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321240" y="1216800"/>
            <a:ext cx="2625480" cy="103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00440" y="3674160"/>
            <a:ext cx="2625480" cy="103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  <a:ea typeface="Arial"/>
              </a:rPr>
              <a:t>ד'ר תומס קרפטי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karpati@it4biotech.com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054-2002430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2" name="Google Shape;11;p2" descr=""/>
          <p:cNvPicPr/>
          <p:nvPr/>
        </p:nvPicPr>
        <p:blipFill>
          <a:blip r:embed="rId3"/>
          <a:stretch/>
        </p:blipFill>
        <p:spPr>
          <a:xfrm>
            <a:off x="6792120" y="2484000"/>
            <a:ext cx="1441080" cy="8956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337320" y="8640"/>
            <a:ext cx="4644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-6120"/>
            <a:ext cx="9143280" cy="1158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9240" y="135360"/>
            <a:ext cx="5339880" cy="61560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408800" y="1389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0" y="1353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400" cy="770760"/>
          </a:xfrm>
          <a:prstGeom prst="rect">
            <a:avLst/>
          </a:prstGeom>
          <a:ln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6120"/>
            <a:ext cx="9143280" cy="1158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240" y="135360"/>
            <a:ext cx="5339880" cy="61560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7408800" y="1389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0" y="1353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400" cy="770760"/>
          </a:xfrm>
          <a:prstGeom prst="rect">
            <a:avLst/>
          </a:prstGeom>
          <a:ln>
            <a:noFill/>
          </a:ln>
        </p:spPr>
      </p:pic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337320" y="8640"/>
            <a:ext cx="4644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-6120"/>
            <a:ext cx="9143280" cy="1158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9240" y="135360"/>
            <a:ext cx="5339880" cy="61560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7408800" y="1389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0" y="1353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400" cy="770760"/>
          </a:xfrm>
          <a:prstGeom prst="rect">
            <a:avLst/>
          </a:prstGeom>
          <a:ln>
            <a:noFill/>
          </a:ln>
        </p:spPr>
      </p:pic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337320" y="8640"/>
            <a:ext cx="4644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-6120"/>
            <a:ext cx="9143280" cy="1158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240" y="135360"/>
            <a:ext cx="5339880" cy="61560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7408800" y="1389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0" y="1353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400" cy="770760"/>
          </a:xfrm>
          <a:prstGeom prst="rect">
            <a:avLst/>
          </a:prstGeom>
          <a:ln>
            <a:noFill/>
          </a:ln>
        </p:spPr>
      </p:pic>
      <p:sp>
        <p:nvSpPr>
          <p:cNvPr id="176" name="PlaceHolder 5"/>
          <p:cNvSpPr>
            <a:spLocks noGrp="1"/>
          </p:cNvSpPr>
          <p:nvPr>
            <p:ph type="title"/>
          </p:nvPr>
        </p:nvSpPr>
        <p:spPr>
          <a:xfrm>
            <a:off x="337320" y="8640"/>
            <a:ext cx="4644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-6120"/>
            <a:ext cx="9143280" cy="1158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9240" y="135360"/>
            <a:ext cx="5339880" cy="61560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7408800" y="1389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0" y="135360"/>
            <a:ext cx="1734480" cy="61560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400" cy="770760"/>
          </a:xfrm>
          <a:prstGeom prst="rect">
            <a:avLst/>
          </a:prstGeom>
          <a:ln>
            <a:noFill/>
          </a:ln>
        </p:spPr>
      </p:pic>
      <p:sp>
        <p:nvSpPr>
          <p:cNvPr id="219" name="PlaceHolder 5"/>
          <p:cNvSpPr>
            <a:spLocks noGrp="1"/>
          </p:cNvSpPr>
          <p:nvPr>
            <p:ph type="title"/>
          </p:nvPr>
        </p:nvSpPr>
        <p:spPr>
          <a:xfrm>
            <a:off x="337320" y="8640"/>
            <a:ext cx="4644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PlaceHolder 8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frederickferguson/hair-salon-no-show-data-se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448320" y="1168920"/>
            <a:ext cx="2424240" cy="10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Final 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565680" y="3672360"/>
            <a:ext cx="23068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Eric M. Abitbol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Outliers &amp; Missing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65600" y="1237320"/>
            <a:ext cx="87278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70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Outliers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only one continuous variable receipt amount  no outlier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one appointment on Monday  - VIP- removed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70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Missing Values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Missing Hour for  all cancellations occurring on booking day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Missing not at random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Assumption:  same distribution as other appointments – to be discussed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KNN Classifier for hour based on employee, month, week and weekday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For employees with 2 canceled appointments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ffffff"/>
              </a:buClr>
              <a:buSzPct val="70000"/>
              <a:buFont typeface="Symbol"/>
              <a:buChar char="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1st is set with KNN  based  employee , month, week, day in week.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ffffff"/>
              </a:buClr>
              <a:buSzPct val="70000"/>
              <a:buFont typeface="Symbol"/>
              <a:buChar char="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 baseline="101000">
                <a:solidFill>
                  <a:srgbClr val="ffffff"/>
                </a:solidFill>
                <a:latin typeface="Arial"/>
                <a:ea typeface="Arial"/>
              </a:rPr>
              <a:t>nd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is set with Radius Center Neighboring  based on employee, day in week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Feature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0" y="1237320"/>
            <a:ext cx="43214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258120" y="136800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Models comparison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Univariate,  Logistic Regresion L1, Decision Tree, Random Forest,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SVM, Adaboost, Gradient boosting, Xgb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At least 4.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Cut-off Value : at least present in 4 models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39 features (out of 176)  - 22%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Dataset partition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572000" y="1237320"/>
            <a:ext cx="43214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258120" y="136800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3 balanced datasets Train, Dev, Test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Training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Rose Generated  *1.8 –  Positive Negative50/50)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Dev  cross validation training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Test final validation of fine tuned model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Proportion  60/15/25 %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65000"/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Balancing by checking no significant feature between datasets  Table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0" y="1237320"/>
            <a:ext cx="43214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5006520" y="1425960"/>
            <a:ext cx="3591360" cy="325440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-196200" y="3043800"/>
            <a:ext cx="4015440" cy="14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Selection based on AUC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188640" y="1253520"/>
            <a:ext cx="3510720" cy="145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Fine-tuning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79800" y="1295640"/>
            <a:ext cx="8513280" cy="37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Random and Grid Search with cross validation with dev and selection on test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Hyper parameters</a:t>
            </a:r>
            <a:endParaRPr b="0" lang="en-US" sz="1800" spc="-1" strike="noStrike">
              <a:latin typeface="Arial"/>
            </a:endParaRPr>
          </a:p>
          <a:p>
            <a:pPr lvl="1" marL="676800" indent="-21924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Learning Rate, n_estimators , criterion, max_depth, n_estimators</a:t>
            </a:r>
            <a:endParaRPr b="0" lang="en-US" sz="1400" spc="-1" strike="noStrike">
              <a:latin typeface="Arial"/>
            </a:endParaRPr>
          </a:p>
          <a:p>
            <a:pPr lvl="1" marL="676800" indent="-21924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Max features, min samples split,min sample leaf</a:t>
            </a:r>
            <a:endParaRPr b="0" lang="en-US" sz="1400" spc="-1" strike="noStrike">
              <a:latin typeface="Arial"/>
            </a:endParaRPr>
          </a:p>
          <a:p>
            <a:pPr lvl="1" marL="676800" indent="-21924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n_iter_no_change, tol [early stopping]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856800" y="1699560"/>
            <a:ext cx="4812480" cy="186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79800" y="1295640"/>
            <a:ext cx="8513280" cy="37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analysis and cleaning is the longest phase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Understanding model limits  based on provided data   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Understanding dilemmas posed by selection criteria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Learning while practicing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65600" y="1237320"/>
            <a:ext cx="87278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 Hair Salon in Toronto is faced with no-shows and late cancellations 8%.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Objective: Build a predictive model that enables to detect a day before the potential  bookings that can result in a noshow.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Prevention/solutions to reduce noshow rate after detection are out of scope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Source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Kaggle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65600" y="1237320"/>
            <a:ext cx="87278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CSV files → uploaded to Sqlite DB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External Data: Holidays in Toronto. (cancellations on Monday or on holidays are considered as no-shows)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3625560" y="1920240"/>
            <a:ext cx="5267880" cy="243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 – Features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65600" y="1237320"/>
            <a:ext cx="87278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Staff 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Week in month (1..5)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in week (Tuesday to Sunday)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Hour 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Hour combination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Average price of booked service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Multiple appointment indicator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Type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First appearance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Previous no show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Existing Customer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674240" y="1203480"/>
            <a:ext cx="4015440" cy="29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Booked Staff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total bills , discounts [0 1]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color, product bills [0 1]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Last90days product buyer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Active bundle promo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Average price of previous service 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effective appointment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noshow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#early cancellations in last 60 days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#eve cancleastions in last 60 days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day in week</a:t>
            </a:r>
            <a:endParaRPr b="0" lang="en-US" sz="1600" spc="-1" strike="noStrike">
              <a:latin typeface="Arial"/>
            </a:endParaRPr>
          </a:p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hour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04760" y="4244040"/>
            <a:ext cx="702720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29840" indent="-31968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176 features after hot encoding of multi-class feature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65600" y="1237320"/>
            <a:ext cx="872784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No-show for existing customers depends on prices of ordered services 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Distribution of days and hours where no show are likely to happen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Employee impact on no-shows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EDA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NoShow Vs Service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305720" y="1969920"/>
            <a:ext cx="6317640" cy="225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EDA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No Show distribution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412280" y="1281960"/>
            <a:ext cx="4956840" cy="329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60 days history window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233720" y="1533960"/>
            <a:ext cx="5492160" cy="245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37320" y="194040"/>
            <a:ext cx="4644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Employee vs noshow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994760" y="1779120"/>
            <a:ext cx="3682440" cy="242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2019-03-28T11:21:07Z</dcterms:modified>
  <cp:revision>14</cp:revision>
  <dc:subject/>
  <dc:title/>
</cp:coreProperties>
</file>