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37320" y="194040"/>
            <a:ext cx="4644720" cy="226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37320" y="194040"/>
            <a:ext cx="4644720" cy="226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37320" y="194040"/>
            <a:ext cx="4644720" cy="226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1F29E23-1CF8-4406-9B68-77AAACF4A5C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6321240" y="1216800"/>
            <a:ext cx="2625840" cy="1036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400440" y="3674160"/>
            <a:ext cx="2625840" cy="1036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4880" rIns="74880" tIns="37440" bIns="37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  <a:ea typeface="Arial"/>
              </a:rPr>
              <a:t>ד'ר תומס קרפטי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karpati@it4biotech.com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054-2002430</a:t>
            </a:r>
            <a:endParaRPr b="0" lang="en-US" sz="1700" spc="-1" strike="noStrike">
              <a:latin typeface="Arial"/>
            </a:endParaRPr>
          </a:p>
        </p:txBody>
      </p:sp>
      <p:pic>
        <p:nvPicPr>
          <p:cNvPr id="3" name="Google Shape;11;p2" descr=""/>
          <p:cNvPicPr/>
          <p:nvPr/>
        </p:nvPicPr>
        <p:blipFill>
          <a:blip r:embed="rId3"/>
          <a:stretch/>
        </p:blipFill>
        <p:spPr>
          <a:xfrm>
            <a:off x="6792120" y="2484000"/>
            <a:ext cx="1441440" cy="89604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F44F24B-AEC9-4634-A5BD-ABD728CBFB9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0" y="-6120"/>
            <a:ext cx="9143640" cy="115920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9240" y="135360"/>
            <a:ext cx="5340240" cy="615960"/>
          </a:xfrm>
          <a:prstGeom prst="parallelogram">
            <a:avLst>
              <a:gd name="adj" fmla="val 35949"/>
            </a:avLst>
          </a:prstGeom>
          <a:solidFill>
            <a:srgbClr val="1c458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7408800" y="138960"/>
            <a:ext cx="1734840" cy="615960"/>
          </a:xfrm>
          <a:prstGeom prst="parallelogram">
            <a:avLst>
              <a:gd name="adj" fmla="val 0"/>
            </a:avLst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0" y="135360"/>
            <a:ext cx="1734840" cy="615960"/>
          </a:xfrm>
          <a:prstGeom prst="parallelogram">
            <a:avLst>
              <a:gd name="adj" fmla="val 0"/>
            </a:avLst>
          </a:prstGeom>
          <a:solidFill>
            <a:srgbClr val="1c4587"/>
          </a:solidFill>
          <a:ln w="936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Google Shape;19;p3" descr=""/>
          <p:cNvPicPr/>
          <p:nvPr/>
        </p:nvPicPr>
        <p:blipFill>
          <a:blip r:embed="rId2"/>
          <a:stretch/>
        </p:blipFill>
        <p:spPr>
          <a:xfrm>
            <a:off x="5486400" y="86760"/>
            <a:ext cx="1742760" cy="771120"/>
          </a:xfrm>
          <a:prstGeom prst="rect">
            <a:avLst/>
          </a:prstGeom>
          <a:ln>
            <a:noFill/>
          </a:ln>
        </p:spPr>
      </p:pic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74934BC-58B4-4526-A9FE-4E3D1B95CC6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-6120"/>
            <a:ext cx="9143640" cy="115920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9240" y="135360"/>
            <a:ext cx="5340240" cy="615960"/>
          </a:xfrm>
          <a:prstGeom prst="parallelogram">
            <a:avLst>
              <a:gd name="adj" fmla="val 35949"/>
            </a:avLst>
          </a:prstGeom>
          <a:solidFill>
            <a:srgbClr val="1c458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7408800" y="138960"/>
            <a:ext cx="1734840" cy="615960"/>
          </a:xfrm>
          <a:prstGeom prst="parallelogram">
            <a:avLst>
              <a:gd name="adj" fmla="val 0"/>
            </a:avLst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0" y="135360"/>
            <a:ext cx="1734840" cy="615960"/>
          </a:xfrm>
          <a:prstGeom prst="parallelogram">
            <a:avLst>
              <a:gd name="adj" fmla="val 0"/>
            </a:avLst>
          </a:prstGeom>
          <a:solidFill>
            <a:srgbClr val="1c4587"/>
          </a:solidFill>
          <a:ln w="936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Google Shape;19;p3" descr=""/>
          <p:cNvPicPr/>
          <p:nvPr/>
        </p:nvPicPr>
        <p:blipFill>
          <a:blip r:embed="rId2"/>
          <a:stretch/>
        </p:blipFill>
        <p:spPr>
          <a:xfrm>
            <a:off x="5486400" y="86760"/>
            <a:ext cx="1742760" cy="771120"/>
          </a:xfrm>
          <a:prstGeom prst="rect">
            <a:avLst/>
          </a:prstGeom>
          <a:ln>
            <a:noFill/>
          </a:ln>
        </p:spPr>
      </p:pic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frederickferguson/hair-salon-no-show-data-set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448320" y="1168920"/>
            <a:ext cx="2424600" cy="10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Final 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565680" y="3672360"/>
            <a:ext cx="2307240" cy="105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Eric M. Abitbol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Outliers &amp; Missing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65600" y="1237320"/>
            <a:ext cx="87282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70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Outliers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only one continuous variable receipt amount  no outlier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one appointment on Monday  - VIP- removed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70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Missing Values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Missing Hour for  all cancellations occurring on booking day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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Missing not at random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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Assumption:  same distribution as other appointments – to be discussed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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KNN Classifier for hour based on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employee, month, week and weekday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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For employees with 2 canceled appointments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ffffff"/>
              </a:buClr>
              <a:buSzPct val="70000"/>
              <a:buFont typeface="Symbol" charset="2"/>
              <a:buChar char="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1st is set with KNN  based  employee , month, week, day in week.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ffffff"/>
              </a:buClr>
              <a:buSzPct val="70000"/>
              <a:buFont typeface="Symbol" charset="2"/>
              <a:buChar char="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r>
              <a:rPr b="0" lang="en-US" sz="1800" spc="-1" strike="noStrike" baseline="101000">
                <a:solidFill>
                  <a:srgbClr val="ffffff"/>
                </a:solidFill>
                <a:latin typeface="Arial"/>
                <a:ea typeface="Arial"/>
              </a:rPr>
              <a:t>nd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is set with Radius Center Neighboring  based on employee, day in week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70000"/>
              <a:buFont typeface="Wingdings" charset="2"/>
              <a:buChar char=""/>
            </a:pPr>
            <a:endParaRPr b="0" lang="en-US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000" spc="-1" strike="noStrike"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Feature selection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0" y="1237320"/>
            <a:ext cx="43218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3"/>
          <p:cNvSpPr txBox="1"/>
          <p:nvPr/>
        </p:nvSpPr>
        <p:spPr>
          <a:xfrm>
            <a:off x="258120" y="136800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Models comparison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Univariate,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Logistic Regresion L1, Decision Tree,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Random Forest,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SVM, Adaboost, Gradient boosting, Xgb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At least 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6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Cut-off Value : at least present in 4 models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6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39 features (out of 176)  - 22%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Dataset partition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0" y="1237320"/>
            <a:ext cx="43218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3"/>
          <p:cNvSpPr txBox="1"/>
          <p:nvPr/>
        </p:nvSpPr>
        <p:spPr>
          <a:xfrm>
            <a:off x="258120" y="136800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3 balanced datasets Train, Dev, 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Training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Rose Generated  *1.8 –  Positive Negative50/50)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Dev  cross validation training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Test final validation of fine tuned model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Proportion  60/15/25 %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Balancing by checking no significant feature between datasets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Table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Model selection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0" y="1237320"/>
            <a:ext cx="43218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5006520" y="1425960"/>
            <a:ext cx="3591720" cy="3254760"/>
          </a:xfrm>
          <a:prstGeom prst="rect">
            <a:avLst/>
          </a:prstGeom>
          <a:ln>
            <a:noFill/>
          </a:ln>
        </p:spPr>
      </p:pic>
      <p:sp>
        <p:nvSpPr>
          <p:cNvPr id="163" name="TextShape 3"/>
          <p:cNvSpPr txBox="1"/>
          <p:nvPr/>
        </p:nvSpPr>
        <p:spPr>
          <a:xfrm>
            <a:off x="-196200" y="304380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Selection based on AUC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88640" y="1253520"/>
            <a:ext cx="3511080" cy="146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Model Fine-tuning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79800" y="1295640"/>
            <a:ext cx="8513640" cy="37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Random and Grid Search with cross validation with dev and selection on test </a:t>
            </a: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Hyper parameters</a:t>
            </a:r>
            <a:endParaRPr b="0" lang="en-US" sz="1800" spc="-1" strike="noStrike">
              <a:latin typeface="Arial"/>
            </a:endParaRPr>
          </a:p>
          <a:p>
            <a:pPr lvl="1" marL="676800" indent="-21960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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Learning Rate, n_estimators , criterion, max_depth, n_estimators</a:t>
            </a:r>
            <a:endParaRPr b="0" lang="en-US" sz="1400" spc="-1" strike="noStrike">
              <a:latin typeface="Arial"/>
            </a:endParaRPr>
          </a:p>
          <a:p>
            <a:pPr lvl="1" marL="676800" indent="-219600">
              <a:buClr>
                <a:srgbClr val="ffffff"/>
              </a:buClr>
              <a:buSzPct val="65000"/>
              <a:buFont typeface="Wingdings" charset="2"/>
              <a:buChar char="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Max features, min samples split,min sample leaf</a:t>
            </a:r>
            <a:endParaRPr b="0" lang="en-US" sz="1400" spc="-1" strike="noStrike">
              <a:latin typeface="Arial"/>
            </a:endParaRPr>
          </a:p>
          <a:p>
            <a:pPr lvl="1" marL="676800" indent="-219600">
              <a:buClr>
                <a:srgbClr val="ffffff"/>
              </a:buClr>
              <a:buSzPct val="65000"/>
              <a:buFont typeface="Wingdings" charset="2"/>
              <a:buChar char="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n_iter_no_change, tol [early stopping]</a:t>
            </a:r>
            <a:endParaRPr b="0" lang="en-US" sz="1400" spc="-1" strike="noStrike">
              <a:latin typeface="Arial"/>
            </a:endParaRPr>
          </a:p>
          <a:p>
            <a:pPr lvl="1" marL="676800" indent="-219600">
              <a:buClr>
                <a:srgbClr val="ffffff"/>
              </a:buClr>
              <a:buSzPct val="65000"/>
              <a:buFont typeface="Wingdings" charset="2"/>
              <a:buChar char=""/>
            </a:pPr>
            <a:endParaRPr b="0" lang="en-US" sz="1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56800" y="1699560"/>
            <a:ext cx="6063840" cy="234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79800" y="1295640"/>
            <a:ext cx="8513640" cy="37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Data analysis and cleaning is the longest phase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Understanding model limits  based on provided data   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Understanding dilemmas posed by selection criteria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Learning while practicing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65600" y="1237320"/>
            <a:ext cx="87282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A Hair Salon in Toronto is faced with no-shows and late cancellations 8%.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Objective: Build a predictive model that enables to detect a day before the potential  bookings that can result in a noshow.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Prevention/solutions to reduce noshow rate after detection are out of scope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Data Source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  <a:hlinkClick r:id="rId1"/>
              </a:rPr>
              <a:t>Kaggle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65600" y="1237320"/>
            <a:ext cx="87282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Data CSV files → uploaded to Sqlite DB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SzPct val="100000"/>
              <a:buBlip>
                <a:blip r:embed="rId1"/>
              </a:buBlip>
            </a:pPr>
            <a:endParaRPr b="0" lang="en-US" sz="2400" spc="-1" strike="noStrike">
              <a:latin typeface="Arial"/>
            </a:endParaRPr>
          </a:p>
          <a:p>
            <a:pPr lvl="3" marL="864000" indent="-216000">
              <a:buSzPct val="100000"/>
              <a:buBlip>
                <a:blip r:embed="rId2"/>
              </a:buBlip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External Data: Holidays in Toronto. (cancellations on Monday or on holidays are considered as no-shows)  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3625560" y="1920240"/>
            <a:ext cx="5268240" cy="243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Data – Features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65600" y="1237320"/>
            <a:ext cx="87282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3"/>
          <p:cNvSpPr txBox="1"/>
          <p:nvPr/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Booked Staff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Week in month (1..5)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Day in week (Tuesday to Sunday)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Hour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Day Hour combination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Average price of booked service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Multiple appointment indicator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Booked Service Type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Booked Service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First appearance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Previous no show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Existing Customer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4674240" y="1203480"/>
            <a:ext cx="4015800" cy="270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marL="429840" indent="-320040"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 Booked Staff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Last60days total bills , discounts [0 1]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Last60days color, product bills [0 1]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Last90days product buyer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Active bundle promo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Average price of previous service 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#days since last effective appointment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#days since last noshow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#early cancellations in last 60 days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#eve cancleastions in last 60 days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 effective booking day in week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 effective booking hour  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141" name="TextShape 5"/>
          <p:cNvSpPr txBox="1"/>
          <p:nvPr/>
        </p:nvSpPr>
        <p:spPr>
          <a:xfrm>
            <a:off x="104760" y="4244040"/>
            <a:ext cx="702756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176 features after hot encoding of multi-class feature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EDA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65600" y="1237320"/>
            <a:ext cx="87282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No-show for existing customers depends on prices of ordered services 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Distribution of days and hours where no show are likely to happen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Employee impact on no-shows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EDA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NoShow Vs Service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305720" y="1969920"/>
            <a:ext cx="6318000" cy="225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EDA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No Show distribution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412280" y="1281960"/>
            <a:ext cx="4957200" cy="329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EDA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60 days history window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233720" y="1533960"/>
            <a:ext cx="5492520" cy="245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EDA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Employee vs noshow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994760" y="1779120"/>
            <a:ext cx="3682800" cy="242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2019-03-28T02:30:09Z</dcterms:modified>
  <cp:revision>13</cp:revision>
  <dc:subject/>
  <dc:title/>
</cp:coreProperties>
</file>