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37320" y="194040"/>
            <a:ext cx="4644720" cy="226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37320" y="194040"/>
            <a:ext cx="4644720" cy="226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37320" y="194040"/>
            <a:ext cx="4644720" cy="2264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5261076-099A-4D46-8B51-A938BA523E8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6321240" y="1216800"/>
            <a:ext cx="2625840" cy="1036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400440" y="3674160"/>
            <a:ext cx="2625840" cy="1036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4880" rIns="74880" tIns="37440" bIns="37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Arial"/>
                <a:ea typeface="Arial"/>
              </a:rPr>
              <a:t>ד'ר תומס קרפטי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karpati@it4biotech.com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054-2002430</a:t>
            </a:r>
            <a:endParaRPr b="0" lang="en-US" sz="1700" spc="-1" strike="noStrike">
              <a:latin typeface="Arial"/>
            </a:endParaRPr>
          </a:p>
        </p:txBody>
      </p:sp>
      <p:pic>
        <p:nvPicPr>
          <p:cNvPr id="3" name="Google Shape;11;p2" descr=""/>
          <p:cNvPicPr/>
          <p:nvPr/>
        </p:nvPicPr>
        <p:blipFill>
          <a:blip r:embed="rId3"/>
          <a:stretch/>
        </p:blipFill>
        <p:spPr>
          <a:xfrm>
            <a:off x="6792120" y="2484000"/>
            <a:ext cx="1441440" cy="89604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45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808E0E08-5B26-437F-808A-8F9AD4ADC6C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0" y="-6120"/>
            <a:ext cx="9143640" cy="115920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cv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39240" y="135360"/>
            <a:ext cx="5340240" cy="615960"/>
          </a:xfrm>
          <a:prstGeom prst="parallelogram">
            <a:avLst>
              <a:gd name="adj" fmla="val 35949"/>
            </a:avLst>
          </a:prstGeom>
          <a:solidFill>
            <a:srgbClr val="1c458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7408800" y="138960"/>
            <a:ext cx="1734840" cy="615960"/>
          </a:xfrm>
          <a:prstGeom prst="parallelogram">
            <a:avLst>
              <a:gd name="adj" fmla="val 0"/>
            </a:avLst>
          </a:prstGeom>
          <a:solidFill>
            <a:srgbClr val="0b539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6"/>
          <p:cNvSpPr/>
          <p:nvPr/>
        </p:nvSpPr>
        <p:spPr>
          <a:xfrm>
            <a:off x="0" y="135360"/>
            <a:ext cx="1734840" cy="615960"/>
          </a:xfrm>
          <a:prstGeom prst="parallelogram">
            <a:avLst>
              <a:gd name="adj" fmla="val 0"/>
            </a:avLst>
          </a:prstGeom>
          <a:solidFill>
            <a:srgbClr val="1c4587"/>
          </a:solidFill>
          <a:ln w="936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Google Shape;19;p3" descr=""/>
          <p:cNvPicPr/>
          <p:nvPr/>
        </p:nvPicPr>
        <p:blipFill>
          <a:blip r:embed="rId2"/>
          <a:stretch/>
        </p:blipFill>
        <p:spPr>
          <a:xfrm>
            <a:off x="5486400" y="86760"/>
            <a:ext cx="1742760" cy="771120"/>
          </a:xfrm>
          <a:prstGeom prst="rect">
            <a:avLst/>
          </a:prstGeom>
          <a:ln>
            <a:noFill/>
          </a:ln>
        </p:spPr>
      </p:pic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45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37320" y="194040"/>
            <a:ext cx="4644720" cy="4881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DF617F6-50FD-4C19-946C-943069A6A1B9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-6120"/>
            <a:ext cx="9143640" cy="115920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cv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9240" y="135360"/>
            <a:ext cx="5340240" cy="615960"/>
          </a:xfrm>
          <a:prstGeom prst="parallelogram">
            <a:avLst>
              <a:gd name="adj" fmla="val 35949"/>
            </a:avLst>
          </a:prstGeom>
          <a:solidFill>
            <a:srgbClr val="1c458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7408800" y="138960"/>
            <a:ext cx="1734840" cy="615960"/>
          </a:xfrm>
          <a:prstGeom prst="parallelogram">
            <a:avLst>
              <a:gd name="adj" fmla="val 0"/>
            </a:avLst>
          </a:prstGeom>
          <a:solidFill>
            <a:srgbClr val="0b539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0" y="135360"/>
            <a:ext cx="1734840" cy="615960"/>
          </a:xfrm>
          <a:prstGeom prst="parallelogram">
            <a:avLst>
              <a:gd name="adj" fmla="val 0"/>
            </a:avLst>
          </a:prstGeom>
          <a:solidFill>
            <a:srgbClr val="1c4587"/>
          </a:solidFill>
          <a:ln w="9360">
            <a:solidFill>
              <a:srgbClr val="0b53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Google Shape;19;p3" descr=""/>
          <p:cNvPicPr/>
          <p:nvPr/>
        </p:nvPicPr>
        <p:blipFill>
          <a:blip r:embed="rId2"/>
          <a:stretch/>
        </p:blipFill>
        <p:spPr>
          <a:xfrm>
            <a:off x="5486400" y="86760"/>
            <a:ext cx="1742760" cy="771120"/>
          </a:xfrm>
          <a:prstGeom prst="rect">
            <a:avLst/>
          </a:prstGeom>
          <a:ln>
            <a:noFill/>
          </a:ln>
        </p:spPr>
      </p:pic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kaggle.com/frederickferguson/hair-salon-no-show-data-set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448320" y="1168920"/>
            <a:ext cx="2424600" cy="10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Final 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565680" y="3672360"/>
            <a:ext cx="2307240" cy="105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Eric M. Abitbol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Model Fine-tuning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79800" y="1295640"/>
            <a:ext cx="8513640" cy="37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Describe the hyperparameters which were used to fine-tuning the model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Describe which technique was used to iterate through the hyperparameter values (Grid vs Random search)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What results were obtained - compare between the metrics on the 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train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-set, 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dev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-set and the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  <a:ea typeface="Arial"/>
              </a:rPr>
              <a:t>test</a:t>
            </a:r>
            <a:r>
              <a:rPr b="0" lang="en-US" sz="2400" spc="-1" strike="noStrike">
                <a:solidFill>
                  <a:srgbClr val="ffff00"/>
                </a:solidFill>
                <a:latin typeface="Arial"/>
                <a:ea typeface="Arial"/>
              </a:rPr>
              <a:t>-set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79800" y="1295640"/>
            <a:ext cx="8513640" cy="37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Comment here some insights you get from the whole process of your data science project.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65600" y="1237320"/>
            <a:ext cx="87282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A Hair Salon in Toronto is faced with no-shows and late cancellations 8%.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Objective: Build a predictive model that enables to detect a day before the potential  bookings that can result in a noshow.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Prevention/solutions to reduce noshow rate after detection are out of scope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Data Source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  <a:hlinkClick r:id="rId1"/>
              </a:rPr>
              <a:t>Kaggle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65600" y="1237320"/>
            <a:ext cx="87282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Data CSV files</a:t>
            </a:r>
            <a:endParaRPr b="0" lang="en-US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SzPct val="100000"/>
              <a:buBlip>
                <a:blip r:embed="rId1"/>
              </a:buBlip>
            </a:pPr>
            <a:endParaRPr b="0" lang="en-US" sz="2400" spc="-1" strike="noStrike">
              <a:latin typeface="Arial"/>
            </a:endParaRPr>
          </a:p>
          <a:p>
            <a:pPr lvl="3" marL="864000" indent="-216000">
              <a:buSzPct val="100000"/>
              <a:buBlip>
                <a:blip r:embed="rId2"/>
              </a:buBlip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External Data: Holidays in Toronto. (cancellations on Monday or on holidays are considered as no-shows)  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3657600" y="1463040"/>
            <a:ext cx="5268240" cy="243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Data – Features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65600" y="1237320"/>
            <a:ext cx="87282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3"/>
          <p:cNvSpPr txBox="1"/>
          <p:nvPr/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Booked Staff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Week in month (1..5)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Day in week (Monday to Sunday)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Hour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Day Hour combination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Average price of booked service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Multiple appointment indicator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Booked Service Type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Booked Service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First appearance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Previous no show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Existing Customer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4674240" y="1203480"/>
            <a:ext cx="4015800" cy="270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marL="429840" indent="-320040"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 Booked Staff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Last60days total bills , discounts [0 1]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Last60days color, product bills [0 1]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Last90days product buyer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Active bundle promo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Average price of previous service 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#days since last effective appointment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#days since last noshow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#early cancellations in last 60 days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#eve cancleastions in last 60 days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 effective booking day in week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Last effective booking hour  </a:t>
            </a:r>
            <a:endParaRPr b="0" lang="en-US" sz="16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141" name="TextShape 5"/>
          <p:cNvSpPr txBox="1"/>
          <p:nvPr/>
        </p:nvSpPr>
        <p:spPr>
          <a:xfrm>
            <a:off x="104760" y="4244040"/>
            <a:ext cx="702756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176 features after hot encoding of multi-class feature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29840" indent="-320040">
              <a:lnSpc>
                <a:spcPct val="100000"/>
              </a:lnSpc>
              <a:buClr>
                <a:srgbClr val="ffffff"/>
              </a:buClr>
              <a:buSzPct val="85000"/>
              <a:buFont typeface="Wingdings" charset="2"/>
              <a:buChar char="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EDA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65600" y="1237320"/>
            <a:ext cx="87282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Describe some important insights you get from the EDA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Add some tables and/or graphs that show the main findings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Outliers &amp; Missing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65600" y="1237320"/>
            <a:ext cx="87282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Describe the outliers found </a:t>
            </a:r>
            <a:endParaRPr b="0" lang="en-US" sz="2400" spc="-1" strike="noStrike"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which techniques were implemented?</a:t>
            </a:r>
            <a:endParaRPr b="0" lang="en-US" sz="2400" spc="-1" strike="noStrike"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How do you treated them?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Describe the Missingness</a:t>
            </a:r>
            <a:endParaRPr b="0" lang="en-US" sz="2400" spc="-1" strike="noStrike"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How many?</a:t>
            </a:r>
            <a:endParaRPr b="0" lang="en-US" sz="2400" spc="-1" strike="noStrike"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Which variables were MCAR / MAR / MNAR?</a:t>
            </a:r>
            <a:endParaRPr b="0" lang="en-US" sz="2400" spc="-1" strike="noStrike"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How do you treated each?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Feature selection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0" y="1237320"/>
            <a:ext cx="43218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3"/>
          <p:cNvSpPr txBox="1"/>
          <p:nvPr/>
        </p:nvSpPr>
        <p:spPr>
          <a:xfrm>
            <a:off x="258120" y="136800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6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Models comparison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Univariate,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Logistic Regresion L1, Decision Tree,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Random Forest,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SVM, Adaboost, Gradient boosting, Xgb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7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At least 4.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6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Cut-off Value : at least present in 4 models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6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39 features (out of 176)  - 22%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Dataset partition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37320" y="1237320"/>
            <a:ext cx="855648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Describe how do you decided to partition your data</a:t>
            </a:r>
            <a:endParaRPr b="0" lang="en-US" sz="2400" spc="-1" strike="noStrike"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Partition method</a:t>
            </a:r>
            <a:endParaRPr b="0" lang="en-US" sz="2400" spc="-1" strike="noStrike"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Partitions</a:t>
            </a:r>
            <a:endParaRPr b="0" lang="en-US" sz="2400" spc="-1" strike="noStrike">
              <a:latin typeface="Arial"/>
            </a:endParaRPr>
          </a:p>
          <a:p>
            <a:pPr lvl="2" marL="13716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Train (%)</a:t>
            </a:r>
            <a:endParaRPr b="0" lang="en-US" sz="2400" spc="-1" strike="noStrike">
              <a:latin typeface="Arial"/>
            </a:endParaRPr>
          </a:p>
          <a:p>
            <a:pPr lvl="2" marL="13716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Dev (%)</a:t>
            </a:r>
            <a:endParaRPr b="0" lang="en-US" sz="2400" spc="-1" strike="noStrike">
              <a:latin typeface="Arial"/>
            </a:endParaRPr>
          </a:p>
          <a:p>
            <a:pPr lvl="2" marL="13716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Test (%)</a:t>
            </a:r>
            <a:endParaRPr b="0" lang="en-US" sz="2400" spc="-1" strike="noStrike"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How did you verified the partition balance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37320" y="194040"/>
            <a:ext cx="4644720" cy="488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Model Selection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36400" y="1237320"/>
            <a:ext cx="3857400" cy="37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Describe the results and which model was selected and why.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The example here is only for a classification problem. For a regression problem we use other metrics.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Substitute with the metrics you had used in your project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53" name="Table 3"/>
          <p:cNvGraphicFramePr/>
          <p:nvPr/>
        </p:nvGraphicFramePr>
        <p:xfrm>
          <a:off x="214200" y="1391400"/>
          <a:ext cx="4674960" cy="3555000"/>
        </p:xfrm>
        <a:graphic>
          <a:graphicData uri="http://schemas.openxmlformats.org/drawingml/2006/table">
            <a:tbl>
              <a:tblPr/>
              <a:tblGrid>
                <a:gridCol w="872640"/>
                <a:gridCol w="950400"/>
                <a:gridCol w="950400"/>
                <a:gridCol w="950400"/>
                <a:gridCol w="951120"/>
              </a:tblGrid>
              <a:tr h="5317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Model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Train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Dev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6036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Accuracy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Accuracy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67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Logistic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0.743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0.722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0.633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Decision Tree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0.781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0.797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0.764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17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Random Forest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0.783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0.822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0.756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0.789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603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AdaBoost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0.799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0.781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0.774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17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Gradient Boosting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0.824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0.841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0.797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0.749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85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SVM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0.833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0.786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0.769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LibreOffice/6.1.5.2$Windows_X86_64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2019-03-27T13:00:07Z</dcterms:modified>
  <cp:revision>9</cp:revision>
  <dc:subject/>
  <dc:title/>
</cp:coreProperties>
</file>