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1"/>
  </p:notesMasterIdLst>
  <p:handoutMasterIdLst>
    <p:handoutMasterId r:id="rId12"/>
  </p:handoutMasterIdLst>
  <p:sldIdLst>
    <p:sldId id="256" r:id="rId6"/>
    <p:sldId id="278" r:id="rId7"/>
    <p:sldId id="279" r:id="rId8"/>
    <p:sldId id="280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4FF5ADCE-6B90-4E58-8223-76FCE2ABE422}">
          <p14:sldIdLst>
            <p14:sldId id="256"/>
          </p14:sldIdLst>
        </p14:section>
        <p14:section name="Seção sem Título" id="{B4A9DB0A-BE1A-4721-80BF-C47A4B530520}">
          <p14:sldIdLst>
            <p14:sldId id="278"/>
            <p14:sldId id="279"/>
            <p14:sldId id="280"/>
            <p14:sldId id="281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465" autoAdjust="0"/>
  </p:normalViewPr>
  <p:slideViewPr>
    <p:cSldViewPr>
      <p:cViewPr varScale="1">
        <p:scale>
          <a:sx n="70" d="100"/>
          <a:sy n="70" d="100"/>
        </p:scale>
        <p:origin x="7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203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762B48F5-BACC-47D6-A0F7-82FBF9C6BC85}" type="datetimeFigureOut">
              <a:rPr lang="pt-BR"/>
              <a:t>08/05/2019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45ACAF8E-318A-4EFE-8633-D9E72ABCE0ED}" type="slidenum">
              <a:rPr lang="pt-BR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3" name="Espaço reservado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pt-BR" sz="1200"/>
            </a:lvl1pPr>
          </a:lstStyle>
          <a:p>
            <a:fld id="{0CB1CD00-5424-4675-AB18-2C419B060449}" type="datetimeFigureOut">
              <a:rPr lang="pt-BR"/>
              <a:t>08/05/2019</a:t>
            </a:fld>
            <a:endParaRPr lang="pt-BR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observ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pt-BR" sz="1200"/>
            </a:lvl1pPr>
          </a:lstStyle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pt-BR" sz="1200"/>
            </a:lvl1pPr>
          </a:lstStyle>
          <a:p>
            <a:fld id="{5EE2CF44-2B13-41B4-A334-1CDF534EEBB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observ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53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4042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Realizar a concatenação do nome e sobrenome do </a:t>
            </a:r>
            <a:r>
              <a:rPr lang="pt-BR" dirty="0" err="1" smtClean="0"/>
              <a:t>atorGravar</a:t>
            </a:r>
            <a:r>
              <a:rPr lang="pt-BR" dirty="0" smtClean="0"/>
              <a:t> num arquivo </a:t>
            </a:r>
            <a:r>
              <a:rPr lang="pt-BR" dirty="0" err="1" smtClean="0"/>
              <a:t>CSVRealizar</a:t>
            </a:r>
            <a:r>
              <a:rPr lang="pt-BR" dirty="0" smtClean="0"/>
              <a:t> busca por filmes por categoria, </a:t>
            </a:r>
            <a:r>
              <a:rPr lang="pt-BR" dirty="0" err="1" smtClean="0"/>
              <a:t>ordenadar</a:t>
            </a:r>
            <a:r>
              <a:rPr lang="pt-BR" dirty="0" smtClean="0"/>
              <a:t> pelo </a:t>
            </a:r>
            <a:r>
              <a:rPr lang="pt-BR" dirty="0" err="1" smtClean="0"/>
              <a:t>lenght</a:t>
            </a:r>
            <a:r>
              <a:rPr lang="pt-BR" dirty="0" smtClean="0"/>
              <a:t> e gravar cada categoria num parquet </a:t>
            </a:r>
            <a:r>
              <a:rPr lang="pt-BR" dirty="0" err="1" smtClean="0"/>
              <a:t>diferenteLer</a:t>
            </a:r>
            <a:r>
              <a:rPr lang="pt-BR" dirty="0" smtClean="0"/>
              <a:t> os arquivo CSV e os parquets gerados, retornar os atores participantes dos filmes de terror, ordenando do mais participativo para o </a:t>
            </a:r>
            <a:r>
              <a:rPr lang="pt-BR" dirty="0" err="1" smtClean="0"/>
              <a:t>menosGravar</a:t>
            </a:r>
            <a:r>
              <a:rPr lang="pt-BR" dirty="0" smtClean="0"/>
              <a:t> num parquet Retornar um </a:t>
            </a:r>
            <a:r>
              <a:rPr lang="pt-BR" dirty="0" err="1" smtClean="0"/>
              <a:t>dataframe</a:t>
            </a:r>
            <a:r>
              <a:rPr lang="pt-BR" dirty="0" smtClean="0"/>
              <a:t> com os filmes particionados por </a:t>
            </a:r>
            <a:r>
              <a:rPr lang="pt-BR" dirty="0" err="1" smtClean="0"/>
              <a:t>category</a:t>
            </a:r>
            <a:r>
              <a:rPr lang="pt-BR" dirty="0" smtClean="0"/>
              <a:t>, </a:t>
            </a:r>
            <a:r>
              <a:rPr lang="pt-BR" dirty="0" err="1" smtClean="0"/>
              <a:t>rental_duration</a:t>
            </a:r>
            <a:r>
              <a:rPr lang="pt-BR" dirty="0" smtClean="0"/>
              <a:t> e </a:t>
            </a:r>
            <a:r>
              <a:rPr lang="pt-BR" dirty="0" err="1" smtClean="0"/>
              <a:t>ratingGravar</a:t>
            </a:r>
            <a:r>
              <a:rPr lang="pt-BR" dirty="0" smtClean="0"/>
              <a:t> as saídas em um parquet particionado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smtClean="0">
                <a:solidFill>
                  <a:srgbClr val="000000"/>
                </a:solidFill>
              </a:rPr>
              <a:pPr/>
              <a:t>5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94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tângulo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 latinLnBrk="0">
              <a:lnSpc>
                <a:spcPct val="80000"/>
              </a:lnSpc>
              <a:defRPr lang="pt-BR" sz="5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 latinLnBrk="0">
              <a:spcBef>
                <a:spcPts val="0"/>
              </a:spcBef>
              <a:buNone/>
              <a:defRPr lang="pt-BR" sz="2000">
                <a:solidFill>
                  <a:schemeClr val="accent1"/>
                </a:solidFill>
                <a:latin typeface="+mj-lt"/>
              </a:defRPr>
            </a:lvl1pPr>
            <a:lvl2pPr marL="457200" indent="0" algn="ctr" latinLnBrk="0">
              <a:buNone/>
              <a:defRPr lang="pt-BR" sz="2000"/>
            </a:lvl2pPr>
            <a:lvl3pPr marL="914400" indent="0" algn="ctr" latinLnBrk="0">
              <a:buNone/>
              <a:defRPr lang="pt-BR" sz="1800"/>
            </a:lvl3pPr>
            <a:lvl4pPr marL="1371600" indent="0" algn="ctr" latinLnBrk="0">
              <a:buNone/>
              <a:defRPr lang="pt-BR" sz="1600"/>
            </a:lvl4pPr>
            <a:lvl5pPr marL="1828800" indent="0" algn="ctr" latinLnBrk="0">
              <a:buNone/>
              <a:defRPr lang="pt-BR" sz="1600"/>
            </a:lvl5pPr>
            <a:lvl6pPr marL="2286000" indent="0" algn="ctr" latinLnBrk="0">
              <a:buNone/>
              <a:defRPr lang="pt-BR" sz="1600"/>
            </a:lvl6pPr>
            <a:lvl7pPr marL="2743200" indent="0" algn="ctr" latinLnBrk="0">
              <a:buNone/>
              <a:defRPr lang="pt-BR" sz="1600"/>
            </a:lvl7pPr>
            <a:lvl8pPr marL="3200400" indent="0" algn="ctr" latinLnBrk="0">
              <a:buNone/>
              <a:defRPr lang="pt-BR" sz="1600"/>
            </a:lvl8pPr>
            <a:lvl9pPr marL="3657600" indent="0" algn="ctr" latinLnBrk="0">
              <a:buNone/>
              <a:defRPr lang="pt-BR"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08/05/2019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o texto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08/05/2019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0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15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75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30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09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082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99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01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pt-BR"/>
            </a:lvl5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08/05/2019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5792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239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37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 latinLnBrk="0">
              <a:defRPr lang="pt-BR" sz="5400">
                <a:solidFill>
                  <a:schemeClr val="tx1"/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000">
                <a:solidFill>
                  <a:schemeClr val="accent1"/>
                </a:solidFill>
                <a:latin typeface="+mj-lt"/>
              </a:defRPr>
            </a:lvl1pPr>
            <a:lvl2pPr marL="457200" indent="0" latinLnBrk="0">
              <a:buNone/>
              <a:defRPr lang="pt-BR" sz="2000"/>
            </a:lvl2pPr>
            <a:lvl3pPr marL="914400" indent="0" latinLnBrk="0">
              <a:buNone/>
              <a:defRPr lang="pt-BR" sz="1800"/>
            </a:lvl3pPr>
            <a:lvl4pPr marL="1371600" indent="0" latinLnBrk="0">
              <a:buNone/>
              <a:defRPr lang="pt-BR" sz="1600"/>
            </a:lvl4pPr>
            <a:lvl5pPr marL="1828800" indent="0" latinLnBrk="0">
              <a:buNone/>
              <a:defRPr lang="pt-BR" sz="1600"/>
            </a:lvl5pPr>
            <a:lvl6pPr marL="2286000" indent="0" latinLnBrk="0">
              <a:buNone/>
              <a:defRPr lang="pt-BR" sz="1600"/>
            </a:lvl6pPr>
            <a:lvl7pPr marL="2743200" indent="0" latinLnBrk="0">
              <a:buNone/>
              <a:defRPr lang="pt-BR" sz="1600"/>
            </a:lvl7pPr>
            <a:lvl8pPr marL="3200400" indent="0" latinLnBrk="0">
              <a:buNone/>
              <a:defRPr lang="pt-BR" sz="1600"/>
            </a:lvl8pPr>
            <a:lvl9pPr marL="3657600" indent="0" latinLnBrk="0">
              <a:buNone/>
              <a:defRPr lang="pt-BR" sz="16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08/05/2019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4" name="Espaço reservado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pt-BR" sz="2200" b="0">
                <a:solidFill>
                  <a:schemeClr val="tx1"/>
                </a:solidFill>
              </a:defRPr>
            </a:lvl1pPr>
            <a:lvl2pPr marL="457200" indent="0" latinLnBrk="0">
              <a:buNone/>
              <a:defRPr lang="pt-BR" sz="2000" b="1"/>
            </a:lvl2pPr>
            <a:lvl3pPr marL="914400" indent="0" latinLnBrk="0">
              <a:buNone/>
              <a:defRPr lang="pt-BR" sz="1800" b="1"/>
            </a:lvl3pPr>
            <a:lvl4pPr marL="1371600" indent="0" latinLnBrk="0">
              <a:buNone/>
              <a:defRPr lang="pt-BR" sz="1600" b="1"/>
            </a:lvl4pPr>
            <a:lvl5pPr marL="1828800" indent="0" latinLnBrk="0">
              <a:buNone/>
              <a:defRPr lang="pt-BR" sz="1600" b="1"/>
            </a:lvl5pPr>
            <a:lvl6pPr marL="2286000" indent="0" latinLnBrk="0">
              <a:buNone/>
              <a:defRPr lang="pt-BR" sz="1600" b="1"/>
            </a:lvl6pPr>
            <a:lvl7pPr marL="2743200" indent="0" latinLnBrk="0">
              <a:buNone/>
              <a:defRPr lang="pt-BR" sz="1600" b="1"/>
            </a:lvl7pPr>
            <a:lvl8pPr marL="3200400" indent="0" latinLnBrk="0">
              <a:buNone/>
              <a:defRPr lang="pt-BR" sz="1600" b="1"/>
            </a:lvl8pPr>
            <a:lvl9pPr marL="3657600" indent="0" latinLnBrk="0">
              <a:buNone/>
              <a:defRPr lang="pt-BR" sz="1600" b="1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6" name="Espaço reservado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08/05/2019</a:t>
            </a:fld>
            <a:endParaRPr lang="pt-BR" dirty="0"/>
          </a:p>
        </p:txBody>
      </p:sp>
      <p:sp>
        <p:nvSpPr>
          <p:cNvPr id="8" name="Espaço reservad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do número do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08/05/2019</a:t>
            </a:fld>
            <a:endParaRPr lang="pt-BR" dirty="0"/>
          </a:p>
        </p:txBody>
      </p:sp>
      <p:sp>
        <p:nvSpPr>
          <p:cNvPr id="4" name="Espaço reservad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do número do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08/05/2019</a:t>
            </a:fld>
            <a:endParaRPr lang="pt-BR" dirty="0"/>
          </a:p>
        </p:txBody>
      </p:sp>
      <p:sp>
        <p:nvSpPr>
          <p:cNvPr id="3" name="Espaço reservad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do número do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 latinLnBrk="0">
              <a:defRPr lang="pt-BR" sz="3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 latinLnBrk="0">
              <a:defRPr lang="pt-BR" sz="2000"/>
            </a:lvl1pPr>
            <a:lvl2pPr latinLnBrk="0">
              <a:defRPr lang="pt-BR" sz="1800"/>
            </a:lvl2pPr>
            <a:lvl3pPr latinLnBrk="0">
              <a:defRPr lang="pt-BR" sz="1600"/>
            </a:lvl3pPr>
            <a:lvl4pPr latinLnBrk="0">
              <a:defRPr lang="pt-BR" sz="1400"/>
            </a:lvl4pPr>
            <a:lvl5pPr latinLnBrk="0">
              <a:defRPr lang="pt-BR" sz="1400"/>
            </a:lvl5pPr>
            <a:lvl6pPr latinLnBrk="0">
              <a:defRPr lang="pt-BR" sz="1400"/>
            </a:lvl6pPr>
            <a:lvl7pPr latinLnBrk="0">
              <a:defRPr lang="pt-BR" sz="1400"/>
            </a:lvl7pPr>
            <a:lvl8pPr latinLnBrk="0">
              <a:defRPr lang="pt-BR" sz="1400"/>
            </a:lvl8pPr>
            <a:lvl9pPr latinLnBrk="0">
              <a:defRPr lang="pt-BR" sz="1400"/>
            </a:lvl9pPr>
          </a:lstStyle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08/05/2019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 latinLnBrk="0">
              <a:defRPr lang="pt-BR" sz="340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de imagem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 latinLnBrk="0">
              <a:buNone/>
              <a:defRPr lang="pt-BR" sz="2000"/>
            </a:lvl1pPr>
            <a:lvl2pPr marL="457200" indent="0" latinLnBrk="0">
              <a:buNone/>
              <a:defRPr lang="pt-BR" sz="2800"/>
            </a:lvl2pPr>
            <a:lvl3pPr marL="914400" indent="0" latinLnBrk="0">
              <a:buNone/>
              <a:defRPr lang="pt-BR" sz="2400"/>
            </a:lvl3pPr>
            <a:lvl4pPr marL="1371600" indent="0" latinLnBrk="0">
              <a:buNone/>
              <a:defRPr lang="pt-BR" sz="2000"/>
            </a:lvl4pPr>
            <a:lvl5pPr marL="1828800" indent="0" latinLnBrk="0">
              <a:buNone/>
              <a:defRPr lang="pt-BR" sz="2000"/>
            </a:lvl5pPr>
            <a:lvl6pPr marL="2286000" indent="0" latinLnBrk="0">
              <a:buNone/>
              <a:defRPr lang="pt-BR" sz="2000"/>
            </a:lvl6pPr>
            <a:lvl7pPr marL="2743200" indent="0" latinLnBrk="0">
              <a:buNone/>
              <a:defRPr lang="pt-BR" sz="2000"/>
            </a:lvl7pPr>
            <a:lvl8pPr marL="3200400" indent="0" latinLnBrk="0">
              <a:buNone/>
              <a:defRPr lang="pt-BR" sz="2000"/>
            </a:lvl8pPr>
            <a:lvl9pPr marL="3657600" indent="0" latinLnBrk="0">
              <a:buNone/>
              <a:defRPr lang="pt-BR" sz="2000"/>
            </a:lvl9pPr>
          </a:lstStyle>
          <a:p>
            <a:r>
              <a:rPr lang="pt-BR" dirty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 latinLnBrk="0">
              <a:spcBef>
                <a:spcPts val="0"/>
              </a:spcBef>
              <a:buNone/>
              <a:defRPr lang="pt-BR" sz="1600"/>
            </a:lvl1pPr>
            <a:lvl2pPr marL="457200" indent="0" latinLnBrk="0">
              <a:buNone/>
              <a:defRPr lang="pt-BR" sz="1400"/>
            </a:lvl2pPr>
            <a:lvl3pPr marL="914400" indent="0" latinLnBrk="0">
              <a:buNone/>
              <a:defRPr lang="pt-BR" sz="1200"/>
            </a:lvl3pPr>
            <a:lvl4pPr marL="1371600" indent="0" latinLnBrk="0">
              <a:buNone/>
              <a:defRPr lang="pt-BR" sz="1000"/>
            </a:lvl4pPr>
            <a:lvl5pPr marL="1828800" indent="0" latinLnBrk="0">
              <a:buNone/>
              <a:defRPr lang="pt-BR" sz="1000"/>
            </a:lvl5pPr>
            <a:lvl6pPr marL="2286000" indent="0" latinLnBrk="0">
              <a:buNone/>
              <a:defRPr lang="pt-BR" sz="1000"/>
            </a:lvl6pPr>
            <a:lvl7pPr marL="2743200" indent="0" latinLnBrk="0">
              <a:buNone/>
              <a:defRPr lang="pt-BR" sz="1000"/>
            </a:lvl7pPr>
            <a:lvl8pPr marL="3200400" indent="0" latinLnBrk="0">
              <a:buNone/>
              <a:defRPr lang="pt-BR" sz="1000"/>
            </a:lvl8pPr>
            <a:lvl9pPr marL="3657600" indent="0" latinLnBrk="0">
              <a:buNone/>
              <a:defRPr lang="pt-BR" sz="1000"/>
            </a:lvl9pPr>
          </a:lstStyle>
          <a:p>
            <a:pPr lvl="0"/>
            <a:r>
              <a:rPr lang="pt-BR" dirty="0"/>
              <a:t>Clique para editar o texto mestre </a:t>
            </a:r>
          </a:p>
        </p:txBody>
      </p:sp>
      <p:sp>
        <p:nvSpPr>
          <p:cNvPr id="5" name="Espaço reservado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pt-BR"/>
              <a:t>08/05/2019</a:t>
            </a:fld>
            <a:endParaRPr lang="pt-BR" dirty="0"/>
          </a:p>
        </p:txBody>
      </p:sp>
      <p:sp>
        <p:nvSpPr>
          <p:cNvPr id="6" name="Espaço reservad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do número do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do título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 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de data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pt-BR"/>
              <a:pPr/>
              <a:t>08/05/2019</a:t>
            </a:fld>
            <a:endParaRPr lang="pt-BR" dirty="0"/>
          </a:p>
        </p:txBody>
      </p:sp>
      <p:sp>
        <p:nvSpPr>
          <p:cNvPr id="5" name="Espaço reservado do rodapé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pt-B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do número do slide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pt-BR"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lang="pt-BR"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lang="pt-BR"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lang="pt-BR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08/05/2019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>
                <a:solidFill>
                  <a:srgbClr val="282F39">
                    <a:tint val="75000"/>
                  </a:srgbClr>
                </a:solidFill>
              </a:rPr>
              <a:pPr/>
              <a:t>‹nº›</a:t>
            </a:fld>
            <a:endParaRPr lang="en-GB">
              <a:solidFill>
                <a:srgbClr val="282F3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5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Projeto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 smtClean="0"/>
              <a:t>Grafen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32078"/>
            <a:ext cx="11582399" cy="6297322"/>
          </a:xfrm>
          <a:prstGeom prst="roundRect">
            <a:avLst>
              <a:gd name="adj" fmla="val 7167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CC228256-7909-4687-AC06-DF201365974E}"/>
              </a:ext>
            </a:extLst>
          </p:cNvPr>
          <p:cNvGrpSpPr>
            <a:grpSpLocks noChangeAspect="1"/>
          </p:cNvGrpSpPr>
          <p:nvPr/>
        </p:nvGrpSpPr>
        <p:grpSpPr>
          <a:xfrm>
            <a:off x="6877685" y="1761673"/>
            <a:ext cx="208432" cy="123107"/>
            <a:chOff x="6706282" y="2014370"/>
            <a:chExt cx="347387" cy="20517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="" xmlns:a16="http://schemas.microsoft.com/office/drawing/2014/main" id="{2D5550FD-F773-422B-89AE-F3B73C2D6D9B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="" xmlns:a16="http://schemas.microsoft.com/office/drawing/2014/main" id="{8623F86D-02ED-41FE-B82A-AF77216F43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6857701" y="1649583"/>
            <a:ext cx="465458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Ler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 arquivo e transformar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em 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Gravar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esse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num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Avengers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algn="just"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</a:t>
            </a: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Ler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Avengers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algn="just"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Filtrar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retornando apenas os 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        personagens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femininos que foram criados antes do Tony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Stark</a:t>
            </a: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algn="just"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Gravar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os dados num novo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Avengers_Filter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Filtrar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novamente retornando todos os personagens masculinos que não possuem olhos azuis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Realizar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append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dos dados filtrados no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Avengers_Filter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criado antes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Retornar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os 10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Persoangens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mais antigos</a:t>
            </a:r>
            <a:endParaRPr lang="en-GB" sz="1300" dirty="0">
              <a:solidFill>
                <a:srgbClr val="282F39"/>
              </a:solidFill>
              <a:latin typeface="Consolas" panose="020B060902020403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449759"/>
            <a:ext cx="62199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400" b="1" dirty="0" smtClean="0">
                <a:solidFill>
                  <a:srgbClr val="282F39"/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Dataset - Avengers</a:t>
            </a:r>
            <a:endParaRPr lang="en-GB" sz="4400" b="1" dirty="0">
              <a:solidFill>
                <a:srgbClr val="282F39"/>
              </a:solidFill>
              <a:latin typeface="Consolas" panose="020B060902020403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58283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32078"/>
            <a:ext cx="11582399" cy="6297322"/>
          </a:xfrm>
          <a:prstGeom prst="roundRect">
            <a:avLst>
              <a:gd name="adj" fmla="val 7167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449759"/>
            <a:ext cx="5497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400" b="1" dirty="0" smtClean="0">
                <a:solidFill>
                  <a:srgbClr val="282F39"/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Dataset - </a:t>
            </a:r>
            <a:r>
              <a:rPr lang="en-GB" sz="4400" b="1" dirty="0" err="1" smtClean="0">
                <a:solidFill>
                  <a:srgbClr val="282F39"/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Pokemon</a:t>
            </a:r>
            <a:endParaRPr lang="en-GB" sz="4400" b="1" dirty="0">
              <a:solidFill>
                <a:srgbClr val="282F39"/>
              </a:solidFill>
              <a:latin typeface="Consolas" panose="020B060902020403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6857701" y="1649583"/>
            <a:ext cx="465458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Ler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 arquivo</a:t>
            </a:r>
          </a:p>
          <a:p>
            <a:pPr algn="just"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</a:t>
            </a: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Transformar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num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Gravar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esse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num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Pokemon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Ler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Pokemon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Filtrar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retornando apenas os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pokemons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do tipo Eletric exceto o Pikachu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Gravar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os dados num novo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Pokemon_Filter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Filtrar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novamente retornando todos os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Pokemons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com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mega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evolução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Realizar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append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dos dados filtrados no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Pokemon_Filter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criado antes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Retornar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todos os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Pokemons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Lendários</a:t>
            </a:r>
            <a:endParaRPr lang="en-GB" sz="1300" dirty="0">
              <a:solidFill>
                <a:srgbClr val="282F39"/>
              </a:solidFill>
              <a:latin typeface="Consolas" panose="020B060902020403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65108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32078"/>
            <a:ext cx="11582399" cy="6297322"/>
          </a:xfrm>
          <a:prstGeom prst="roundRect">
            <a:avLst>
              <a:gd name="adj" fmla="val 7167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449759"/>
            <a:ext cx="6448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400" b="1" dirty="0" smtClean="0">
                <a:solidFill>
                  <a:srgbClr val="282F39"/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Dataset - Videogames</a:t>
            </a:r>
            <a:endParaRPr lang="en-GB" sz="4400" b="1" dirty="0">
              <a:solidFill>
                <a:srgbClr val="282F39"/>
              </a:solidFill>
              <a:latin typeface="Consolas" panose="020B060902020403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6857701" y="1649583"/>
            <a:ext cx="4654582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Ler o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arquivo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Transformar num 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Gravar esse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num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"Games"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Ler o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parquet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"Games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Filtrar o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retornando apenas os jogos do PS3 vendidos no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EUA exceto os 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GTAs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- Grand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Theft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Auto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Gravar os dados num novo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Games_Filter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Filtrar o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novamente retornando todos os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GTAs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- Grand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Theft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Auto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Realizar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append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dos dados filtrados no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</a:t>
            </a:r>
            <a:r>
              <a:rPr lang="pt-BR" sz="1300" dirty="0" err="1" smtClean="0">
                <a:solidFill>
                  <a:srgbClr val="282F39"/>
                </a:solidFill>
                <a:latin typeface="Consolas" panose="020B0609020204030204" pitchFamily="49" charset="0"/>
              </a:rPr>
              <a:t>Games_Filter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"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criado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antes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Retornar os 10 jogos mais vendidos no Japão</a:t>
            </a:r>
            <a:endParaRPr lang="en-GB" sz="1300" dirty="0">
              <a:solidFill>
                <a:srgbClr val="282F39"/>
              </a:solidFill>
              <a:latin typeface="Consolas" panose="020B060902020403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161235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de cantos arredondados 3"/>
          <p:cNvSpPr/>
          <p:nvPr/>
        </p:nvSpPr>
        <p:spPr>
          <a:xfrm>
            <a:off x="304800" y="332078"/>
            <a:ext cx="11582399" cy="6297322"/>
          </a:xfrm>
          <a:prstGeom prst="roundRect">
            <a:avLst>
              <a:gd name="adj" fmla="val 7167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FFFF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="" xmlns:a16="http://schemas.microsoft.com/office/drawing/2014/main" id="{15F9E255-61F9-4DFF-8290-1A613DA1B5BB}"/>
              </a:ext>
            </a:extLst>
          </p:cNvPr>
          <p:cNvSpPr/>
          <p:nvPr/>
        </p:nvSpPr>
        <p:spPr>
          <a:xfrm>
            <a:off x="1546818" y="5633437"/>
            <a:ext cx="3766861" cy="239629"/>
          </a:xfrm>
          <a:prstGeom prst="ellipse">
            <a:avLst/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91D7154-7104-477A-A267-29B7F59277CF}"/>
              </a:ext>
            </a:extLst>
          </p:cNvPr>
          <p:cNvGrpSpPr/>
          <p:nvPr/>
        </p:nvGrpSpPr>
        <p:grpSpPr>
          <a:xfrm>
            <a:off x="1954212" y="1428826"/>
            <a:ext cx="3359467" cy="4325468"/>
            <a:chOff x="2050732" y="1266266"/>
            <a:chExt cx="3359467" cy="4325468"/>
          </a:xfrm>
        </p:grpSpPr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48B83C53-B05F-482A-82A1-BE0464743B39}"/>
                </a:ext>
              </a:extLst>
            </p:cNvPr>
            <p:cNvGrpSpPr/>
            <p:nvPr/>
          </p:nvGrpSpPr>
          <p:grpSpPr>
            <a:xfrm>
              <a:off x="2050732" y="1266266"/>
              <a:ext cx="3359467" cy="4325468"/>
              <a:chOff x="5230813" y="2312988"/>
              <a:chExt cx="1733550" cy="2232025"/>
            </a:xfrm>
          </p:grpSpPr>
          <p:sp>
            <p:nvSpPr>
              <p:cNvPr id="16" name="Freeform 6">
                <a:extLst>
                  <a:ext uri="{FF2B5EF4-FFF2-40B4-BE49-F238E27FC236}">
                    <a16:creationId xmlns="" xmlns:a16="http://schemas.microsoft.com/office/drawing/2014/main" id="{9BA7F78A-5B92-4949-8F8C-8ECC299BC8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3513" y="4191001"/>
                <a:ext cx="41275" cy="60325"/>
              </a:xfrm>
              <a:custGeom>
                <a:avLst/>
                <a:gdLst>
                  <a:gd name="T0" fmla="*/ 0 w 13"/>
                  <a:gd name="T1" fmla="*/ 3 h 19"/>
                  <a:gd name="T2" fmla="*/ 4 w 13"/>
                  <a:gd name="T3" fmla="*/ 0 h 19"/>
                  <a:gd name="T4" fmla="*/ 10 w 13"/>
                  <a:gd name="T5" fmla="*/ 5 h 19"/>
                  <a:gd name="T6" fmla="*/ 5 w 13"/>
                  <a:gd name="T7" fmla="*/ 18 h 19"/>
                  <a:gd name="T8" fmla="*/ 0 w 13"/>
                  <a:gd name="T9" fmla="*/ 15 h 19"/>
                  <a:gd name="T10" fmla="*/ 0 w 13"/>
                  <a:gd name="T1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9">
                    <a:moveTo>
                      <a:pt x="0" y="3"/>
                    </a:moveTo>
                    <a:cubicBezTo>
                      <a:pt x="2" y="2"/>
                      <a:pt x="3" y="1"/>
                      <a:pt x="4" y="0"/>
                    </a:cubicBezTo>
                    <a:cubicBezTo>
                      <a:pt x="6" y="2"/>
                      <a:pt x="8" y="3"/>
                      <a:pt x="10" y="5"/>
                    </a:cubicBezTo>
                    <a:cubicBezTo>
                      <a:pt x="13" y="10"/>
                      <a:pt x="11" y="17"/>
                      <a:pt x="5" y="18"/>
                    </a:cubicBezTo>
                    <a:cubicBezTo>
                      <a:pt x="4" y="19"/>
                      <a:pt x="2" y="17"/>
                      <a:pt x="0" y="15"/>
                    </a:cubicBezTo>
                    <a:cubicBezTo>
                      <a:pt x="7" y="11"/>
                      <a:pt x="5" y="7"/>
                      <a:pt x="0" y="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7" name="Freeform 7">
                <a:extLst>
                  <a:ext uri="{FF2B5EF4-FFF2-40B4-BE49-F238E27FC236}">
                    <a16:creationId xmlns="" xmlns:a16="http://schemas.microsoft.com/office/drawing/2014/main" id="{F5C40D60-8578-40FF-BE1E-194917DCC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75426" y="2944813"/>
                <a:ext cx="28575" cy="34925"/>
              </a:xfrm>
              <a:custGeom>
                <a:avLst/>
                <a:gdLst>
                  <a:gd name="T0" fmla="*/ 0 w 9"/>
                  <a:gd name="T1" fmla="*/ 10 h 11"/>
                  <a:gd name="T2" fmla="*/ 2 w 9"/>
                  <a:gd name="T3" fmla="*/ 1 h 11"/>
                  <a:gd name="T4" fmla="*/ 8 w 9"/>
                  <a:gd name="T5" fmla="*/ 1 h 11"/>
                  <a:gd name="T6" fmla="*/ 9 w 9"/>
                  <a:gd name="T7" fmla="*/ 3 h 11"/>
                  <a:gd name="T8" fmla="*/ 8 w 9"/>
                  <a:gd name="T9" fmla="*/ 4 h 11"/>
                  <a:gd name="T10" fmla="*/ 2 w 9"/>
                  <a:gd name="T11" fmla="*/ 11 h 11"/>
                  <a:gd name="T12" fmla="*/ 0 w 9"/>
                  <a:gd name="T13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" h="11">
                    <a:moveTo>
                      <a:pt x="0" y="10"/>
                    </a:moveTo>
                    <a:cubicBezTo>
                      <a:pt x="1" y="7"/>
                      <a:pt x="1" y="4"/>
                      <a:pt x="2" y="1"/>
                    </a:cubicBezTo>
                    <a:cubicBezTo>
                      <a:pt x="2" y="0"/>
                      <a:pt x="6" y="1"/>
                      <a:pt x="8" y="1"/>
                    </a:cubicBezTo>
                    <a:cubicBezTo>
                      <a:pt x="9" y="1"/>
                      <a:pt x="9" y="2"/>
                      <a:pt x="9" y="3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3" y="3"/>
                      <a:pt x="2" y="7"/>
                      <a:pt x="2" y="11"/>
                    </a:cubicBezTo>
                    <a:cubicBezTo>
                      <a:pt x="1" y="11"/>
                      <a:pt x="1" y="10"/>
                      <a:pt x="0" y="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="" xmlns:a16="http://schemas.microsoft.com/office/drawing/2014/main" id="{C390EA27-1FE2-4756-A3F0-21C98E0E46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101" y="3649663"/>
                <a:ext cx="622300" cy="611188"/>
              </a:xfrm>
              <a:custGeom>
                <a:avLst/>
                <a:gdLst>
                  <a:gd name="T0" fmla="*/ 145 w 195"/>
                  <a:gd name="T1" fmla="*/ 111 h 192"/>
                  <a:gd name="T2" fmla="*/ 109 w 195"/>
                  <a:gd name="T3" fmla="*/ 179 h 192"/>
                  <a:gd name="T4" fmla="*/ 82 w 195"/>
                  <a:gd name="T5" fmla="*/ 183 h 192"/>
                  <a:gd name="T6" fmla="*/ 7 w 195"/>
                  <a:gd name="T7" fmla="*/ 107 h 192"/>
                  <a:gd name="T8" fmla="*/ 6 w 195"/>
                  <a:gd name="T9" fmla="*/ 84 h 192"/>
                  <a:gd name="T10" fmla="*/ 30 w 195"/>
                  <a:gd name="T11" fmla="*/ 85 h 192"/>
                  <a:gd name="T12" fmla="*/ 87 w 195"/>
                  <a:gd name="T13" fmla="*/ 142 h 192"/>
                  <a:gd name="T14" fmla="*/ 91 w 195"/>
                  <a:gd name="T15" fmla="*/ 146 h 192"/>
                  <a:gd name="T16" fmla="*/ 102 w 195"/>
                  <a:gd name="T17" fmla="*/ 124 h 192"/>
                  <a:gd name="T18" fmla="*/ 148 w 195"/>
                  <a:gd name="T19" fmla="*/ 39 h 192"/>
                  <a:gd name="T20" fmla="*/ 163 w 195"/>
                  <a:gd name="T21" fmla="*/ 11 h 192"/>
                  <a:gd name="T22" fmla="*/ 185 w 195"/>
                  <a:gd name="T23" fmla="*/ 3 h 192"/>
                  <a:gd name="T24" fmla="*/ 191 w 195"/>
                  <a:gd name="T25" fmla="*/ 26 h 192"/>
                  <a:gd name="T26" fmla="*/ 162 w 195"/>
                  <a:gd name="T27" fmla="*/ 79 h 192"/>
                  <a:gd name="T28" fmla="*/ 145 w 195"/>
                  <a:gd name="T29" fmla="*/ 111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" h="192">
                    <a:moveTo>
                      <a:pt x="145" y="111"/>
                    </a:moveTo>
                    <a:cubicBezTo>
                      <a:pt x="133" y="134"/>
                      <a:pt x="121" y="157"/>
                      <a:pt x="109" y="179"/>
                    </a:cubicBezTo>
                    <a:cubicBezTo>
                      <a:pt x="103" y="190"/>
                      <a:pt x="91" y="192"/>
                      <a:pt x="82" y="183"/>
                    </a:cubicBezTo>
                    <a:cubicBezTo>
                      <a:pt x="57" y="158"/>
                      <a:pt x="32" y="132"/>
                      <a:pt x="7" y="107"/>
                    </a:cubicBezTo>
                    <a:cubicBezTo>
                      <a:pt x="0" y="100"/>
                      <a:pt x="1" y="89"/>
                      <a:pt x="6" y="84"/>
                    </a:cubicBezTo>
                    <a:cubicBezTo>
                      <a:pt x="13" y="77"/>
                      <a:pt x="23" y="78"/>
                      <a:pt x="30" y="85"/>
                    </a:cubicBezTo>
                    <a:cubicBezTo>
                      <a:pt x="49" y="104"/>
                      <a:pt x="68" y="123"/>
                      <a:pt x="87" y="142"/>
                    </a:cubicBezTo>
                    <a:cubicBezTo>
                      <a:pt x="88" y="143"/>
                      <a:pt x="89" y="144"/>
                      <a:pt x="91" y="146"/>
                    </a:cubicBezTo>
                    <a:cubicBezTo>
                      <a:pt x="95" y="138"/>
                      <a:pt x="98" y="131"/>
                      <a:pt x="102" y="124"/>
                    </a:cubicBezTo>
                    <a:cubicBezTo>
                      <a:pt x="117" y="96"/>
                      <a:pt x="132" y="68"/>
                      <a:pt x="148" y="39"/>
                    </a:cubicBezTo>
                    <a:cubicBezTo>
                      <a:pt x="153" y="30"/>
                      <a:pt x="158" y="20"/>
                      <a:pt x="163" y="11"/>
                    </a:cubicBezTo>
                    <a:cubicBezTo>
                      <a:pt x="168" y="1"/>
                      <a:pt x="178" y="0"/>
                      <a:pt x="185" y="3"/>
                    </a:cubicBezTo>
                    <a:cubicBezTo>
                      <a:pt x="193" y="7"/>
                      <a:pt x="195" y="18"/>
                      <a:pt x="191" y="26"/>
                    </a:cubicBezTo>
                    <a:cubicBezTo>
                      <a:pt x="182" y="44"/>
                      <a:pt x="172" y="62"/>
                      <a:pt x="162" y="79"/>
                    </a:cubicBezTo>
                    <a:cubicBezTo>
                      <a:pt x="161" y="82"/>
                      <a:pt x="149" y="105"/>
                      <a:pt x="145" y="111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="" xmlns:a16="http://schemas.microsoft.com/office/drawing/2014/main" id="{9AEF8173-5C3F-4A95-AFA5-151718BC36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30813" y="2312988"/>
                <a:ext cx="1733550" cy="2232025"/>
              </a:xfrm>
              <a:custGeom>
                <a:avLst/>
                <a:gdLst>
                  <a:gd name="T0" fmla="*/ 519 w 543"/>
                  <a:gd name="T1" fmla="*/ 420 h 700"/>
                  <a:gd name="T2" fmla="*/ 452 w 543"/>
                  <a:gd name="T3" fmla="*/ 344 h 700"/>
                  <a:gd name="T4" fmla="*/ 451 w 543"/>
                  <a:gd name="T5" fmla="*/ 131 h 700"/>
                  <a:gd name="T6" fmla="*/ 353 w 543"/>
                  <a:gd name="T7" fmla="*/ 120 h 700"/>
                  <a:gd name="T8" fmla="*/ 350 w 543"/>
                  <a:gd name="T9" fmla="*/ 120 h 700"/>
                  <a:gd name="T10" fmla="*/ 347 w 543"/>
                  <a:gd name="T11" fmla="*/ 93 h 700"/>
                  <a:gd name="T12" fmla="*/ 309 w 543"/>
                  <a:gd name="T13" fmla="*/ 76 h 700"/>
                  <a:gd name="T14" fmla="*/ 273 w 543"/>
                  <a:gd name="T15" fmla="*/ 18 h 700"/>
                  <a:gd name="T16" fmla="*/ 261 w 543"/>
                  <a:gd name="T17" fmla="*/ 10 h 700"/>
                  <a:gd name="T18" fmla="*/ 234 w 543"/>
                  <a:gd name="T19" fmla="*/ 2 h 700"/>
                  <a:gd name="T20" fmla="*/ 231 w 543"/>
                  <a:gd name="T21" fmla="*/ 2 h 700"/>
                  <a:gd name="T22" fmla="*/ 150 w 543"/>
                  <a:gd name="T23" fmla="*/ 69 h 700"/>
                  <a:gd name="T24" fmla="*/ 123 w 543"/>
                  <a:gd name="T25" fmla="*/ 75 h 700"/>
                  <a:gd name="T26" fmla="*/ 105 w 543"/>
                  <a:gd name="T27" fmla="*/ 114 h 700"/>
                  <a:gd name="T28" fmla="*/ 18 w 543"/>
                  <a:gd name="T29" fmla="*/ 120 h 700"/>
                  <a:gd name="T30" fmla="*/ 0 w 543"/>
                  <a:gd name="T31" fmla="*/ 371 h 700"/>
                  <a:gd name="T32" fmla="*/ 0 w 543"/>
                  <a:gd name="T33" fmla="*/ 606 h 700"/>
                  <a:gd name="T34" fmla="*/ 0 w 543"/>
                  <a:gd name="T35" fmla="*/ 607 h 700"/>
                  <a:gd name="T36" fmla="*/ 19 w 543"/>
                  <a:gd name="T37" fmla="*/ 621 h 700"/>
                  <a:gd name="T38" fmla="*/ 206 w 543"/>
                  <a:gd name="T39" fmla="*/ 625 h 700"/>
                  <a:gd name="T40" fmla="*/ 321 w 543"/>
                  <a:gd name="T41" fmla="*/ 695 h 700"/>
                  <a:gd name="T42" fmla="*/ 478 w 543"/>
                  <a:gd name="T43" fmla="*/ 651 h 700"/>
                  <a:gd name="T44" fmla="*/ 538 w 543"/>
                  <a:gd name="T45" fmla="*/ 473 h 700"/>
                  <a:gd name="T46" fmla="*/ 215 w 543"/>
                  <a:gd name="T47" fmla="*/ 35 h 700"/>
                  <a:gd name="T48" fmla="*/ 255 w 543"/>
                  <a:gd name="T49" fmla="*/ 45 h 700"/>
                  <a:gd name="T50" fmla="*/ 261 w 543"/>
                  <a:gd name="T51" fmla="*/ 51 h 700"/>
                  <a:gd name="T52" fmla="*/ 271 w 543"/>
                  <a:gd name="T53" fmla="*/ 76 h 700"/>
                  <a:gd name="T54" fmla="*/ 181 w 543"/>
                  <a:gd name="T55" fmla="*/ 75 h 700"/>
                  <a:gd name="T56" fmla="*/ 137 w 543"/>
                  <a:gd name="T57" fmla="*/ 107 h 700"/>
                  <a:gd name="T58" fmla="*/ 309 w 543"/>
                  <a:gd name="T59" fmla="*/ 108 h 700"/>
                  <a:gd name="T60" fmla="*/ 315 w 543"/>
                  <a:gd name="T61" fmla="*/ 160 h 700"/>
                  <a:gd name="T62" fmla="*/ 261 w 543"/>
                  <a:gd name="T63" fmla="*/ 166 h 700"/>
                  <a:gd name="T64" fmla="*/ 136 w 543"/>
                  <a:gd name="T65" fmla="*/ 160 h 700"/>
                  <a:gd name="T66" fmla="*/ 183 w 543"/>
                  <a:gd name="T67" fmla="*/ 588 h 700"/>
                  <a:gd name="T68" fmla="*/ 32 w 543"/>
                  <a:gd name="T69" fmla="*/ 290 h 700"/>
                  <a:gd name="T70" fmla="*/ 38 w 543"/>
                  <a:gd name="T71" fmla="*/ 152 h 700"/>
                  <a:gd name="T72" fmla="*/ 105 w 543"/>
                  <a:gd name="T73" fmla="*/ 158 h 700"/>
                  <a:gd name="T74" fmla="*/ 123 w 543"/>
                  <a:gd name="T75" fmla="*/ 197 h 700"/>
                  <a:gd name="T76" fmla="*/ 329 w 543"/>
                  <a:gd name="T77" fmla="*/ 197 h 700"/>
                  <a:gd name="T78" fmla="*/ 347 w 543"/>
                  <a:gd name="T79" fmla="*/ 158 h 700"/>
                  <a:gd name="T80" fmla="*/ 382 w 543"/>
                  <a:gd name="T81" fmla="*/ 152 h 700"/>
                  <a:gd name="T82" fmla="*/ 420 w 543"/>
                  <a:gd name="T83" fmla="*/ 157 h 700"/>
                  <a:gd name="T84" fmla="*/ 420 w 543"/>
                  <a:gd name="T85" fmla="*/ 327 h 700"/>
                  <a:gd name="T86" fmla="*/ 404 w 543"/>
                  <a:gd name="T87" fmla="*/ 329 h 700"/>
                  <a:gd name="T88" fmla="*/ 276 w 543"/>
                  <a:gd name="T89" fmla="*/ 339 h 700"/>
                  <a:gd name="T90" fmla="*/ 175 w 543"/>
                  <a:gd name="T91" fmla="*/ 452 h 700"/>
                  <a:gd name="T92" fmla="*/ 507 w 543"/>
                  <a:gd name="T93" fmla="*/ 536 h 700"/>
                  <a:gd name="T94" fmla="*/ 391 w 543"/>
                  <a:gd name="T95" fmla="*/ 661 h 700"/>
                  <a:gd name="T96" fmla="*/ 282 w 543"/>
                  <a:gd name="T97" fmla="*/ 648 h 700"/>
                  <a:gd name="T98" fmla="*/ 211 w 543"/>
                  <a:gd name="T99" fmla="*/ 572 h 700"/>
                  <a:gd name="T100" fmla="*/ 278 w 543"/>
                  <a:gd name="T101" fmla="*/ 374 h 700"/>
                  <a:gd name="T102" fmla="*/ 481 w 543"/>
                  <a:gd name="T103" fmla="*/ 421 h 700"/>
                  <a:gd name="T104" fmla="*/ 507 w 543"/>
                  <a:gd name="T105" fmla="*/ 536 h 7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43" h="700">
                    <a:moveTo>
                      <a:pt x="538" y="473"/>
                    </a:moveTo>
                    <a:cubicBezTo>
                      <a:pt x="534" y="454"/>
                      <a:pt x="528" y="437"/>
                      <a:pt x="519" y="420"/>
                    </a:cubicBezTo>
                    <a:cubicBezTo>
                      <a:pt x="504" y="393"/>
                      <a:pt x="483" y="370"/>
                      <a:pt x="457" y="353"/>
                    </a:cubicBezTo>
                    <a:cubicBezTo>
                      <a:pt x="453" y="351"/>
                      <a:pt x="452" y="348"/>
                      <a:pt x="452" y="344"/>
                    </a:cubicBezTo>
                    <a:cubicBezTo>
                      <a:pt x="452" y="276"/>
                      <a:pt x="452" y="208"/>
                      <a:pt x="452" y="140"/>
                    </a:cubicBezTo>
                    <a:cubicBezTo>
                      <a:pt x="452" y="137"/>
                      <a:pt x="452" y="134"/>
                      <a:pt x="451" y="131"/>
                    </a:cubicBezTo>
                    <a:cubicBezTo>
                      <a:pt x="448" y="123"/>
                      <a:pt x="442" y="120"/>
                      <a:pt x="434" y="120"/>
                    </a:cubicBezTo>
                    <a:cubicBezTo>
                      <a:pt x="407" y="120"/>
                      <a:pt x="380" y="120"/>
                      <a:pt x="353" y="120"/>
                    </a:cubicBezTo>
                    <a:cubicBezTo>
                      <a:pt x="352" y="120"/>
                      <a:pt x="351" y="120"/>
                      <a:pt x="350" y="120"/>
                    </a:cubicBezTo>
                    <a:cubicBezTo>
                      <a:pt x="350" y="120"/>
                      <a:pt x="350" y="120"/>
                      <a:pt x="350" y="120"/>
                    </a:cubicBezTo>
                    <a:cubicBezTo>
                      <a:pt x="347" y="120"/>
                      <a:pt x="347" y="119"/>
                      <a:pt x="347" y="114"/>
                    </a:cubicBezTo>
                    <a:cubicBezTo>
                      <a:pt x="347" y="107"/>
                      <a:pt x="347" y="100"/>
                      <a:pt x="347" y="93"/>
                    </a:cubicBezTo>
                    <a:cubicBezTo>
                      <a:pt x="347" y="81"/>
                      <a:pt x="341" y="76"/>
                      <a:pt x="329" y="76"/>
                    </a:cubicBezTo>
                    <a:cubicBezTo>
                      <a:pt x="322" y="75"/>
                      <a:pt x="316" y="75"/>
                      <a:pt x="309" y="76"/>
                    </a:cubicBezTo>
                    <a:cubicBezTo>
                      <a:pt x="304" y="76"/>
                      <a:pt x="303" y="74"/>
                      <a:pt x="302" y="69"/>
                    </a:cubicBezTo>
                    <a:cubicBezTo>
                      <a:pt x="300" y="48"/>
                      <a:pt x="290" y="31"/>
                      <a:pt x="273" y="18"/>
                    </a:cubicBezTo>
                    <a:cubicBezTo>
                      <a:pt x="269" y="15"/>
                      <a:pt x="265" y="13"/>
                      <a:pt x="261" y="10"/>
                    </a:cubicBezTo>
                    <a:cubicBezTo>
                      <a:pt x="261" y="10"/>
                      <a:pt x="261" y="10"/>
                      <a:pt x="261" y="10"/>
                    </a:cubicBezTo>
                    <a:cubicBezTo>
                      <a:pt x="259" y="9"/>
                      <a:pt x="257" y="8"/>
                      <a:pt x="255" y="8"/>
                    </a:cubicBezTo>
                    <a:cubicBezTo>
                      <a:pt x="249" y="5"/>
                      <a:pt x="242" y="3"/>
                      <a:pt x="234" y="2"/>
                    </a:cubicBezTo>
                    <a:cubicBezTo>
                      <a:pt x="233" y="2"/>
                      <a:pt x="232" y="2"/>
                      <a:pt x="231" y="2"/>
                    </a:cubicBezTo>
                    <a:cubicBezTo>
                      <a:pt x="231" y="2"/>
                      <a:pt x="231" y="2"/>
                      <a:pt x="231" y="2"/>
                    </a:cubicBezTo>
                    <a:cubicBezTo>
                      <a:pt x="212" y="0"/>
                      <a:pt x="194" y="6"/>
                      <a:pt x="179" y="18"/>
                    </a:cubicBezTo>
                    <a:cubicBezTo>
                      <a:pt x="162" y="31"/>
                      <a:pt x="152" y="48"/>
                      <a:pt x="150" y="69"/>
                    </a:cubicBezTo>
                    <a:cubicBezTo>
                      <a:pt x="149" y="74"/>
                      <a:pt x="148" y="76"/>
                      <a:pt x="143" y="75"/>
                    </a:cubicBezTo>
                    <a:cubicBezTo>
                      <a:pt x="136" y="75"/>
                      <a:pt x="129" y="75"/>
                      <a:pt x="123" y="75"/>
                    </a:cubicBezTo>
                    <a:cubicBezTo>
                      <a:pt x="111" y="75"/>
                      <a:pt x="105" y="81"/>
                      <a:pt x="105" y="93"/>
                    </a:cubicBezTo>
                    <a:cubicBezTo>
                      <a:pt x="105" y="100"/>
                      <a:pt x="105" y="107"/>
                      <a:pt x="105" y="114"/>
                    </a:cubicBezTo>
                    <a:cubicBezTo>
                      <a:pt x="105" y="120"/>
                      <a:pt x="105" y="120"/>
                      <a:pt x="98" y="120"/>
                    </a:cubicBezTo>
                    <a:cubicBezTo>
                      <a:pt x="72" y="120"/>
                      <a:pt x="45" y="121"/>
                      <a:pt x="18" y="120"/>
                    </a:cubicBezTo>
                    <a:cubicBezTo>
                      <a:pt x="7" y="120"/>
                      <a:pt x="0" y="127"/>
                      <a:pt x="0" y="139"/>
                    </a:cubicBezTo>
                    <a:cubicBezTo>
                      <a:pt x="0" y="216"/>
                      <a:pt x="0" y="293"/>
                      <a:pt x="0" y="371"/>
                    </a:cubicBezTo>
                    <a:cubicBezTo>
                      <a:pt x="0" y="448"/>
                      <a:pt x="0" y="526"/>
                      <a:pt x="0" y="603"/>
                    </a:cubicBezTo>
                    <a:cubicBezTo>
                      <a:pt x="0" y="604"/>
                      <a:pt x="0" y="605"/>
                      <a:pt x="0" y="606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0" y="607"/>
                      <a:pt x="0" y="607"/>
                      <a:pt x="0" y="607"/>
                    </a:cubicBezTo>
                    <a:cubicBezTo>
                      <a:pt x="1" y="609"/>
                      <a:pt x="1" y="610"/>
                      <a:pt x="1" y="611"/>
                    </a:cubicBezTo>
                    <a:cubicBezTo>
                      <a:pt x="4" y="619"/>
                      <a:pt x="11" y="621"/>
                      <a:pt x="19" y="621"/>
                    </a:cubicBezTo>
                    <a:cubicBezTo>
                      <a:pt x="78" y="621"/>
                      <a:pt x="138" y="621"/>
                      <a:pt x="197" y="621"/>
                    </a:cubicBezTo>
                    <a:cubicBezTo>
                      <a:pt x="201" y="621"/>
                      <a:pt x="203" y="622"/>
                      <a:pt x="206" y="625"/>
                    </a:cubicBezTo>
                    <a:cubicBezTo>
                      <a:pt x="216" y="636"/>
                      <a:pt x="226" y="647"/>
                      <a:pt x="237" y="657"/>
                    </a:cubicBezTo>
                    <a:cubicBezTo>
                      <a:pt x="261" y="677"/>
                      <a:pt x="290" y="689"/>
                      <a:pt x="321" y="695"/>
                    </a:cubicBezTo>
                    <a:cubicBezTo>
                      <a:pt x="350" y="700"/>
                      <a:pt x="378" y="698"/>
                      <a:pt x="406" y="690"/>
                    </a:cubicBezTo>
                    <a:cubicBezTo>
                      <a:pt x="433" y="682"/>
                      <a:pt x="457" y="669"/>
                      <a:pt x="478" y="651"/>
                    </a:cubicBezTo>
                    <a:cubicBezTo>
                      <a:pt x="511" y="621"/>
                      <a:pt x="532" y="584"/>
                      <a:pt x="539" y="540"/>
                    </a:cubicBezTo>
                    <a:cubicBezTo>
                      <a:pt x="543" y="518"/>
                      <a:pt x="542" y="495"/>
                      <a:pt x="538" y="473"/>
                    </a:cubicBezTo>
                    <a:close/>
                    <a:moveTo>
                      <a:pt x="197" y="44"/>
                    </a:moveTo>
                    <a:cubicBezTo>
                      <a:pt x="202" y="40"/>
                      <a:pt x="209" y="36"/>
                      <a:pt x="215" y="35"/>
                    </a:cubicBezTo>
                    <a:cubicBezTo>
                      <a:pt x="215" y="35"/>
                      <a:pt x="215" y="35"/>
                      <a:pt x="215" y="35"/>
                    </a:cubicBezTo>
                    <a:cubicBezTo>
                      <a:pt x="229" y="32"/>
                      <a:pt x="244" y="35"/>
                      <a:pt x="255" y="45"/>
                    </a:cubicBezTo>
                    <a:cubicBezTo>
                      <a:pt x="257" y="46"/>
                      <a:pt x="259" y="48"/>
                      <a:pt x="261" y="50"/>
                    </a:cubicBezTo>
                    <a:cubicBezTo>
                      <a:pt x="261" y="50"/>
                      <a:pt x="261" y="51"/>
                      <a:pt x="261" y="51"/>
                    </a:cubicBezTo>
                    <a:cubicBezTo>
                      <a:pt x="261" y="51"/>
                      <a:pt x="261" y="51"/>
                      <a:pt x="261" y="51"/>
                    </a:cubicBezTo>
                    <a:cubicBezTo>
                      <a:pt x="267" y="57"/>
                      <a:pt x="270" y="65"/>
                      <a:pt x="271" y="76"/>
                    </a:cubicBezTo>
                    <a:cubicBezTo>
                      <a:pt x="268" y="76"/>
                      <a:pt x="212" y="75"/>
                      <a:pt x="188" y="75"/>
                    </a:cubicBezTo>
                    <a:cubicBezTo>
                      <a:pt x="186" y="75"/>
                      <a:pt x="184" y="75"/>
                      <a:pt x="181" y="75"/>
                    </a:cubicBezTo>
                    <a:cubicBezTo>
                      <a:pt x="182" y="62"/>
                      <a:pt x="188" y="52"/>
                      <a:pt x="197" y="44"/>
                    </a:cubicBezTo>
                    <a:close/>
                    <a:moveTo>
                      <a:pt x="137" y="107"/>
                    </a:moveTo>
                    <a:cubicBezTo>
                      <a:pt x="139" y="107"/>
                      <a:pt x="141" y="107"/>
                      <a:pt x="142" y="107"/>
                    </a:cubicBezTo>
                    <a:cubicBezTo>
                      <a:pt x="167" y="107"/>
                      <a:pt x="278" y="108"/>
                      <a:pt x="309" y="108"/>
                    </a:cubicBezTo>
                    <a:cubicBezTo>
                      <a:pt x="311" y="108"/>
                      <a:pt x="313" y="108"/>
                      <a:pt x="315" y="108"/>
                    </a:cubicBezTo>
                    <a:cubicBezTo>
                      <a:pt x="315" y="110"/>
                      <a:pt x="315" y="145"/>
                      <a:pt x="315" y="160"/>
                    </a:cubicBezTo>
                    <a:cubicBezTo>
                      <a:pt x="315" y="165"/>
                      <a:pt x="314" y="166"/>
                      <a:pt x="310" y="166"/>
                    </a:cubicBezTo>
                    <a:cubicBezTo>
                      <a:pt x="293" y="166"/>
                      <a:pt x="261" y="166"/>
                      <a:pt x="261" y="166"/>
                    </a:cubicBezTo>
                    <a:cubicBezTo>
                      <a:pt x="221" y="165"/>
                      <a:pt x="182" y="165"/>
                      <a:pt x="142" y="166"/>
                    </a:cubicBezTo>
                    <a:cubicBezTo>
                      <a:pt x="138" y="166"/>
                      <a:pt x="136" y="165"/>
                      <a:pt x="136" y="160"/>
                    </a:cubicBezTo>
                    <a:cubicBezTo>
                      <a:pt x="137" y="144"/>
                      <a:pt x="137" y="123"/>
                      <a:pt x="137" y="107"/>
                    </a:cubicBezTo>
                    <a:close/>
                    <a:moveTo>
                      <a:pt x="183" y="588"/>
                    </a:moveTo>
                    <a:cubicBezTo>
                      <a:pt x="159" y="589"/>
                      <a:pt x="31" y="587"/>
                      <a:pt x="31" y="587"/>
                    </a:cubicBezTo>
                    <a:cubicBezTo>
                      <a:pt x="31" y="587"/>
                      <a:pt x="32" y="374"/>
                      <a:pt x="32" y="290"/>
                    </a:cubicBezTo>
                    <a:cubicBezTo>
                      <a:pt x="32" y="246"/>
                      <a:pt x="32" y="202"/>
                      <a:pt x="32" y="158"/>
                    </a:cubicBezTo>
                    <a:cubicBezTo>
                      <a:pt x="32" y="154"/>
                      <a:pt x="33" y="152"/>
                      <a:pt x="38" y="152"/>
                    </a:cubicBezTo>
                    <a:cubicBezTo>
                      <a:pt x="58" y="152"/>
                      <a:pt x="79" y="152"/>
                      <a:pt x="99" y="152"/>
                    </a:cubicBezTo>
                    <a:cubicBezTo>
                      <a:pt x="104" y="152"/>
                      <a:pt x="105" y="154"/>
                      <a:pt x="105" y="158"/>
                    </a:cubicBezTo>
                    <a:cubicBezTo>
                      <a:pt x="105" y="165"/>
                      <a:pt x="105" y="173"/>
                      <a:pt x="105" y="180"/>
                    </a:cubicBezTo>
                    <a:cubicBezTo>
                      <a:pt x="105" y="190"/>
                      <a:pt x="113" y="197"/>
                      <a:pt x="123" y="197"/>
                    </a:cubicBezTo>
                    <a:cubicBezTo>
                      <a:pt x="154" y="197"/>
                      <a:pt x="184" y="197"/>
                      <a:pt x="215" y="197"/>
                    </a:cubicBezTo>
                    <a:cubicBezTo>
                      <a:pt x="215" y="197"/>
                      <a:pt x="291" y="197"/>
                      <a:pt x="329" y="197"/>
                    </a:cubicBezTo>
                    <a:cubicBezTo>
                      <a:pt x="339" y="197"/>
                      <a:pt x="347" y="191"/>
                      <a:pt x="347" y="180"/>
                    </a:cubicBezTo>
                    <a:cubicBezTo>
                      <a:pt x="347" y="173"/>
                      <a:pt x="347" y="165"/>
                      <a:pt x="347" y="158"/>
                    </a:cubicBezTo>
                    <a:cubicBezTo>
                      <a:pt x="347" y="154"/>
                      <a:pt x="348" y="152"/>
                      <a:pt x="352" y="152"/>
                    </a:cubicBezTo>
                    <a:cubicBezTo>
                      <a:pt x="362" y="152"/>
                      <a:pt x="382" y="152"/>
                      <a:pt x="382" y="152"/>
                    </a:cubicBezTo>
                    <a:cubicBezTo>
                      <a:pt x="393" y="152"/>
                      <a:pt x="404" y="152"/>
                      <a:pt x="416" y="152"/>
                    </a:cubicBezTo>
                    <a:cubicBezTo>
                      <a:pt x="419" y="152"/>
                      <a:pt x="420" y="153"/>
                      <a:pt x="420" y="157"/>
                    </a:cubicBezTo>
                    <a:cubicBezTo>
                      <a:pt x="420" y="168"/>
                      <a:pt x="420" y="179"/>
                      <a:pt x="420" y="190"/>
                    </a:cubicBezTo>
                    <a:cubicBezTo>
                      <a:pt x="420" y="235"/>
                      <a:pt x="420" y="281"/>
                      <a:pt x="420" y="327"/>
                    </a:cubicBezTo>
                    <a:cubicBezTo>
                      <a:pt x="420" y="329"/>
                      <a:pt x="420" y="331"/>
                      <a:pt x="420" y="334"/>
                    </a:cubicBezTo>
                    <a:cubicBezTo>
                      <a:pt x="414" y="332"/>
                      <a:pt x="409" y="331"/>
                      <a:pt x="404" y="329"/>
                    </a:cubicBezTo>
                    <a:cubicBezTo>
                      <a:pt x="378" y="321"/>
                      <a:pt x="351" y="321"/>
                      <a:pt x="324" y="324"/>
                    </a:cubicBezTo>
                    <a:cubicBezTo>
                      <a:pt x="308" y="327"/>
                      <a:pt x="292" y="332"/>
                      <a:pt x="276" y="339"/>
                    </a:cubicBezTo>
                    <a:cubicBezTo>
                      <a:pt x="275" y="339"/>
                      <a:pt x="261" y="346"/>
                      <a:pt x="261" y="346"/>
                    </a:cubicBezTo>
                    <a:cubicBezTo>
                      <a:pt x="220" y="371"/>
                      <a:pt x="190" y="406"/>
                      <a:pt x="175" y="452"/>
                    </a:cubicBezTo>
                    <a:cubicBezTo>
                      <a:pt x="160" y="498"/>
                      <a:pt x="164" y="544"/>
                      <a:pt x="183" y="588"/>
                    </a:cubicBezTo>
                    <a:close/>
                    <a:moveTo>
                      <a:pt x="507" y="536"/>
                    </a:moveTo>
                    <a:cubicBezTo>
                      <a:pt x="501" y="572"/>
                      <a:pt x="484" y="603"/>
                      <a:pt x="456" y="627"/>
                    </a:cubicBezTo>
                    <a:cubicBezTo>
                      <a:pt x="437" y="644"/>
                      <a:pt x="415" y="655"/>
                      <a:pt x="391" y="661"/>
                    </a:cubicBezTo>
                    <a:cubicBezTo>
                      <a:pt x="376" y="665"/>
                      <a:pt x="361" y="666"/>
                      <a:pt x="346" y="666"/>
                    </a:cubicBezTo>
                    <a:cubicBezTo>
                      <a:pt x="324" y="665"/>
                      <a:pt x="302" y="659"/>
                      <a:pt x="282" y="648"/>
                    </a:cubicBezTo>
                    <a:cubicBezTo>
                      <a:pt x="280" y="647"/>
                      <a:pt x="270" y="641"/>
                      <a:pt x="268" y="640"/>
                    </a:cubicBezTo>
                    <a:cubicBezTo>
                      <a:pt x="242" y="623"/>
                      <a:pt x="224" y="600"/>
                      <a:pt x="211" y="572"/>
                    </a:cubicBezTo>
                    <a:cubicBezTo>
                      <a:pt x="198" y="544"/>
                      <a:pt x="195" y="514"/>
                      <a:pt x="200" y="484"/>
                    </a:cubicBezTo>
                    <a:cubicBezTo>
                      <a:pt x="209" y="435"/>
                      <a:pt x="235" y="398"/>
                      <a:pt x="278" y="374"/>
                    </a:cubicBezTo>
                    <a:cubicBezTo>
                      <a:pt x="304" y="359"/>
                      <a:pt x="331" y="352"/>
                      <a:pt x="360" y="354"/>
                    </a:cubicBezTo>
                    <a:cubicBezTo>
                      <a:pt x="411" y="357"/>
                      <a:pt x="452" y="379"/>
                      <a:pt x="481" y="421"/>
                    </a:cubicBezTo>
                    <a:cubicBezTo>
                      <a:pt x="493" y="437"/>
                      <a:pt x="501" y="455"/>
                      <a:pt x="506" y="475"/>
                    </a:cubicBezTo>
                    <a:cubicBezTo>
                      <a:pt x="510" y="495"/>
                      <a:pt x="511" y="515"/>
                      <a:pt x="507" y="53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srgbClr val="282F39"/>
                  </a:solidFill>
                </a:endParaRPr>
              </a:p>
            </p:txBody>
          </p:sp>
        </p:grpSp>
        <p:cxnSp>
          <p:nvCxnSpPr>
            <p:cNvPr id="3" name="Straight Connector 2">
              <a:extLst>
                <a:ext uri="{FF2B5EF4-FFF2-40B4-BE49-F238E27FC236}">
                  <a16:creationId xmlns="" xmlns:a16="http://schemas.microsoft.com/office/drawing/2014/main" id="{055FD339-6624-469D-9E75-56140C89AEE5}"/>
                </a:ext>
              </a:extLst>
            </p:cNvPr>
            <p:cNvCxnSpPr/>
            <p:nvPr/>
          </p:nvCxnSpPr>
          <p:spPr>
            <a:xfrm>
              <a:off x="2489200" y="274320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="" xmlns:a16="http://schemas.microsoft.com/office/drawing/2014/main" id="{8612B0EC-E1FC-452C-8A5D-8A96934ACE96}"/>
                </a:ext>
              </a:extLst>
            </p:cNvPr>
            <p:cNvCxnSpPr/>
            <p:nvPr/>
          </p:nvCxnSpPr>
          <p:spPr>
            <a:xfrm>
              <a:off x="2489200" y="3063240"/>
              <a:ext cx="185928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E1043069-413C-49D4-8B80-40AF0EAE5EE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383280"/>
              <a:ext cx="85344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="" xmlns:a16="http://schemas.microsoft.com/office/drawing/2014/main" id="{397EB301-14C4-4DFE-B42B-473BC0BCD6F9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3693160"/>
              <a:ext cx="635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="" xmlns:a16="http://schemas.microsoft.com/office/drawing/2014/main" id="{FBC917EB-9D8B-4B59-A3AC-3DB6C8C02DE6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013200"/>
              <a:ext cx="4775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7521A0EA-AC72-4870-82E3-4972FC968A8C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3332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F8334326-78D0-4D4C-A570-C3A654DA6E92}"/>
                </a:ext>
              </a:extLst>
            </p:cNvPr>
            <p:cNvCxnSpPr>
              <a:cxnSpLocks/>
            </p:cNvCxnSpPr>
            <p:nvPr/>
          </p:nvCxnSpPr>
          <p:spPr>
            <a:xfrm>
              <a:off x="2489200" y="4638040"/>
              <a:ext cx="42672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95080828-2C0C-49AD-BAB5-3A3969C24F8D}"/>
              </a:ext>
            </a:extLst>
          </p:cNvPr>
          <p:cNvSpPr txBox="1"/>
          <p:nvPr/>
        </p:nvSpPr>
        <p:spPr>
          <a:xfrm>
            <a:off x="3000280" y="449759"/>
            <a:ext cx="6448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GB" sz="4400" b="1" dirty="0" smtClean="0">
                <a:solidFill>
                  <a:srgbClr val="282F39"/>
                </a:solidFill>
                <a:latin typeface="Consolas" panose="020B0609020204030204" pitchFamily="49" charset="0"/>
                <a:ea typeface="Noto Sans" panose="020B0502040504020204" pitchFamily="34"/>
                <a:cs typeface="Noto Sans" panose="020B0502040504020204" pitchFamily="34"/>
              </a:rPr>
              <a:t>Especial - Wallace</a:t>
            </a:r>
            <a:endParaRPr lang="en-GB" sz="4400" b="1" dirty="0">
              <a:solidFill>
                <a:srgbClr val="282F39"/>
              </a:solidFill>
              <a:latin typeface="Consolas" panose="020B0609020204030204" pitchFamily="49" charset="0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44" name="TextBox 25">
            <a:extLst>
              <a:ext uri="{FF2B5EF4-FFF2-40B4-BE49-F238E27FC236}">
                <a16:creationId xmlns="" xmlns:a16="http://schemas.microsoft.com/office/drawing/2014/main" id="{A4FAA62A-B5B9-49CF-B2F5-E9C5369268D9}"/>
              </a:ext>
            </a:extLst>
          </p:cNvPr>
          <p:cNvSpPr txBox="1"/>
          <p:nvPr/>
        </p:nvSpPr>
        <p:spPr>
          <a:xfrm>
            <a:off x="6857701" y="1649583"/>
            <a:ext cx="46545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Realizar a concatenação do nome e sobrenome do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ator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Gravar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num arquivo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CSV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Realizar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busca por filmes por categoria,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ordenadar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pelo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lenght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e gravar cada categoria num parquet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diferente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Ler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os arquivo CSV e os parquets gerados, retornar os atores participantes dos filmes de terror, ordenando do mais participativo para o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menos participativo</a:t>
            </a: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Gravar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num parquet </a:t>
            </a:r>
            <a:endParaRPr lang="pt-BR" sz="1300" dirty="0" smtClean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Retornar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um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dataframe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com os filmes particionados por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category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, </a:t>
            </a:r>
            <a:r>
              <a:rPr lang="pt-BR" sz="1300" dirty="0" err="1">
                <a:solidFill>
                  <a:srgbClr val="282F39"/>
                </a:solidFill>
                <a:latin typeface="Consolas" panose="020B0609020204030204" pitchFamily="49" charset="0"/>
              </a:rPr>
              <a:t>rental_duration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 e </a:t>
            </a: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rating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endParaRPr lang="pt-BR" sz="1300" dirty="0">
              <a:solidFill>
                <a:srgbClr val="282F39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pt-BR" sz="1300" dirty="0" smtClean="0">
                <a:solidFill>
                  <a:srgbClr val="282F39"/>
                </a:solidFill>
                <a:latin typeface="Consolas" panose="020B0609020204030204" pitchFamily="49" charset="0"/>
              </a:rPr>
              <a:t>Gravar </a:t>
            </a:r>
            <a:r>
              <a:rPr lang="pt-BR" sz="1300" dirty="0">
                <a:solidFill>
                  <a:srgbClr val="282F39"/>
                </a:solidFill>
                <a:latin typeface="Consolas" panose="020B0609020204030204" pitchFamily="49" charset="0"/>
              </a:rPr>
              <a:t>as saídas em um parquet particionado</a:t>
            </a:r>
          </a:p>
        </p:txBody>
      </p:sp>
    </p:spTree>
    <p:extLst>
      <p:ext uri="{BB962C8B-B14F-4D97-AF65-F5344CB8AC3E}">
        <p14:creationId xmlns:p14="http://schemas.microsoft.com/office/powerpoint/2010/main" val="102166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ador tecnológico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C1D5F340F01F94FA2FD29A5E6DC872E" ma:contentTypeVersion="0" ma:contentTypeDescription="Create a new document." ma:contentTypeScope="" ma:versionID="f583bd66513a361a730282b6a794e35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41151cf538834e171094e4faaf2d7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A5BD1D-8135-42D8-ABF8-44443CA48A8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C59537F-409C-4C74-9741-52B15E1A0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2C8949B-F962-4EE2-A6DE-BE9966096A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398</Words>
  <Application>Microsoft Office PowerPoint</Application>
  <PresentationFormat>Widescreen</PresentationFormat>
  <Paragraphs>72</Paragraphs>
  <Slides>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Candara</vt:lpstr>
      <vt:lpstr>Consolas</vt:lpstr>
      <vt:lpstr>Noto Sans</vt:lpstr>
      <vt:lpstr>Computador tecnológico 16x9</vt:lpstr>
      <vt:lpstr>Office Theme</vt:lpstr>
      <vt:lpstr>Projeto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Layout de Título</dc:title>
  <dc:creator>Brunno Lima Ramos</dc:creator>
  <cp:lastModifiedBy>Brunno Lima Ramos</cp:lastModifiedBy>
  <cp:revision>17</cp:revision>
  <dcterms:created xsi:type="dcterms:W3CDTF">2013-04-05T20:46:07Z</dcterms:created>
  <dcterms:modified xsi:type="dcterms:W3CDTF">2019-05-08T21:58:23Z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0x0101007C1D5F340F01F94FA2FD29A5E6DC872E</vt:lpwstr>
  </property>
  <property fmtid="{D5CDD505-2E9C-101B-9397-08002B2CF9AE}" pid="3" name="IsMyDocuments">
    <vt:bool>true</vt:bool>
  </property>
</Properties>
</file>