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roxima Nova Extrabold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roximaNovaExtrabold-bold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6f721d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6f721d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6f721d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6f721d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6f721d0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76f721d0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76f721d0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76f721d0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76f721d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76f721d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76f721d0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76f721d0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76f721d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76f721d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76f721d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76f721d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=www.freepik.com&amp;_ga=2.77689172.1591764660.1597317048-1155750976.1541220006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41725" y="-435700"/>
            <a:ext cx="2202980" cy="2193370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904088">
            <a:off x="-1934891" y="2405696"/>
            <a:ext cx="6068967" cy="2883037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1780716" y="-2974757"/>
            <a:ext cx="2898773" cy="4891705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501592">
            <a:off x="6552136" y="3354173"/>
            <a:ext cx="5088387" cy="1703202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950450" y="1322916"/>
            <a:ext cx="3140400" cy="15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b="1" sz="12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/>
          <p:nvPr/>
        </p:nvSpPr>
        <p:spPr>
          <a:xfrm rot="3111783">
            <a:off x="8087806" y="3378164"/>
            <a:ext cx="1692456" cy="2437535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 rot="-3752437">
            <a:off x="-125286" y="-447728"/>
            <a:ext cx="1461188" cy="1454813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>
            <p:ph idx="2" type="title"/>
          </p:nvPr>
        </p:nvSpPr>
        <p:spPr>
          <a:xfrm>
            <a:off x="950450" y="2783753"/>
            <a:ext cx="31404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950525" y="3230591"/>
            <a:ext cx="31404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hasCustomPrompt="1" type="title"/>
          </p:nvPr>
        </p:nvSpPr>
        <p:spPr>
          <a:xfrm>
            <a:off x="2982383" y="1313514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4595401" y="1313514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3" type="title"/>
          </p:nvPr>
        </p:nvSpPr>
        <p:spPr>
          <a:xfrm>
            <a:off x="2982383" y="2764813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4595401" y="2764813"/>
            <a:ext cx="15663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title"/>
          </p:nvPr>
        </p:nvSpPr>
        <p:spPr>
          <a:xfrm>
            <a:off x="1278380" y="1217230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1308980" y="1572592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1278380" y="2668529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1308980" y="3023890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8" type="title"/>
          </p:nvPr>
        </p:nvSpPr>
        <p:spPr>
          <a:xfrm>
            <a:off x="6151120" y="1217230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151120" y="1572592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idx="13" type="title"/>
          </p:nvPr>
        </p:nvSpPr>
        <p:spPr>
          <a:xfrm>
            <a:off x="6151120" y="2668529"/>
            <a:ext cx="1714500" cy="3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6151120" y="3023890"/>
            <a:ext cx="16839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3"/>
          <p:cNvSpPr/>
          <p:nvPr/>
        </p:nvSpPr>
        <p:spPr>
          <a:xfrm rot="-5400000">
            <a:off x="-1053707" y="4038617"/>
            <a:ext cx="3538424" cy="1680913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8860158">
            <a:off x="-1598726" y="-557524"/>
            <a:ext cx="4628457" cy="1998311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7283310" y="2577969"/>
            <a:ext cx="2845784" cy="2833369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6542868">
            <a:off x="5845114" y="-3395354"/>
            <a:ext cx="1933621" cy="6684554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5675100" y="2386350"/>
            <a:ext cx="16002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2" type="title"/>
          </p:nvPr>
        </p:nvSpPr>
        <p:spPr>
          <a:xfrm>
            <a:off x="2097300" y="3783925"/>
            <a:ext cx="16002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3545100" y="1714350"/>
            <a:ext cx="37302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2097300" y="3111925"/>
            <a:ext cx="37302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" name="Google Shape;91;p14"/>
          <p:cNvSpPr/>
          <p:nvPr/>
        </p:nvSpPr>
        <p:spPr>
          <a:xfrm rot="-4677653">
            <a:off x="-121392" y="-986170"/>
            <a:ext cx="1586278" cy="2284612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10333400">
            <a:off x="-114501" y="3317169"/>
            <a:ext cx="1444927" cy="2210708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832750" y="4113950"/>
            <a:ext cx="3106164" cy="1340981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4273662">
            <a:off x="6909688" y="-262037"/>
            <a:ext cx="3446340" cy="1587506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 rot="-5225530">
            <a:off x="-1045656" y="3408675"/>
            <a:ext cx="3289255" cy="1562546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710100" y="-535775"/>
            <a:ext cx="1727359" cy="2487803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2975" y="2289325"/>
            <a:ext cx="29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860525" y="2939450"/>
            <a:ext cx="2171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rot="-4373364">
            <a:off x="7557100" y="4067979"/>
            <a:ext cx="3341784" cy="1118573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10085698">
            <a:off x="-684146" y="-155022"/>
            <a:ext cx="2338725" cy="100973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title"/>
          </p:nvPr>
        </p:nvSpPr>
        <p:spPr>
          <a:xfrm>
            <a:off x="3078600" y="2289325"/>
            <a:ext cx="29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title"/>
          </p:nvPr>
        </p:nvSpPr>
        <p:spPr>
          <a:xfrm>
            <a:off x="5631000" y="2289325"/>
            <a:ext cx="29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3545862" y="2939450"/>
            <a:ext cx="1989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977350" y="2939450"/>
            <a:ext cx="22941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rot="-9866952">
            <a:off x="-178523" y="-391483"/>
            <a:ext cx="1219547" cy="2176903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4373364">
            <a:off x="7185000" y="3608354"/>
            <a:ext cx="3341784" cy="1118573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69222" y="2128838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1024822" y="1814113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3523200" y="2128825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title"/>
          </p:nvPr>
        </p:nvSpPr>
        <p:spPr>
          <a:xfrm>
            <a:off x="3478800" y="1814100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body"/>
          </p:nvPr>
        </p:nvSpPr>
        <p:spPr>
          <a:xfrm>
            <a:off x="5977178" y="2128838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title"/>
          </p:nvPr>
        </p:nvSpPr>
        <p:spPr>
          <a:xfrm>
            <a:off x="5932778" y="1814113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body"/>
          </p:nvPr>
        </p:nvSpPr>
        <p:spPr>
          <a:xfrm>
            <a:off x="1069222" y="3683963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title"/>
          </p:nvPr>
        </p:nvSpPr>
        <p:spPr>
          <a:xfrm>
            <a:off x="1024822" y="3369238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body"/>
          </p:nvPr>
        </p:nvSpPr>
        <p:spPr>
          <a:xfrm>
            <a:off x="3524672" y="3683950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title"/>
          </p:nvPr>
        </p:nvSpPr>
        <p:spPr>
          <a:xfrm>
            <a:off x="3480272" y="3369225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body"/>
          </p:nvPr>
        </p:nvSpPr>
        <p:spPr>
          <a:xfrm>
            <a:off x="5977178" y="3683963"/>
            <a:ext cx="2097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title"/>
          </p:nvPr>
        </p:nvSpPr>
        <p:spPr>
          <a:xfrm>
            <a:off x="5932778" y="3369238"/>
            <a:ext cx="21864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title"/>
          </p:nvPr>
        </p:nvSpPr>
        <p:spPr>
          <a:xfrm>
            <a:off x="857250" y="579775"/>
            <a:ext cx="74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-10086036">
            <a:off x="-243268" y="3890907"/>
            <a:ext cx="1727048" cy="1719513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5182666">
            <a:off x="8099637" y="-535060"/>
            <a:ext cx="1064592" cy="1900307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66215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16621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8"/>
          <p:cNvSpPr txBox="1"/>
          <p:nvPr>
            <p:ph idx="2" type="title"/>
          </p:nvPr>
        </p:nvSpPr>
        <p:spPr>
          <a:xfrm>
            <a:off x="375765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37576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18"/>
          <p:cNvSpPr txBox="1"/>
          <p:nvPr>
            <p:ph idx="4" type="title"/>
          </p:nvPr>
        </p:nvSpPr>
        <p:spPr>
          <a:xfrm>
            <a:off x="585315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8"/>
          <p:cNvSpPr txBox="1"/>
          <p:nvPr>
            <p:ph idx="5" type="subTitle"/>
          </p:nvPr>
        </p:nvSpPr>
        <p:spPr>
          <a:xfrm>
            <a:off x="58531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18"/>
          <p:cNvSpPr txBox="1"/>
          <p:nvPr>
            <p:ph idx="6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32890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23290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9" name="Google Shape;139;p19"/>
          <p:cNvSpPr txBox="1"/>
          <p:nvPr>
            <p:ph idx="2" type="title"/>
          </p:nvPr>
        </p:nvSpPr>
        <p:spPr>
          <a:xfrm>
            <a:off x="5186400" y="2605575"/>
            <a:ext cx="162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19"/>
          <p:cNvSpPr txBox="1"/>
          <p:nvPr>
            <p:ph idx="3" type="subTitle"/>
          </p:nvPr>
        </p:nvSpPr>
        <p:spPr>
          <a:xfrm>
            <a:off x="5186550" y="3003375"/>
            <a:ext cx="16284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1" name="Google Shape;141;p19"/>
          <p:cNvSpPr/>
          <p:nvPr/>
        </p:nvSpPr>
        <p:spPr>
          <a:xfrm rot="-6100423">
            <a:off x="-206523" y="-476627"/>
            <a:ext cx="1499042" cy="2293503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937425" y="4162300"/>
            <a:ext cx="3030755" cy="13085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300750" y="3709825"/>
            <a:ext cx="2008000" cy="1433675"/>
          </a:xfrm>
          <a:custGeom>
            <a:rect b="b" l="l" r="r" t="t"/>
            <a:pathLst>
              <a:path extrusionOk="0" h="57347" w="8032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-5182666">
            <a:off x="8099637" y="-535060"/>
            <a:ext cx="1064592" cy="1900307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049882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1051519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2" type="title"/>
          </p:nvPr>
        </p:nvSpPr>
        <p:spPr>
          <a:xfrm>
            <a:off x="2829707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2830526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4" type="title"/>
          </p:nvPr>
        </p:nvSpPr>
        <p:spPr>
          <a:xfrm>
            <a:off x="4607510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0"/>
          <p:cNvSpPr txBox="1"/>
          <p:nvPr>
            <p:ph idx="5" type="subTitle"/>
          </p:nvPr>
        </p:nvSpPr>
        <p:spPr>
          <a:xfrm>
            <a:off x="4607510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6" type="title"/>
          </p:nvPr>
        </p:nvSpPr>
        <p:spPr>
          <a:xfrm>
            <a:off x="6403918" y="2841800"/>
            <a:ext cx="1690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0"/>
          <p:cNvSpPr txBox="1"/>
          <p:nvPr>
            <p:ph idx="7" type="subTitle"/>
          </p:nvPr>
        </p:nvSpPr>
        <p:spPr>
          <a:xfrm>
            <a:off x="6403918" y="3216825"/>
            <a:ext cx="1690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hasCustomPrompt="1" idx="8" type="title"/>
          </p:nvPr>
        </p:nvSpPr>
        <p:spPr>
          <a:xfrm>
            <a:off x="1387832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/>
          <p:nvPr>
            <p:ph hasCustomPrompt="1" idx="9" type="title"/>
          </p:nvPr>
        </p:nvSpPr>
        <p:spPr>
          <a:xfrm>
            <a:off x="3167657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0"/>
          <p:cNvSpPr txBox="1"/>
          <p:nvPr>
            <p:ph hasCustomPrompt="1" idx="13" type="title"/>
          </p:nvPr>
        </p:nvSpPr>
        <p:spPr>
          <a:xfrm>
            <a:off x="4945460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hasCustomPrompt="1" idx="14" type="title"/>
          </p:nvPr>
        </p:nvSpPr>
        <p:spPr>
          <a:xfrm>
            <a:off x="6741868" y="1660825"/>
            <a:ext cx="1014300" cy="8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20"/>
          <p:cNvSpPr txBox="1"/>
          <p:nvPr>
            <p:ph idx="15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549400" y="2142525"/>
            <a:ext cx="40452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98650" y="2949850"/>
            <a:ext cx="31467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rot="-9684296">
            <a:off x="-722005" y="4056948"/>
            <a:ext cx="2680802" cy="1464917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869587">
            <a:off x="4774330" y="4137306"/>
            <a:ext cx="5308711" cy="2292007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42325" y="-990600"/>
            <a:ext cx="2134359" cy="3265523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6023508">
            <a:off x="-352410" y="-2650811"/>
            <a:ext cx="2579648" cy="4353180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 rot="-1990915">
            <a:off x="7657612" y="-916988"/>
            <a:ext cx="1590390" cy="2290536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 rot="10513136">
            <a:off x="-194679" y="3170761"/>
            <a:ext cx="1465943" cy="2242862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5099664" y="1718338"/>
            <a:ext cx="33927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5092589" y="3472095"/>
            <a:ext cx="3392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rot="-9866952">
            <a:off x="-178523" y="-391483"/>
            <a:ext cx="1219547" cy="2176903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5400000">
            <a:off x="7938050" y="3725725"/>
            <a:ext cx="636200" cy="2199352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text">
  <p:cSld name="CUSTOM_1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6937425" y="4162300"/>
            <a:ext cx="3030755" cy="13085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rot="-5215359">
            <a:off x="-176809" y="-223185"/>
            <a:ext cx="1595063" cy="1588104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600650" y="1600200"/>
            <a:ext cx="38217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29875" y="1264600"/>
            <a:ext cx="79878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6" name="Google Shape;176;p24"/>
          <p:cNvSpPr/>
          <p:nvPr/>
        </p:nvSpPr>
        <p:spPr>
          <a:xfrm rot="3813111">
            <a:off x="7955736" y="3737889"/>
            <a:ext cx="1557824" cy="2243633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53000" y="-160500"/>
            <a:ext cx="2788581" cy="1324703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66075" y="1264600"/>
            <a:ext cx="36252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81" name="Google Shape;181;p25"/>
          <p:cNvSpPr/>
          <p:nvPr/>
        </p:nvSpPr>
        <p:spPr>
          <a:xfrm rot="-1990915">
            <a:off x="7657612" y="-916988"/>
            <a:ext cx="1590390" cy="2290536"/>
          </a:xfrm>
          <a:custGeom>
            <a:rect b="b" l="l" r="r" t="t"/>
            <a:pathLst>
              <a:path extrusionOk="0" h="70596" w="49017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 rot="-10653919">
            <a:off x="-140408" y="3769230"/>
            <a:ext cx="1465923" cy="2242832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752725" y="1264600"/>
            <a:ext cx="36252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>
            <a:off x="8073675" y="3582150"/>
            <a:ext cx="1159192" cy="2069169"/>
          </a:xfrm>
          <a:custGeom>
            <a:rect b="b" l="l" r="r" t="t"/>
            <a:pathLst>
              <a:path extrusionOk="0" h="60635" w="33969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 rot="-6327025">
            <a:off x="-283796" y="-614341"/>
            <a:ext cx="1577438" cy="2413446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6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5259225" y="1520150"/>
            <a:ext cx="316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5308500" y="2273775"/>
            <a:ext cx="3114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2" name="Google Shape;192;p27"/>
          <p:cNvSpPr/>
          <p:nvPr/>
        </p:nvSpPr>
        <p:spPr>
          <a:xfrm>
            <a:off x="-530400" y="-615475"/>
            <a:ext cx="3523912" cy="1623238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rot="430000">
            <a:off x="6111521" y="4398644"/>
            <a:ext cx="3341725" cy="1118553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7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005300" y="811450"/>
            <a:ext cx="32433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96" name="Google Shape;196;p28"/>
          <p:cNvSpPr txBox="1"/>
          <p:nvPr/>
        </p:nvSpPr>
        <p:spPr>
          <a:xfrm>
            <a:off x="1005300" y="3178350"/>
            <a:ext cx="25989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CREDITS: 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This presentation template was created 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000"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Stories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005300" y="1822350"/>
            <a:ext cx="33348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7108725" y="-615475"/>
            <a:ext cx="2598817" cy="1420117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 rot="-5232141">
            <a:off x="6955535" y="3500951"/>
            <a:ext cx="3167781" cy="2261737"/>
          </a:xfrm>
          <a:custGeom>
            <a:rect b="b" l="l" r="r" t="t"/>
            <a:pathLst>
              <a:path extrusionOk="0" h="57347" w="8032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 rot="-5400000">
            <a:off x="-236950" y="3703024"/>
            <a:ext cx="1980175" cy="2323379"/>
          </a:xfrm>
          <a:custGeom>
            <a:rect b="b" l="l" r="r" t="t"/>
            <a:pathLst>
              <a:path extrusionOk="0" h="38885" w="33141">
                <a:moveTo>
                  <a:pt x="0" y="0"/>
                </a:moveTo>
                <a:lnTo>
                  <a:pt x="0" y="38584"/>
                </a:lnTo>
                <a:cubicBezTo>
                  <a:pt x="0" y="38584"/>
                  <a:pt x="1625" y="38884"/>
                  <a:pt x="3963" y="38884"/>
                </a:cubicBezTo>
                <a:cubicBezTo>
                  <a:pt x="8770" y="38884"/>
                  <a:pt x="16592" y="37616"/>
                  <a:pt x="19483" y="29862"/>
                </a:cubicBezTo>
                <a:cubicBezTo>
                  <a:pt x="23590" y="18815"/>
                  <a:pt x="14071" y="14199"/>
                  <a:pt x="14453" y="10410"/>
                </a:cubicBezTo>
                <a:cubicBezTo>
                  <a:pt x="14719" y="7802"/>
                  <a:pt x="16516" y="7183"/>
                  <a:pt x="18826" y="7183"/>
                </a:cubicBezTo>
                <a:cubicBezTo>
                  <a:pt x="20914" y="7183"/>
                  <a:pt x="23423" y="7689"/>
                  <a:pt x="25599" y="7689"/>
                </a:cubicBezTo>
                <a:cubicBezTo>
                  <a:pt x="27068" y="7689"/>
                  <a:pt x="28385" y="7459"/>
                  <a:pt x="29320" y="6686"/>
                </a:cubicBezTo>
                <a:cubicBezTo>
                  <a:pt x="33140" y="3502"/>
                  <a:pt x="31708" y="0"/>
                  <a:pt x="317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-530400" y="-615475"/>
            <a:ext cx="3523912" cy="1623238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21073" y="1495150"/>
            <a:ext cx="318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21075" y="2250850"/>
            <a:ext cx="30765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 rot="-5225624">
            <a:off x="-762097" y="3660515"/>
            <a:ext cx="2681165" cy="1273676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 rot="-5996643">
            <a:off x="7178891" y="297231"/>
            <a:ext cx="3757576" cy="16223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5400000">
            <a:off x="-368522" y="-1275096"/>
            <a:ext cx="2281559" cy="3490738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914800" y="3459625"/>
            <a:ext cx="3972426" cy="2836239"/>
          </a:xfrm>
          <a:custGeom>
            <a:rect b="b" l="l" r="r" t="t"/>
            <a:pathLst>
              <a:path extrusionOk="0" h="57347" w="8032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-5996643">
            <a:off x="7178891" y="297231"/>
            <a:ext cx="3757576" cy="16223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 rot="5400000">
            <a:off x="6532902" y="3149725"/>
            <a:ext cx="1268898" cy="4386598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21073" y="1508725"/>
            <a:ext cx="318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1075" y="2264425"/>
            <a:ext cx="31818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58850" y="2044200"/>
            <a:ext cx="27471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58850" y="1694875"/>
            <a:ext cx="2637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958850" y="3004200"/>
            <a:ext cx="2637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b="1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958850" y="3355850"/>
            <a:ext cx="27471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5400000">
            <a:off x="7304876" y="3304376"/>
            <a:ext cx="2518272" cy="1160005"/>
          </a:xfrm>
          <a:custGeom>
            <a:rect b="b" l="l" r="r" t="t"/>
            <a:pathLst>
              <a:path extrusionOk="0" h="21654" w="47009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-538354" y="-8256"/>
            <a:ext cx="2178163" cy="729082"/>
          </a:xfrm>
          <a:custGeom>
            <a:rect b="b" l="l" r="r" t="t"/>
            <a:pathLst>
              <a:path extrusionOk="0" h="11157" w="33332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4"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1074565">
            <a:off x="7299660" y="-246617"/>
            <a:ext cx="2635635" cy="1440236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6069297">
            <a:off x="934974" y="3565625"/>
            <a:ext cx="690757" cy="3242446"/>
          </a:xfrm>
          <a:custGeom>
            <a:rect b="b" l="l" r="r" t="t"/>
            <a:pathLst>
              <a:path extrusionOk="0" h="71211" w="20599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1073" y="1504000"/>
            <a:ext cx="318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1075" y="2278325"/>
            <a:ext cx="30765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-6967447">
            <a:off x="-1746018" y="2815749"/>
            <a:ext cx="4733353" cy="2248479"/>
          </a:xfrm>
          <a:custGeom>
            <a:rect b="b" l="l" r="r" t="t"/>
            <a:pathLst>
              <a:path extrusionOk="0" h="35827" w="75418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 rot="-8100000">
            <a:off x="5810300" y="-882149"/>
            <a:ext cx="5308717" cy="2292009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995425" y="1660950"/>
            <a:ext cx="5061000" cy="20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rot="-10086036">
            <a:off x="-243268" y="3890907"/>
            <a:ext cx="1727048" cy="1719513"/>
          </a:xfrm>
          <a:custGeom>
            <a:rect b="b" l="l" r="r" t="t"/>
            <a:pathLst>
              <a:path extrusionOk="0" h="58195" w="5845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-5996643">
            <a:off x="7178891" y="297231"/>
            <a:ext cx="3757576" cy="1622312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17900" y="2507535"/>
            <a:ext cx="40452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1112700" y="3228560"/>
            <a:ext cx="2655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 rot="-9684296">
            <a:off x="-722005" y="4056948"/>
            <a:ext cx="2680802" cy="1464917"/>
          </a:xfrm>
          <a:custGeom>
            <a:rect b="b" l="l" r="r" t="t"/>
            <a:pathLst>
              <a:path extrusionOk="0" h="36724" w="67205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 rot="869587">
            <a:off x="4774330" y="4137306"/>
            <a:ext cx="5308711" cy="2292007"/>
          </a:xfrm>
          <a:custGeom>
            <a:rect b="b" l="l" r="r" t="t"/>
            <a:pathLst>
              <a:path extrusionOk="0" h="35008" w="81085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342325" y="-990600"/>
            <a:ext cx="2134359" cy="3265523"/>
          </a:xfrm>
          <a:custGeom>
            <a:rect b="b" l="l" r="r" t="t"/>
            <a:pathLst>
              <a:path extrusionOk="0" h="65708" w="42947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-6023508">
            <a:off x="-352410" y="-2650811"/>
            <a:ext cx="2579648" cy="4353180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hasCustomPrompt="1" idx="2" type="title"/>
          </p:nvPr>
        </p:nvSpPr>
        <p:spPr>
          <a:xfrm>
            <a:off x="1483800" y="1438635"/>
            <a:ext cx="1913400" cy="12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b="1" sz="7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rot="5962843">
            <a:off x="1235266" y="1929020"/>
            <a:ext cx="2898773" cy="4891706"/>
          </a:xfrm>
          <a:custGeom>
            <a:rect b="b" l="l" r="r" t="t"/>
            <a:pathLst>
              <a:path extrusionOk="0" h="23156" w="13722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70600" y="3747839"/>
            <a:ext cx="4873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0000" y="420700"/>
            <a:ext cx="80478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5700" y="1329975"/>
            <a:ext cx="79122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egambleaware.org/sites/default/files/2021-03/Gaming_and_Gambling_Report_Final.pdf" TargetMode="External"/><Relationship Id="rId4" Type="http://schemas.openxmlformats.org/officeDocument/2006/relationships/hyperlink" Target="https://osf.io/prx78/" TargetMode="External"/><Relationship Id="rId5" Type="http://schemas.openxmlformats.org/officeDocument/2006/relationships/hyperlink" Target="https://www.npd.com/news/press-releases/2019/according-to-the-npd-group-73-percent-of-u-s-consumers-play-video-games/" TargetMode="External"/><Relationship Id="rId6" Type="http://schemas.openxmlformats.org/officeDocument/2006/relationships/hyperlink" Target="https://venturebeat.com/2019/05/13/zero-chance-it-passes-game-analysts-break-down-senators-anti-loot-box-bi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ctrTitle"/>
          </p:nvPr>
        </p:nvSpPr>
        <p:spPr>
          <a:xfrm>
            <a:off x="769475" y="1308125"/>
            <a:ext cx="7476900" cy="20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Dark Side of Microtransactions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2529450" y="3116376"/>
            <a:ext cx="4085100" cy="11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video game design affects us and our children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737375" y="4804800"/>
            <a:ext cx="171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2022, Eric Margadonna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66075" y="1264600"/>
            <a:ext cx="36252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Microtransactions - small (usually less than $5) purchases made in video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About 4/5 of the top 50 free apps on the Apple app 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Popular form of this is the </a:t>
            </a:r>
            <a:r>
              <a:rPr b="1" lang="en"/>
              <a:t>loot box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Abstracted form of gambling</a:t>
            </a:r>
            <a:endParaRPr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Scene</a:t>
            </a:r>
            <a:endParaRPr/>
          </a:p>
        </p:txBody>
      </p:sp>
      <p:sp>
        <p:nvSpPr>
          <p:cNvPr id="220" name="Google Shape;220;p31"/>
          <p:cNvSpPr txBox="1"/>
          <p:nvPr>
            <p:ph idx="2" type="body"/>
          </p:nvPr>
        </p:nvSpPr>
        <p:spPr>
          <a:xfrm>
            <a:off x="4752725" y="1264600"/>
            <a:ext cx="36252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Gambling has the potential to be highly addictive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Gambler-Gamers buy the most loot boxes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73% of Americans ages 2 and older play video games.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Children are easily influenced and lack developed decision making skills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1570950" y="1297950"/>
            <a:ext cx="6002100" cy="25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There Must be More Research and Consequent Legislation on how Gambling Activities in Games Affects Children.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57250" y="2002947"/>
            <a:ext cx="21864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should be </a:t>
            </a:r>
            <a:r>
              <a:rPr lang="en"/>
              <a:t>shielded</a:t>
            </a:r>
            <a:r>
              <a:rPr lang="en"/>
              <a:t> from addictive activities</a:t>
            </a:r>
            <a:endParaRPr/>
          </a:p>
        </p:txBody>
      </p:sp>
      <p:sp>
        <p:nvSpPr>
          <p:cNvPr id="231" name="Google Shape;231;p33"/>
          <p:cNvSpPr txBox="1"/>
          <p:nvPr>
            <p:ph idx="3" type="title"/>
          </p:nvPr>
        </p:nvSpPr>
        <p:spPr>
          <a:xfrm>
            <a:off x="3223500" y="1554150"/>
            <a:ext cx="2697000" cy="20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don’t have a developed understanding of decision making or money</a:t>
            </a:r>
            <a:endParaRPr/>
          </a:p>
        </p:txBody>
      </p:sp>
      <p:sp>
        <p:nvSpPr>
          <p:cNvPr id="232" name="Google Shape;232;p33"/>
          <p:cNvSpPr txBox="1"/>
          <p:nvPr>
            <p:ph idx="5" type="title"/>
          </p:nvPr>
        </p:nvSpPr>
        <p:spPr>
          <a:xfrm>
            <a:off x="6100350" y="1744506"/>
            <a:ext cx="2186400" cy="16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understanding of the subject does not allow for good legislation</a:t>
            </a:r>
            <a:endParaRPr/>
          </a:p>
        </p:txBody>
      </p:sp>
      <p:sp>
        <p:nvSpPr>
          <p:cNvPr id="233" name="Google Shape;233;p33"/>
          <p:cNvSpPr txBox="1"/>
          <p:nvPr>
            <p:ph idx="15" type="title"/>
          </p:nvPr>
        </p:nvSpPr>
        <p:spPr>
          <a:xfrm>
            <a:off x="857250" y="579775"/>
            <a:ext cx="74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subTitle"/>
          </p:nvPr>
        </p:nvSpPr>
        <p:spPr>
          <a:xfrm>
            <a:off x="1956101" y="1210351"/>
            <a:ext cx="65292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“Congress simply cannot legislate against pay-to-win, where a game is competitive and people purchase better weapons, gear, etc…”. “…That's like legislating against faster cars, nicer handbags, whatever. Too dumb to comment on.”</a:t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3771250" y="3080950"/>
            <a:ext cx="47139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r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>
                <a:solidFill>
                  <a:schemeClr val="dk1"/>
                </a:solidFill>
              </a:rPr>
              <a:t>Michael Pachter, </a:t>
            </a:r>
            <a:r>
              <a:rPr lang="en"/>
              <a:t>Video Game and Financial Analyst at Wedbush Securities.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1558800" y="1690050"/>
            <a:ext cx="60264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Kids </a:t>
            </a:r>
            <a:r>
              <a:rPr i="1" lang="en"/>
              <a:t>should </a:t>
            </a:r>
            <a:r>
              <a:rPr lang="en"/>
              <a:t>play video games and learn to</a:t>
            </a:r>
            <a:r>
              <a:rPr lang="en"/>
              <a:t> properly respond to events in digital landscapes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Kids should also not be presented with gambling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Game companies have little to no control over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This is what legislation is designed to 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4" type="title"/>
          </p:nvPr>
        </p:nvSpPr>
        <p:spPr>
          <a:xfrm>
            <a:off x="586150" y="432225"/>
            <a:ext cx="35319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Games are important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5" type="title"/>
          </p:nvPr>
        </p:nvSpPr>
        <p:spPr>
          <a:xfrm>
            <a:off x="857250" y="579775"/>
            <a:ext cx="74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3874575" y="2956825"/>
            <a:ext cx="387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More attention should be brought towards research and legislation in this area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405800" y="1445975"/>
            <a:ext cx="280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Video games are an important form of entertainment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405800" y="3243513"/>
            <a:ext cx="288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Adult features like gambling will end up in video games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405795" y="2467888"/>
            <a:ext cx="253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Kids should play video games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3874575" y="1838725"/>
            <a:ext cx="394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There is no legislation to enforce restrictions on children’s access to these adult features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5259225" y="1520150"/>
            <a:ext cx="3163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Fin.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171750" y="2273775"/>
            <a:ext cx="225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Margadonna, 2022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122850" y="122850"/>
            <a:ext cx="11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References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238800" y="811088"/>
            <a:ext cx="866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Close, J., Lloyd, J. “Lifting the Lid on Loot-Boxes”. </a:t>
            </a:r>
            <a:r>
              <a:rPr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https://www.begambleaware.org/sites/default/files/2021-03/Gaming_and_Gambling_Report_Final.pdf</a:t>
            </a:r>
            <a:r>
              <a:rPr lang="en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238800" y="1439250"/>
            <a:ext cx="866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Close, J., Spicer, S. G., Nicklin, L. L., Lloyd, J. &amp; Lloyd, H. “PREPRINT: A Comparison of 13,000 UK Gamers: Is Loot Box Purchasing Associated with Demographic Characteristics?”. </a:t>
            </a:r>
            <a:r>
              <a:rPr lang="en" sz="11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https://osf.io/prx78/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238800" y="2031800"/>
            <a:ext cx="866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NPD Group. “Evolution of Entertainment Study (2019)”. </a:t>
            </a:r>
            <a:r>
              <a:rPr lang="en" sz="11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https://www.npd.com/news/press-releases/2019/according-to-the-npd-group-73-percent-of-u-s-consumers-play-video-games/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38800" y="2724500"/>
            <a:ext cx="866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Valdes, G. (2019, May 13). “'Zero' chance it passes: Game analysts break down senator's anti-loot box bill. VentureBeat”. </a:t>
            </a:r>
            <a:r>
              <a:rPr lang="en" sz="11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https://venturebeat.com/2019/05/13/zero-chance-it-passes-game-analysts-break-down-senators-anti-loot-box-bill/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ntal health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6FDE"/>
      </a:accent1>
      <a:accent2>
        <a:srgbClr val="FFAC1A"/>
      </a:accent2>
      <a:accent3>
        <a:srgbClr val="FF5A3A"/>
      </a:accent3>
      <a:accent4>
        <a:srgbClr val="000000"/>
      </a:accent4>
      <a:accent5>
        <a:srgbClr val="556FDE"/>
      </a:accent5>
      <a:accent6>
        <a:srgbClr val="FFAC1A"/>
      </a:accent6>
      <a:hlink>
        <a:srgbClr val="FF5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