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Gill Sans"/>
      <p:regular r:id="rId20"/>
      <p:bold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YER51unbnSrLXKjRSaU0om/Bo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22" Type="http://schemas.openxmlformats.org/officeDocument/2006/relationships/font" Target="fonts/CenturyGothic-regular.fntdata"/><Relationship Id="rId21" Type="http://schemas.openxmlformats.org/officeDocument/2006/relationships/font" Target="fonts/GillSans-bold.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626f52fd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626f52f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data never get </a:t>
            </a:r>
            <a:r>
              <a:rPr lang="en-US"/>
              <a:t>lost</a:t>
            </a:r>
            <a:r>
              <a:rPr lang="en-US"/>
              <a:t> </a:t>
            </a:r>
            <a:endParaRPr/>
          </a:p>
          <a:p>
            <a:pPr indent="0" lvl="0" marL="0" rtl="0" algn="l">
              <a:spcBef>
                <a:spcPts val="0"/>
              </a:spcBef>
              <a:spcAft>
                <a:spcPts val="0"/>
              </a:spcAft>
              <a:buNone/>
            </a:pPr>
            <a:r>
              <a:rPr lang="en-US"/>
              <a:t>any </a:t>
            </a:r>
            <a:endParaRPr/>
          </a:p>
        </p:txBody>
      </p:sp>
      <p:sp>
        <p:nvSpPr>
          <p:cNvPr id="137" name="Google Shape;13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1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5"/>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2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6"/>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6"/>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26"/>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 name="Shape 20"/>
        <p:cNvGrpSpPr/>
        <p:nvPr/>
      </p:nvGrpSpPr>
      <p:grpSpPr>
        <a:xfrm>
          <a:off x="0" y="0"/>
          <a:ext cx="0" cy="0"/>
          <a:chOff x="0" y="0"/>
          <a:chExt cx="0" cy="0"/>
        </a:xfrm>
      </p:grpSpPr>
      <p:sp>
        <p:nvSpPr>
          <p:cNvPr id="21" name="Google Shape;21;p1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3" name="Google Shape;23;p1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1" name="Google Shape;31;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1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19"/>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9"/>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38" name="Google Shape;38;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19"/>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20"/>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0"/>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5" name="Google Shape;45;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20"/>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1"/>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21"/>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21"/>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4" name="Google Shape;54;p21"/>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3"/>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3"/>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3"/>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23"/>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24"/>
          <p:cNvGrpSpPr/>
          <p:nvPr/>
        </p:nvGrpSpPr>
        <p:grpSpPr>
          <a:xfrm>
            <a:off x="7477387" y="482170"/>
            <a:ext cx="4074533" cy="5149101"/>
            <a:chOff x="7477387" y="482170"/>
            <a:chExt cx="4074533" cy="5149101"/>
          </a:xfrm>
        </p:grpSpPr>
        <p:sp>
          <p:nvSpPr>
            <p:cNvPr id="73" name="Google Shape;73;p24"/>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4"/>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24"/>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p:nvPr>
            <p:ph idx="2" type="pic"/>
          </p:nvPr>
        </p:nvSpPr>
        <p:spPr>
          <a:xfrm>
            <a:off x="8124389" y="1122542"/>
            <a:ext cx="2791171" cy="3866327"/>
          </a:xfrm>
          <a:prstGeom prst="rect">
            <a:avLst/>
          </a:prstGeom>
          <a:solidFill>
            <a:srgbClr val="D8D8D8"/>
          </a:solidFill>
          <a:ln>
            <a:noFill/>
          </a:ln>
        </p:spPr>
      </p:sp>
      <p:sp>
        <p:nvSpPr>
          <p:cNvPr id="77" name="Google Shape;77;p24"/>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4"/>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4"/>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5"/>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2.pn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12.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0" Type="http://schemas.openxmlformats.org/officeDocument/2006/relationships/image" Target="../media/image31.png"/><Relationship Id="rId22" Type="http://schemas.openxmlformats.org/officeDocument/2006/relationships/image" Target="../media/image26.png"/><Relationship Id="rId21" Type="http://schemas.openxmlformats.org/officeDocument/2006/relationships/image" Target="../media/image32.png"/><Relationship Id="rId24" Type="http://schemas.openxmlformats.org/officeDocument/2006/relationships/image" Target="../media/image30.png"/><Relationship Id="rId23"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22.png"/><Relationship Id="rId25" Type="http://schemas.openxmlformats.org/officeDocument/2006/relationships/image" Target="../media/image33.jp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16.png"/><Relationship Id="rId11" Type="http://schemas.openxmlformats.org/officeDocument/2006/relationships/image" Target="../media/image19.png"/><Relationship Id="rId10" Type="http://schemas.openxmlformats.org/officeDocument/2006/relationships/image" Target="../media/image24.png"/><Relationship Id="rId13" Type="http://schemas.openxmlformats.org/officeDocument/2006/relationships/image" Target="../media/image20.png"/><Relationship Id="rId12" Type="http://schemas.openxmlformats.org/officeDocument/2006/relationships/image" Target="../media/image17.png"/><Relationship Id="rId15" Type="http://schemas.openxmlformats.org/officeDocument/2006/relationships/image" Target="../media/image18.png"/><Relationship Id="rId14" Type="http://schemas.openxmlformats.org/officeDocument/2006/relationships/image" Target="../media/image27.png"/><Relationship Id="rId17" Type="http://schemas.openxmlformats.org/officeDocument/2006/relationships/image" Target="../media/image21.png"/><Relationship Id="rId16" Type="http://schemas.openxmlformats.org/officeDocument/2006/relationships/image" Target="../media/image23.png"/><Relationship Id="rId19" Type="http://schemas.openxmlformats.org/officeDocument/2006/relationships/image" Target="../media/image28.png"/><Relationship Id="rId18"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title"/>
          </p:nvPr>
        </p:nvSpPr>
        <p:spPr>
          <a:xfrm>
            <a:off x="1436802" y="2179948"/>
            <a:ext cx="9603275" cy="255230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entury Gothic"/>
              <a:buNone/>
            </a:pPr>
            <a:br>
              <a:rPr b="1" lang="en-US" sz="2400">
                <a:latin typeface="Century Gothic"/>
                <a:ea typeface="Century Gothic"/>
                <a:cs typeface="Century Gothic"/>
                <a:sym typeface="Century Gothic"/>
              </a:rPr>
            </a:br>
            <a:br>
              <a:rPr b="1" lang="en-US" sz="2400">
                <a:latin typeface="Century Gothic"/>
                <a:ea typeface="Century Gothic"/>
                <a:cs typeface="Century Gothic"/>
                <a:sym typeface="Century Gothic"/>
              </a:rPr>
            </a:br>
            <a:r>
              <a:rPr b="1" lang="en-US" sz="2400">
                <a:latin typeface="Century Gothic"/>
                <a:ea typeface="Century Gothic"/>
                <a:cs typeface="Century Gothic"/>
                <a:sym typeface="Century Gothic"/>
              </a:rPr>
              <a:t>USABILITY TESTING FOR A SAAS APPLICATION IN HEALTHCARE</a:t>
            </a:r>
            <a:br>
              <a:rPr b="1" lang="en-US" sz="2400">
                <a:latin typeface="Century Gothic"/>
                <a:ea typeface="Century Gothic"/>
                <a:cs typeface="Century Gothic"/>
                <a:sym typeface="Century Gothic"/>
              </a:rPr>
            </a:br>
            <a:br>
              <a:rPr b="1" lang="en-US" sz="2400">
                <a:latin typeface="Century Gothic"/>
                <a:ea typeface="Century Gothic"/>
                <a:cs typeface="Century Gothic"/>
                <a:sym typeface="Century Gothic"/>
              </a:rPr>
            </a:br>
            <a:r>
              <a:rPr b="1" lang="en-US" sz="2400">
                <a:latin typeface="Century Gothic"/>
                <a:ea typeface="Century Gothic"/>
                <a:cs typeface="Century Gothic"/>
                <a:sym typeface="Century Gothic"/>
              </a:rPr>
              <a:t>BY: ROHAN RANA (25%), ERIC MARGADONNA (25%), </a:t>
            </a:r>
            <a:br>
              <a:rPr b="1" lang="en-US" sz="2400">
                <a:latin typeface="Century Gothic"/>
                <a:ea typeface="Century Gothic"/>
                <a:cs typeface="Century Gothic"/>
                <a:sym typeface="Century Gothic"/>
              </a:rPr>
            </a:br>
            <a:r>
              <a:rPr b="1" lang="en-US" sz="2400">
                <a:latin typeface="Century Gothic"/>
                <a:ea typeface="Century Gothic"/>
                <a:cs typeface="Century Gothic"/>
                <a:sym typeface="Century Gothic"/>
              </a:rPr>
              <a:t>      YANIS AMIRAT (25%), JOSEPH VICK (25%)</a:t>
            </a:r>
            <a:br>
              <a:rPr b="1" lang="en-US" sz="2400">
                <a:latin typeface="Century Gothic"/>
                <a:ea typeface="Century Gothic"/>
                <a:cs typeface="Century Gothic"/>
                <a:sym typeface="Century Gothic"/>
              </a:rPr>
            </a:br>
            <a:endParaRPr b="1" sz="24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br>
              <a:rPr b="1" lang="en-US" sz="2000">
                <a:latin typeface="Century Gothic"/>
                <a:ea typeface="Century Gothic"/>
                <a:cs typeface="Century Gothic"/>
                <a:sym typeface="Century Gothic"/>
              </a:rPr>
            </a:br>
            <a:r>
              <a:rPr b="1" lang="en-US" sz="2000">
                <a:latin typeface="Century Gothic"/>
                <a:ea typeface="Century Gothic"/>
                <a:cs typeface="Century Gothic"/>
                <a:sym typeface="Century Gothic"/>
              </a:rPr>
              <a:t>CREATION OF TEST DOCUMENTS</a:t>
            </a:r>
            <a:br>
              <a:rPr lang="en-US" sz="1800">
                <a:latin typeface="Calibri"/>
                <a:ea typeface="Calibri"/>
                <a:cs typeface="Calibri"/>
                <a:sym typeface="Calibri"/>
              </a:rPr>
            </a:br>
            <a:endParaRPr/>
          </a:p>
        </p:txBody>
      </p:sp>
      <p:sp>
        <p:nvSpPr>
          <p:cNvPr id="219" name="Google Shape;219;p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0"/>
              </a:spcBef>
              <a:spcAft>
                <a:spcPts val="0"/>
              </a:spcAft>
              <a:buSzPts val="1900"/>
              <a:buFont typeface="Noto Sans Symbols"/>
              <a:buChar char="∙"/>
            </a:pPr>
            <a:r>
              <a:rPr lang="en-US" sz="1900">
                <a:latin typeface="Century Gothic"/>
                <a:ea typeface="Century Gothic"/>
                <a:cs typeface="Century Gothic"/>
                <a:sym typeface="Century Gothic"/>
              </a:rPr>
              <a:t>Several test documents will be deployed in the usability testing process. These documents may include consent forms for participants and questionnaires based on the engaged data collection methods, including post-test questionnaires. </a:t>
            </a:r>
            <a:endParaRPr sz="1900">
              <a:latin typeface="Century Gothic"/>
              <a:ea typeface="Century Gothic"/>
              <a:cs typeface="Century Gothic"/>
              <a:sym typeface="Century Gothic"/>
            </a:endParaRPr>
          </a:p>
          <a:p>
            <a:pPr indent="-342900" lvl="0" marL="342900" rtl="0" algn="just">
              <a:lnSpc>
                <a:spcPct val="107000"/>
              </a:lnSpc>
              <a:spcBef>
                <a:spcPts val="1000"/>
              </a:spcBef>
              <a:spcAft>
                <a:spcPts val="0"/>
              </a:spcAft>
              <a:buSzPts val="1900"/>
              <a:buFont typeface="Noto Sans Symbols"/>
              <a:buChar char="∙"/>
            </a:pPr>
            <a:r>
              <a:rPr lang="en-US" sz="1900">
                <a:latin typeface="Century Gothic"/>
                <a:ea typeface="Century Gothic"/>
                <a:cs typeface="Century Gothic"/>
                <a:sym typeface="Century Gothic"/>
              </a:rPr>
              <a:t>Test documents will be developed in consideration of the role of end-users (participants/targeted population) and the targeted performance goals (Russ &amp; Saleem, 2018).</a:t>
            </a:r>
            <a:endParaRPr sz="1900">
              <a:latin typeface="Century Gothic"/>
              <a:ea typeface="Century Gothic"/>
              <a:cs typeface="Century Gothic"/>
              <a:sym typeface="Century Gothic"/>
            </a:endParaRPr>
          </a:p>
          <a:p>
            <a:pPr indent="-107950" lvl="0" marL="228600" rtl="0" algn="l">
              <a:lnSpc>
                <a:spcPct val="120000"/>
              </a:lnSpc>
              <a:spcBef>
                <a:spcPts val="1800"/>
              </a:spcBef>
              <a:spcAft>
                <a:spcPts val="0"/>
              </a:spcAft>
              <a:buSzPts val="1900"/>
              <a:buNone/>
            </a:pPr>
            <a:r>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entury Gothic"/>
              <a:buNone/>
            </a:pPr>
            <a:br>
              <a:rPr lang="en-US" sz="1800">
                <a:latin typeface="Century Gothic"/>
                <a:ea typeface="Century Gothic"/>
                <a:cs typeface="Century Gothic"/>
                <a:sym typeface="Century Gothic"/>
              </a:rPr>
            </a:br>
            <a:r>
              <a:rPr b="1" lang="en-US" sz="2000">
                <a:latin typeface="Century Gothic"/>
                <a:ea typeface="Century Gothic"/>
                <a:cs typeface="Century Gothic"/>
                <a:sym typeface="Century Gothic"/>
              </a:rPr>
              <a:t>RECRUITING PARTICIPANTS</a:t>
            </a:r>
            <a:br>
              <a:rPr lang="en-US" sz="2000">
                <a:latin typeface="Century Gothic"/>
                <a:ea typeface="Century Gothic"/>
                <a:cs typeface="Century Gothic"/>
                <a:sym typeface="Century Gothic"/>
              </a:rPr>
            </a:br>
            <a:endParaRPr sz="2000">
              <a:latin typeface="Century Gothic"/>
              <a:ea typeface="Century Gothic"/>
              <a:cs typeface="Century Gothic"/>
              <a:sym typeface="Century Gothic"/>
            </a:endParaRPr>
          </a:p>
        </p:txBody>
      </p:sp>
      <p:sp>
        <p:nvSpPr>
          <p:cNvPr id="225" name="Google Shape;225;p1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0"/>
              </a:spcBef>
              <a:spcAft>
                <a:spcPts val="0"/>
              </a:spcAft>
              <a:buSzPts val="1850"/>
              <a:buFont typeface="Noto Sans Symbols"/>
              <a:buChar char="∙"/>
            </a:pPr>
            <a:r>
              <a:rPr lang="en-US" sz="1850">
                <a:latin typeface="Century Gothic"/>
                <a:ea typeface="Century Gothic"/>
                <a:cs typeface="Century Gothic"/>
                <a:sym typeface="Century Gothic"/>
              </a:rPr>
              <a:t>The selected participants will be a representation of the expected end-users.</a:t>
            </a:r>
            <a:endParaRPr sz="1850">
              <a:latin typeface="Calibri"/>
              <a:ea typeface="Calibri"/>
              <a:cs typeface="Calibri"/>
              <a:sym typeface="Calibri"/>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As a healthcare application, the recruitment process will include participants from all healthcare dimensions. This means it will include novice to experts, individuals from different age groups with different literacy levels, and clinical proficiency, among other factors (Russ &amp; Saleem, 2018). </a:t>
            </a:r>
            <a:endParaRPr sz="1850">
              <a:latin typeface="Calibri"/>
              <a:ea typeface="Calibri"/>
              <a:cs typeface="Calibri"/>
              <a:sym typeface="Calibri"/>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Input from healthcare administrators and professionals will also be considered to help define the potential range of end-use roles (Liew et al., 2019).</a:t>
            </a:r>
            <a:endParaRPr sz="1850">
              <a:latin typeface="Calibri"/>
              <a:ea typeface="Calibri"/>
              <a:cs typeface="Calibri"/>
              <a:sym typeface="Calibri"/>
            </a:endParaRPr>
          </a:p>
          <a:p>
            <a:pPr indent="-111125" lvl="0" marL="228600" rtl="0" algn="l">
              <a:lnSpc>
                <a:spcPct val="120000"/>
              </a:lnSpc>
              <a:spcBef>
                <a:spcPts val="1800"/>
              </a:spcBef>
              <a:spcAft>
                <a:spcPts val="0"/>
              </a:spcAft>
              <a:buSzPts val="1850"/>
              <a:buNone/>
            </a:pPr>
            <a:r>
              <a:t/>
            </a:r>
            <a:endParaRPr sz="18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br>
              <a:rPr lang="en-US" sz="1800">
                <a:latin typeface="Century Gothic"/>
                <a:ea typeface="Century Gothic"/>
                <a:cs typeface="Century Gothic"/>
                <a:sym typeface="Century Gothic"/>
              </a:rPr>
            </a:br>
            <a:r>
              <a:rPr b="1" lang="en-US" sz="2000">
                <a:latin typeface="Century Gothic"/>
                <a:ea typeface="Century Gothic"/>
                <a:cs typeface="Century Gothic"/>
                <a:sym typeface="Century Gothic"/>
              </a:rPr>
              <a:t>IMPLEMENTING THE TESTING METHODS</a:t>
            </a:r>
            <a:br>
              <a:rPr lang="en-US" sz="1800">
                <a:latin typeface="Calibri"/>
                <a:ea typeface="Calibri"/>
                <a:cs typeface="Calibri"/>
                <a:sym typeface="Calibri"/>
              </a:rPr>
            </a:br>
            <a:endParaRPr/>
          </a:p>
        </p:txBody>
      </p:sp>
      <p:sp>
        <p:nvSpPr>
          <p:cNvPr id="231" name="Google Shape;231;p1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SzPts val="1850"/>
              <a:buFont typeface="Noto Sans Symbols"/>
              <a:buChar char="∙"/>
            </a:pPr>
            <a:r>
              <a:rPr lang="en-US" sz="1850">
                <a:latin typeface="Century Gothic"/>
                <a:ea typeface="Century Gothic"/>
                <a:cs typeface="Century Gothic"/>
                <a:sym typeface="Century Gothic"/>
              </a:rPr>
              <a:t>The testing methods to be implemented will include questionnaires, task completion, focus groups and interviews.</a:t>
            </a:r>
            <a:endParaRPr sz="1850">
              <a:latin typeface="Century Gothic"/>
              <a:ea typeface="Century Gothic"/>
              <a:cs typeface="Century Gothic"/>
              <a:sym typeface="Century Gothic"/>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The procedure may include signing the forms (consent), pretest interview, carrying out the tasks, completion of post-test questionnaires, a post-test interview, and debriefing (Liew et al., 2019).</a:t>
            </a:r>
            <a:endParaRPr sz="1850">
              <a:latin typeface="Century Gothic"/>
              <a:ea typeface="Century Gothic"/>
              <a:cs typeface="Century Gothic"/>
              <a:sym typeface="Century Gothic"/>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Debriefing aims at gaining additional insights into why the participants engaged in specific actions and the problems they may have encountered. </a:t>
            </a:r>
            <a:endParaRPr sz="1850">
              <a:latin typeface="Century Gothic"/>
              <a:ea typeface="Century Gothic"/>
              <a:cs typeface="Century Gothic"/>
              <a:sym typeface="Century Gothic"/>
            </a:endParaRPr>
          </a:p>
          <a:p>
            <a:pPr indent="-111125" lvl="0" marL="228600" rtl="0" algn="l">
              <a:lnSpc>
                <a:spcPct val="120000"/>
              </a:lnSpc>
              <a:spcBef>
                <a:spcPts val="1800"/>
              </a:spcBef>
              <a:spcAft>
                <a:spcPts val="0"/>
              </a:spcAft>
              <a:buSzPts val="1850"/>
              <a:buNone/>
            </a:pPr>
            <a:r>
              <a:t/>
            </a:r>
            <a:endParaRPr sz="1850">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br>
              <a:rPr lang="en-US" sz="1800">
                <a:latin typeface="Century Gothic"/>
                <a:ea typeface="Century Gothic"/>
                <a:cs typeface="Century Gothic"/>
                <a:sym typeface="Century Gothic"/>
              </a:rPr>
            </a:br>
            <a:r>
              <a:rPr b="1" lang="en-US" sz="2000">
                <a:latin typeface="Century Gothic"/>
                <a:ea typeface="Century Gothic"/>
                <a:cs typeface="Century Gothic"/>
                <a:sym typeface="Century Gothic"/>
              </a:rPr>
              <a:t>REPORTING THE FINDINGS</a:t>
            </a:r>
            <a:br>
              <a:rPr lang="en-US" sz="1800">
                <a:latin typeface="Calibri"/>
                <a:ea typeface="Calibri"/>
                <a:cs typeface="Calibri"/>
                <a:sym typeface="Calibri"/>
              </a:rPr>
            </a:br>
            <a:endParaRPr/>
          </a:p>
        </p:txBody>
      </p:sp>
      <p:sp>
        <p:nvSpPr>
          <p:cNvPr id="237" name="Google Shape;237;p1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0"/>
              </a:spcBef>
              <a:spcAft>
                <a:spcPts val="0"/>
              </a:spcAft>
              <a:buSzPts val="2000"/>
              <a:buFont typeface="Noto Sans Symbols"/>
              <a:buChar char="∙"/>
            </a:pPr>
            <a:r>
              <a:rPr lang="en-US">
                <a:latin typeface="Century Gothic"/>
                <a:ea typeface="Century Gothic"/>
                <a:cs typeface="Century Gothic"/>
                <a:sym typeface="Century Gothic"/>
              </a:rPr>
              <a:t>The gathered data will be analyzed to identify the app's effectiveness based on the intended goals, examine the underlying issues, develop solutions, and explore the application's applicability in healthcare (Liew et al., 2019).</a:t>
            </a:r>
            <a:endParaRPr>
              <a:latin typeface="Century Gothic"/>
              <a:ea typeface="Century Gothic"/>
              <a:cs typeface="Century Gothic"/>
              <a:sym typeface="Century Gothic"/>
            </a:endParaRPr>
          </a:p>
          <a:p>
            <a:pPr indent="-342900" lvl="0" marL="342900" rtl="0" algn="just">
              <a:lnSpc>
                <a:spcPct val="107000"/>
              </a:lnSpc>
              <a:spcBef>
                <a:spcPts val="1000"/>
              </a:spcBef>
              <a:spcAft>
                <a:spcPts val="0"/>
              </a:spcAft>
              <a:buSzPts val="2000"/>
              <a:buFont typeface="Noto Sans Symbols"/>
              <a:buChar char="∙"/>
            </a:pPr>
            <a:r>
              <a:rPr lang="en-US">
                <a:latin typeface="Century Gothic"/>
                <a:ea typeface="Century Gothic"/>
                <a:cs typeface="Century Gothic"/>
                <a:sym typeface="Century Gothic"/>
              </a:rPr>
              <a:t>Other elements to be considered will include privacy, security and the risks to end-users.</a:t>
            </a:r>
            <a:endParaRPr>
              <a:latin typeface="Century Gothic"/>
              <a:ea typeface="Century Gothic"/>
              <a:cs typeface="Century Gothic"/>
              <a:sym typeface="Century Gothic"/>
            </a:endParaRPr>
          </a:p>
          <a:p>
            <a:pPr indent="-101600" lvl="0" marL="228600" rtl="0" algn="l">
              <a:lnSpc>
                <a:spcPct val="120000"/>
              </a:lnSpc>
              <a:spcBef>
                <a:spcPts val="1800"/>
              </a:spcBef>
              <a:spcAft>
                <a:spcPts val="0"/>
              </a:spcAft>
              <a:buSzPts val="2000"/>
              <a:buNone/>
            </a:pPr>
            <a:r>
              <a:t/>
            </a:r>
            <a:endParaRPr>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entury Gothic"/>
              <a:buNone/>
            </a:pPr>
            <a:br>
              <a:rPr b="1" lang="en-US" sz="2000">
                <a:latin typeface="Century Gothic"/>
                <a:ea typeface="Century Gothic"/>
                <a:cs typeface="Century Gothic"/>
                <a:sym typeface="Century Gothic"/>
              </a:rPr>
            </a:br>
            <a:r>
              <a:rPr b="1" lang="en-US" sz="2000">
                <a:latin typeface="Century Gothic"/>
                <a:ea typeface="Century Gothic"/>
                <a:cs typeface="Century Gothic"/>
                <a:sym typeface="Century Gothic"/>
              </a:rPr>
              <a:t>CONCLUSION</a:t>
            </a:r>
            <a:endParaRPr b="1" sz="2000">
              <a:latin typeface="Century Gothic"/>
              <a:ea typeface="Century Gothic"/>
              <a:cs typeface="Century Gothic"/>
              <a:sym typeface="Century Gothic"/>
            </a:endParaRPr>
          </a:p>
        </p:txBody>
      </p:sp>
      <p:sp>
        <p:nvSpPr>
          <p:cNvPr id="243" name="Google Shape;243;p1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2000"/>
              <a:buChar char="•"/>
            </a:pPr>
            <a:r>
              <a:rPr lang="en-US">
                <a:latin typeface="Century Gothic"/>
                <a:ea typeface="Century Gothic"/>
                <a:cs typeface="Century Gothic"/>
                <a:sym typeface="Century Gothic"/>
              </a:rPr>
              <a:t>Usability Testing is a critical aspect in examining the friendliness and effectiveness of applications towards the users and the intended goals.</a:t>
            </a:r>
            <a:endParaRPr/>
          </a:p>
          <a:p>
            <a:pPr indent="-228600" lvl="0" marL="228600" rtl="0" algn="just">
              <a:lnSpc>
                <a:spcPct val="120000"/>
              </a:lnSpc>
              <a:spcBef>
                <a:spcPts val="1000"/>
              </a:spcBef>
              <a:spcAft>
                <a:spcPts val="0"/>
              </a:spcAft>
              <a:buSzPts val="2000"/>
              <a:buChar char="•"/>
            </a:pPr>
            <a:r>
              <a:rPr lang="en-US">
                <a:latin typeface="Century Gothic"/>
                <a:ea typeface="Century Gothic"/>
                <a:cs typeface="Century Gothic"/>
                <a:sym typeface="Century Gothic"/>
              </a:rPr>
              <a:t>For this study, usability testing will be used to identify the gaps existing in the application of the app, in relation to improved healthcare outcomes and healthcare experiences.</a:t>
            </a:r>
            <a:endParaRPr>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entury Gothic"/>
              <a:buNone/>
            </a:pPr>
            <a:br>
              <a:rPr b="1" lang="en-US" sz="2000">
                <a:latin typeface="Century Gothic"/>
                <a:ea typeface="Century Gothic"/>
                <a:cs typeface="Century Gothic"/>
                <a:sym typeface="Century Gothic"/>
              </a:rPr>
            </a:br>
            <a:r>
              <a:rPr b="1" lang="en-US" sz="2000">
                <a:latin typeface="Century Gothic"/>
                <a:ea typeface="Century Gothic"/>
                <a:cs typeface="Century Gothic"/>
                <a:sym typeface="Century Gothic"/>
              </a:rPr>
              <a:t>REFERENCES	</a:t>
            </a:r>
            <a:endParaRPr b="1" sz="2000">
              <a:latin typeface="Century Gothic"/>
              <a:ea typeface="Century Gothic"/>
              <a:cs typeface="Century Gothic"/>
              <a:sym typeface="Century Gothic"/>
            </a:endParaRPr>
          </a:p>
        </p:txBody>
      </p:sp>
      <p:sp>
        <p:nvSpPr>
          <p:cNvPr id="249" name="Google Shape;249;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92500"/>
          </a:bodyPr>
          <a:lstStyle/>
          <a:p>
            <a:pPr indent="-360000" lvl="0" marL="360000" rtl="0" algn="l">
              <a:lnSpc>
                <a:spcPct val="200000"/>
              </a:lnSpc>
              <a:spcBef>
                <a:spcPts val="0"/>
              </a:spcBef>
              <a:spcAft>
                <a:spcPts val="0"/>
              </a:spcAft>
              <a:buSzPct val="100000"/>
              <a:buNone/>
            </a:pPr>
            <a:r>
              <a:rPr lang="en-US" sz="1800">
                <a:latin typeface="Century Gothic"/>
                <a:ea typeface="Century Gothic"/>
                <a:cs typeface="Century Gothic"/>
                <a:sym typeface="Century Gothic"/>
              </a:rPr>
              <a:t>Liew, M. S., Zhang, J., See, J., &amp; Ong, Y. L. (2019). Usability Challenges for Health and Wellness Mobile Apps: Mixed-Methods Study Among mHealth Experts and Consumers. </a:t>
            </a:r>
            <a:r>
              <a:rPr i="1" lang="en-US" sz="1800">
                <a:latin typeface="Century Gothic"/>
                <a:ea typeface="Century Gothic"/>
                <a:cs typeface="Century Gothic"/>
                <a:sym typeface="Century Gothic"/>
              </a:rPr>
              <a:t>JMIR MHealth and UHealth</a:t>
            </a:r>
            <a:r>
              <a:rPr lang="en-US" sz="1800">
                <a:latin typeface="Century Gothic"/>
                <a:ea typeface="Century Gothic"/>
                <a:cs typeface="Century Gothic"/>
                <a:sym typeface="Century Gothic"/>
              </a:rPr>
              <a:t>, </a:t>
            </a:r>
            <a:r>
              <a:rPr i="1" lang="en-US" sz="1800">
                <a:latin typeface="Century Gothic"/>
                <a:ea typeface="Century Gothic"/>
                <a:cs typeface="Century Gothic"/>
                <a:sym typeface="Century Gothic"/>
              </a:rPr>
              <a:t>7</a:t>
            </a:r>
            <a:r>
              <a:rPr lang="en-US" sz="1800">
                <a:latin typeface="Century Gothic"/>
                <a:ea typeface="Century Gothic"/>
                <a:cs typeface="Century Gothic"/>
                <a:sym typeface="Century Gothic"/>
              </a:rPr>
              <a:t>(1), e12160. https://doi.org/10.2196/12160</a:t>
            </a:r>
            <a:endParaRPr/>
          </a:p>
          <a:p>
            <a:pPr indent="-360000" lvl="0" marL="360000" rtl="0" algn="l">
              <a:lnSpc>
                <a:spcPct val="200000"/>
              </a:lnSpc>
              <a:spcBef>
                <a:spcPts val="1000"/>
              </a:spcBef>
              <a:spcAft>
                <a:spcPts val="0"/>
              </a:spcAft>
              <a:buSzPct val="100000"/>
              <a:buNone/>
            </a:pPr>
            <a:r>
              <a:rPr lang="en-US" sz="1800">
                <a:latin typeface="Century Gothic"/>
                <a:ea typeface="Century Gothic"/>
                <a:cs typeface="Century Gothic"/>
                <a:sym typeface="Century Gothic"/>
              </a:rPr>
              <a:t>Russ, A. L., &amp; Saleem, J. J. (2018). Ten factors to consider when developing usability scenarios and tasks for health information technology. </a:t>
            </a:r>
            <a:r>
              <a:rPr i="1" lang="en-US" sz="1800">
                <a:latin typeface="Century Gothic"/>
                <a:ea typeface="Century Gothic"/>
                <a:cs typeface="Century Gothic"/>
                <a:sym typeface="Century Gothic"/>
              </a:rPr>
              <a:t>Journal of Biomedical Informatics</a:t>
            </a:r>
            <a:r>
              <a:rPr lang="en-US" sz="1800">
                <a:latin typeface="Century Gothic"/>
                <a:ea typeface="Century Gothic"/>
                <a:cs typeface="Century Gothic"/>
                <a:sym typeface="Century Gothic"/>
              </a:rPr>
              <a:t>, </a:t>
            </a:r>
            <a:r>
              <a:rPr i="1" lang="en-US" sz="1800">
                <a:latin typeface="Century Gothic"/>
                <a:ea typeface="Century Gothic"/>
                <a:cs typeface="Century Gothic"/>
                <a:sym typeface="Century Gothic"/>
              </a:rPr>
              <a:t>78</a:t>
            </a:r>
            <a:r>
              <a:rPr lang="en-US" sz="1800">
                <a:latin typeface="Century Gothic"/>
                <a:ea typeface="Century Gothic"/>
                <a:cs typeface="Century Gothic"/>
                <a:sym typeface="Century Gothic"/>
              </a:rPr>
              <a:t>, 123–133. https://doi.org/10.1016/j.jbi.2018.01.001</a:t>
            </a:r>
            <a:endParaRPr/>
          </a:p>
          <a:p>
            <a:pPr indent="-111125" lvl="0" marL="228600" rtl="0" algn="l">
              <a:lnSpc>
                <a:spcPct val="120000"/>
              </a:lnSpc>
              <a:spcBef>
                <a:spcPts val="1000"/>
              </a:spcBef>
              <a:spcAft>
                <a:spcPts val="0"/>
              </a:spcAft>
              <a:buSzPct val="100000"/>
              <a:buNone/>
            </a:pPr>
            <a:r>
              <a:t/>
            </a:r>
            <a:endParaRPr>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entury Gothic"/>
              <a:buNone/>
            </a:pPr>
            <a:br>
              <a:rPr b="1" lang="en-US" sz="2000">
                <a:latin typeface="Century Gothic"/>
                <a:ea typeface="Century Gothic"/>
                <a:cs typeface="Century Gothic"/>
                <a:sym typeface="Century Gothic"/>
              </a:rPr>
            </a:br>
            <a:r>
              <a:rPr b="1" lang="en-US" sz="2000">
                <a:latin typeface="Century Gothic"/>
                <a:ea typeface="Century Gothic"/>
                <a:cs typeface="Century Gothic"/>
                <a:sym typeface="Century Gothic"/>
              </a:rPr>
              <a:t>INTRODUCTION</a:t>
            </a:r>
            <a:endParaRPr b="1" sz="2000">
              <a:latin typeface="Century Gothic"/>
              <a:ea typeface="Century Gothic"/>
              <a:cs typeface="Century Gothic"/>
              <a:sym typeface="Century Gothic"/>
            </a:endParaRPr>
          </a:p>
        </p:txBody>
      </p:sp>
      <p:sp>
        <p:nvSpPr>
          <p:cNvPr id="106" name="Google Shape;106;p2"/>
          <p:cNvSpPr txBox="1"/>
          <p:nvPr>
            <p:ph idx="1" type="body"/>
          </p:nvPr>
        </p:nvSpPr>
        <p:spPr>
          <a:xfrm>
            <a:off x="1447330" y="2010878"/>
            <a:ext cx="5077037" cy="3448595"/>
          </a:xfrm>
          <a:prstGeom prst="rect">
            <a:avLst/>
          </a:prstGeom>
          <a:noFill/>
          <a:ln>
            <a:noFill/>
          </a:ln>
        </p:spPr>
        <p:txBody>
          <a:bodyPr anchorCtr="0" anchor="t" bIns="45700" lIns="91425" spcFirstLastPara="1" rIns="91425" wrap="square" tIns="45700">
            <a:noAutofit/>
          </a:bodyPr>
          <a:lstStyle/>
          <a:p>
            <a:pPr indent="-342900" lvl="0" marL="342900" rtl="0" algn="l">
              <a:lnSpc>
                <a:spcPct val="107000"/>
              </a:lnSpc>
              <a:spcBef>
                <a:spcPts val="0"/>
              </a:spcBef>
              <a:spcAft>
                <a:spcPts val="0"/>
              </a:spcAft>
              <a:buSzPts val="1700"/>
              <a:buFont typeface="Noto Sans Symbols"/>
              <a:buChar char="∙"/>
            </a:pPr>
            <a:r>
              <a:rPr lang="en-US" sz="1700">
                <a:latin typeface="Century Gothic"/>
                <a:ea typeface="Century Gothic"/>
                <a:cs typeface="Century Gothic"/>
                <a:sym typeface="Century Gothic"/>
              </a:rPr>
              <a:t>Technological advancements in healthcare have proven critical in improving outcomes, reducing errors, improving efficiency, data tracking, and care coordination, among others (Liew et al., 2019). </a:t>
            </a:r>
            <a:endParaRPr sz="1700">
              <a:latin typeface="Century Gothic"/>
              <a:ea typeface="Century Gothic"/>
              <a:cs typeface="Century Gothic"/>
              <a:sym typeface="Century Gothic"/>
            </a:endParaRPr>
          </a:p>
          <a:p>
            <a:pPr indent="-342900" lvl="0" marL="342900" rtl="0" algn="l">
              <a:lnSpc>
                <a:spcPct val="107000"/>
              </a:lnSpc>
              <a:spcBef>
                <a:spcPts val="1000"/>
              </a:spcBef>
              <a:spcAft>
                <a:spcPts val="0"/>
              </a:spcAft>
              <a:buSzPts val="1700"/>
              <a:buFont typeface="Noto Sans Symbols"/>
              <a:buChar char="∙"/>
            </a:pPr>
            <a:r>
              <a:rPr lang="en-US" sz="1700">
                <a:latin typeface="Century Gothic"/>
                <a:ea typeface="Century Gothic"/>
                <a:cs typeface="Century Gothic"/>
                <a:sym typeface="Century Gothic"/>
              </a:rPr>
              <a:t>The SaaS (Software-as-a-Service) technology, defined as a "service model in cloud computing used by vendors to provide complete packages of software applications to the customers through the internet."</a:t>
            </a:r>
            <a:endParaRPr sz="1700">
              <a:latin typeface="Century Gothic"/>
              <a:ea typeface="Century Gothic"/>
              <a:cs typeface="Century Gothic"/>
              <a:sym typeface="Century Gothic"/>
            </a:endParaRPr>
          </a:p>
          <a:p>
            <a:pPr indent="-120650" lvl="0" marL="228600" rtl="0" algn="just">
              <a:lnSpc>
                <a:spcPct val="120000"/>
              </a:lnSpc>
              <a:spcBef>
                <a:spcPts val="1800"/>
              </a:spcBef>
              <a:spcAft>
                <a:spcPts val="0"/>
              </a:spcAft>
              <a:buSzPts val="1700"/>
              <a:buNone/>
            </a:pPr>
            <a:r>
              <a:t/>
            </a:r>
            <a:endParaRPr sz="1700"/>
          </a:p>
        </p:txBody>
      </p:sp>
      <p:pic>
        <p:nvPicPr>
          <p:cNvPr id="107" name="Google Shape;107;p2"/>
          <p:cNvPicPr preferRelativeResize="0"/>
          <p:nvPr>
            <p:ph idx="2" type="body"/>
          </p:nvPr>
        </p:nvPicPr>
        <p:blipFill rotWithShape="1">
          <a:blip r:embed="rId3">
            <a:alphaModFix/>
          </a:blip>
          <a:srcRect b="0" l="0" r="0" t="0"/>
          <a:stretch/>
        </p:blipFill>
        <p:spPr>
          <a:xfrm>
            <a:off x="6610865" y="2010878"/>
            <a:ext cx="4447660" cy="3353711"/>
          </a:xfrm>
          <a:prstGeom prst="rect">
            <a:avLst/>
          </a:prstGeom>
          <a:noFill/>
          <a:ln>
            <a:noFill/>
          </a:ln>
        </p:spPr>
      </p:pic>
      <p:grpSp>
        <p:nvGrpSpPr>
          <p:cNvPr id="108" name="Google Shape;108;p2"/>
          <p:cNvGrpSpPr/>
          <p:nvPr/>
        </p:nvGrpSpPr>
        <p:grpSpPr>
          <a:xfrm>
            <a:off x="9409806" y="3253125"/>
            <a:ext cx="36000" cy="227880"/>
            <a:chOff x="9409806" y="3253125"/>
            <a:chExt cx="36000" cy="227880"/>
          </a:xfrm>
        </p:grpSpPr>
        <p:pic>
          <p:nvPicPr>
            <p:cNvPr id="109" name="Google Shape;109;p2"/>
            <p:cNvPicPr preferRelativeResize="0"/>
            <p:nvPr/>
          </p:nvPicPr>
          <p:blipFill rotWithShape="1">
            <a:blip r:embed="rId4">
              <a:alphaModFix/>
            </a:blip>
            <a:srcRect b="0" l="0" r="0" t="0"/>
            <a:stretch/>
          </p:blipFill>
          <p:spPr>
            <a:xfrm>
              <a:off x="9409806" y="3265005"/>
              <a:ext cx="36000" cy="216000"/>
            </a:xfrm>
            <a:prstGeom prst="rect">
              <a:avLst/>
            </a:prstGeom>
            <a:noFill/>
            <a:ln>
              <a:noFill/>
            </a:ln>
          </p:spPr>
        </p:pic>
        <p:pic>
          <p:nvPicPr>
            <p:cNvPr id="110" name="Google Shape;110;p2"/>
            <p:cNvPicPr preferRelativeResize="0"/>
            <p:nvPr/>
          </p:nvPicPr>
          <p:blipFill rotWithShape="1">
            <a:blip r:embed="rId5">
              <a:alphaModFix/>
            </a:blip>
            <a:srcRect b="0" l="0" r="0" t="0"/>
            <a:stretch/>
          </p:blipFill>
          <p:spPr>
            <a:xfrm>
              <a:off x="9409806" y="3253125"/>
              <a:ext cx="36000" cy="216000"/>
            </a:xfrm>
            <a:prstGeom prst="rect">
              <a:avLst/>
            </a:prstGeom>
            <a:noFill/>
            <a:ln>
              <a:noFill/>
            </a:ln>
          </p:spPr>
        </p:pic>
        <p:pic>
          <p:nvPicPr>
            <p:cNvPr id="111" name="Google Shape;111;p2"/>
            <p:cNvPicPr preferRelativeResize="0"/>
            <p:nvPr/>
          </p:nvPicPr>
          <p:blipFill rotWithShape="1">
            <a:blip r:embed="rId6">
              <a:alphaModFix/>
            </a:blip>
            <a:srcRect b="0" l="0" r="0" t="0"/>
            <a:stretch/>
          </p:blipFill>
          <p:spPr>
            <a:xfrm>
              <a:off x="9409806" y="3253125"/>
              <a:ext cx="36000" cy="216000"/>
            </a:xfrm>
            <a:prstGeom prst="rect">
              <a:avLst/>
            </a:prstGeom>
            <a:noFill/>
            <a:ln>
              <a:noFill/>
            </a:ln>
          </p:spPr>
        </p:pic>
      </p:grpSp>
      <p:grpSp>
        <p:nvGrpSpPr>
          <p:cNvPr id="112" name="Google Shape;112;p2"/>
          <p:cNvGrpSpPr/>
          <p:nvPr/>
        </p:nvGrpSpPr>
        <p:grpSpPr>
          <a:xfrm>
            <a:off x="7000326" y="3598725"/>
            <a:ext cx="48240" cy="228600"/>
            <a:chOff x="7000326" y="3598725"/>
            <a:chExt cx="48240" cy="228600"/>
          </a:xfrm>
        </p:grpSpPr>
        <p:pic>
          <p:nvPicPr>
            <p:cNvPr id="113" name="Google Shape;113;p2"/>
            <p:cNvPicPr preferRelativeResize="0"/>
            <p:nvPr/>
          </p:nvPicPr>
          <p:blipFill rotWithShape="1">
            <a:blip r:embed="rId7">
              <a:alphaModFix/>
            </a:blip>
            <a:srcRect b="0" l="0" r="0" t="0"/>
            <a:stretch/>
          </p:blipFill>
          <p:spPr>
            <a:xfrm>
              <a:off x="7000326" y="3598725"/>
              <a:ext cx="36000" cy="216000"/>
            </a:xfrm>
            <a:prstGeom prst="rect">
              <a:avLst/>
            </a:prstGeom>
            <a:noFill/>
            <a:ln>
              <a:noFill/>
            </a:ln>
          </p:spPr>
        </p:pic>
        <p:pic>
          <p:nvPicPr>
            <p:cNvPr id="114" name="Google Shape;114;p2"/>
            <p:cNvPicPr preferRelativeResize="0"/>
            <p:nvPr/>
          </p:nvPicPr>
          <p:blipFill rotWithShape="1">
            <a:blip r:embed="rId8">
              <a:alphaModFix/>
            </a:blip>
            <a:srcRect b="0" l="0" r="0" t="0"/>
            <a:stretch/>
          </p:blipFill>
          <p:spPr>
            <a:xfrm>
              <a:off x="7000326" y="3598725"/>
              <a:ext cx="36000" cy="216000"/>
            </a:xfrm>
            <a:prstGeom prst="rect">
              <a:avLst/>
            </a:prstGeom>
            <a:noFill/>
            <a:ln>
              <a:noFill/>
            </a:ln>
          </p:spPr>
        </p:pic>
        <p:pic>
          <p:nvPicPr>
            <p:cNvPr id="115" name="Google Shape;115;p2"/>
            <p:cNvPicPr preferRelativeResize="0"/>
            <p:nvPr/>
          </p:nvPicPr>
          <p:blipFill rotWithShape="1">
            <a:blip r:embed="rId9">
              <a:alphaModFix/>
            </a:blip>
            <a:srcRect b="0" l="0" r="0" t="0"/>
            <a:stretch/>
          </p:blipFill>
          <p:spPr>
            <a:xfrm>
              <a:off x="7000326" y="3598725"/>
              <a:ext cx="36000" cy="216000"/>
            </a:xfrm>
            <a:prstGeom prst="rect">
              <a:avLst/>
            </a:prstGeom>
            <a:noFill/>
            <a:ln>
              <a:noFill/>
            </a:ln>
          </p:spPr>
        </p:pic>
        <p:pic>
          <p:nvPicPr>
            <p:cNvPr id="116" name="Google Shape;116;p2"/>
            <p:cNvPicPr preferRelativeResize="0"/>
            <p:nvPr/>
          </p:nvPicPr>
          <p:blipFill rotWithShape="1">
            <a:blip r:embed="rId10">
              <a:alphaModFix/>
            </a:blip>
            <a:srcRect b="0" l="0" r="0" t="0"/>
            <a:stretch/>
          </p:blipFill>
          <p:spPr>
            <a:xfrm>
              <a:off x="7000326" y="3598725"/>
              <a:ext cx="36000" cy="216000"/>
            </a:xfrm>
            <a:prstGeom prst="rect">
              <a:avLst/>
            </a:prstGeom>
            <a:noFill/>
            <a:ln>
              <a:noFill/>
            </a:ln>
          </p:spPr>
        </p:pic>
        <p:pic>
          <p:nvPicPr>
            <p:cNvPr id="117" name="Google Shape;117;p2"/>
            <p:cNvPicPr preferRelativeResize="0"/>
            <p:nvPr/>
          </p:nvPicPr>
          <p:blipFill rotWithShape="1">
            <a:blip r:embed="rId10">
              <a:alphaModFix/>
            </a:blip>
            <a:srcRect b="0" l="0" r="0" t="0"/>
            <a:stretch/>
          </p:blipFill>
          <p:spPr>
            <a:xfrm>
              <a:off x="7000326" y="3598725"/>
              <a:ext cx="36000" cy="216000"/>
            </a:xfrm>
            <a:prstGeom prst="rect">
              <a:avLst/>
            </a:prstGeom>
            <a:noFill/>
            <a:ln>
              <a:noFill/>
            </a:ln>
          </p:spPr>
        </p:pic>
        <p:pic>
          <p:nvPicPr>
            <p:cNvPr id="118" name="Google Shape;118;p2"/>
            <p:cNvPicPr preferRelativeResize="0"/>
            <p:nvPr/>
          </p:nvPicPr>
          <p:blipFill rotWithShape="1">
            <a:blip r:embed="rId10">
              <a:alphaModFix/>
            </a:blip>
            <a:srcRect b="0" l="0" r="0" t="0"/>
            <a:stretch/>
          </p:blipFill>
          <p:spPr>
            <a:xfrm>
              <a:off x="7000326" y="3598725"/>
              <a:ext cx="36000" cy="216000"/>
            </a:xfrm>
            <a:prstGeom prst="rect">
              <a:avLst/>
            </a:prstGeom>
            <a:noFill/>
            <a:ln>
              <a:noFill/>
            </a:ln>
          </p:spPr>
        </p:pic>
        <p:pic>
          <p:nvPicPr>
            <p:cNvPr id="119" name="Google Shape;119;p2"/>
            <p:cNvPicPr preferRelativeResize="0"/>
            <p:nvPr/>
          </p:nvPicPr>
          <p:blipFill rotWithShape="1">
            <a:blip r:embed="rId10">
              <a:alphaModFix/>
            </a:blip>
            <a:srcRect b="0" l="0" r="0" t="0"/>
            <a:stretch/>
          </p:blipFill>
          <p:spPr>
            <a:xfrm>
              <a:off x="7000326" y="3598725"/>
              <a:ext cx="36000" cy="216000"/>
            </a:xfrm>
            <a:prstGeom prst="rect">
              <a:avLst/>
            </a:prstGeom>
            <a:noFill/>
            <a:ln>
              <a:noFill/>
            </a:ln>
          </p:spPr>
        </p:pic>
        <p:pic>
          <p:nvPicPr>
            <p:cNvPr id="120" name="Google Shape;120;p2"/>
            <p:cNvPicPr preferRelativeResize="0"/>
            <p:nvPr/>
          </p:nvPicPr>
          <p:blipFill rotWithShape="1">
            <a:blip r:embed="rId10">
              <a:alphaModFix/>
            </a:blip>
            <a:srcRect b="0" l="0" r="0" t="0"/>
            <a:stretch/>
          </p:blipFill>
          <p:spPr>
            <a:xfrm>
              <a:off x="7000326" y="3598725"/>
              <a:ext cx="36000" cy="216000"/>
            </a:xfrm>
            <a:prstGeom prst="rect">
              <a:avLst/>
            </a:prstGeom>
            <a:noFill/>
            <a:ln>
              <a:noFill/>
            </a:ln>
          </p:spPr>
        </p:pic>
        <p:pic>
          <p:nvPicPr>
            <p:cNvPr id="121" name="Google Shape;121;p2"/>
            <p:cNvPicPr preferRelativeResize="0"/>
            <p:nvPr/>
          </p:nvPicPr>
          <p:blipFill rotWithShape="1">
            <a:blip r:embed="rId10">
              <a:alphaModFix/>
            </a:blip>
            <a:srcRect b="0" l="0" r="0" t="0"/>
            <a:stretch/>
          </p:blipFill>
          <p:spPr>
            <a:xfrm>
              <a:off x="7000326" y="3598725"/>
              <a:ext cx="36000" cy="216000"/>
            </a:xfrm>
            <a:prstGeom prst="rect">
              <a:avLst/>
            </a:prstGeom>
            <a:noFill/>
            <a:ln>
              <a:noFill/>
            </a:ln>
          </p:spPr>
        </p:pic>
        <p:pic>
          <p:nvPicPr>
            <p:cNvPr id="122" name="Google Shape;122;p2"/>
            <p:cNvPicPr preferRelativeResize="0"/>
            <p:nvPr/>
          </p:nvPicPr>
          <p:blipFill rotWithShape="1">
            <a:blip r:embed="rId11">
              <a:alphaModFix/>
            </a:blip>
            <a:srcRect b="0" l="0" r="0" t="0"/>
            <a:stretch/>
          </p:blipFill>
          <p:spPr>
            <a:xfrm>
              <a:off x="7012566" y="3611325"/>
              <a:ext cx="36000" cy="216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entury Gothic"/>
              <a:buNone/>
            </a:pPr>
            <a:br>
              <a:rPr lang="en-US" sz="2000">
                <a:latin typeface="Century Gothic"/>
                <a:ea typeface="Century Gothic"/>
                <a:cs typeface="Century Gothic"/>
                <a:sym typeface="Century Gothic"/>
              </a:rPr>
            </a:br>
            <a:r>
              <a:rPr lang="en-US" sz="2000">
                <a:latin typeface="Century Gothic"/>
                <a:ea typeface="Century Gothic"/>
                <a:cs typeface="Century Gothic"/>
                <a:sym typeface="Century Gothic"/>
              </a:rPr>
              <a:t>CONT.</a:t>
            </a:r>
            <a:endParaRPr sz="2000">
              <a:latin typeface="Century Gothic"/>
              <a:ea typeface="Century Gothic"/>
              <a:cs typeface="Century Gothic"/>
              <a:sym typeface="Century Gothic"/>
            </a:endParaRPr>
          </a:p>
        </p:txBody>
      </p:sp>
      <p:sp>
        <p:nvSpPr>
          <p:cNvPr id="128" name="Google Shape;128;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0"/>
              </a:spcBef>
              <a:spcAft>
                <a:spcPts val="0"/>
              </a:spcAft>
              <a:buSzPts val="1850"/>
              <a:buFont typeface="Noto Sans Symbols"/>
              <a:buChar char="∙"/>
            </a:pPr>
            <a:r>
              <a:rPr lang="en-US" sz="1850">
                <a:latin typeface="Century Gothic"/>
                <a:ea typeface="Century Gothic"/>
                <a:cs typeface="Century Gothic"/>
                <a:sym typeface="Century Gothic"/>
              </a:rPr>
              <a:t>The integration of SaaS in healthcare has replaced traditional software usage by impacting the need to host and own hardware.  </a:t>
            </a:r>
            <a:endParaRPr sz="1850">
              <a:latin typeface="Century Gothic"/>
              <a:ea typeface="Century Gothic"/>
              <a:cs typeface="Century Gothic"/>
              <a:sym typeface="Century Gothic"/>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This is based on the fact that SaaS applications in healthcare allow users to install, operate, and manage software applications on either their mobile phones or web-based platforms (Russ &amp; Saleem, 2018).</a:t>
            </a:r>
            <a:endParaRPr sz="1850">
              <a:latin typeface="Century Gothic"/>
              <a:ea typeface="Century Gothic"/>
              <a:cs typeface="Century Gothic"/>
              <a:sym typeface="Century Gothic"/>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The positive impacts of these platforms range from efficiency, high provisioning to end-users and lower operational costs. </a:t>
            </a:r>
            <a:endParaRPr sz="1850">
              <a:latin typeface="Century Gothic"/>
              <a:ea typeface="Century Gothic"/>
              <a:cs typeface="Century Gothic"/>
              <a:sym typeface="Century Gothic"/>
            </a:endParaRPr>
          </a:p>
          <a:p>
            <a:pPr indent="-111125" lvl="0" marL="228600" rtl="0" algn="l">
              <a:lnSpc>
                <a:spcPct val="120000"/>
              </a:lnSpc>
              <a:spcBef>
                <a:spcPts val="1800"/>
              </a:spcBef>
              <a:spcAft>
                <a:spcPts val="0"/>
              </a:spcAft>
              <a:buSzPts val="1850"/>
              <a:buNone/>
            </a:pPr>
            <a:r>
              <a:t/>
            </a:r>
            <a:endParaRPr sz="185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2626f52fd8_0_0"/>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TEAM OBJECTIVES</a:t>
            </a:r>
            <a:endParaRPr/>
          </a:p>
        </p:txBody>
      </p:sp>
      <p:sp>
        <p:nvSpPr>
          <p:cNvPr id="134" name="Google Shape;134;g12626f52fd8_0_0"/>
          <p:cNvSpPr txBox="1"/>
          <p:nvPr>
            <p:ph idx="1" type="body"/>
          </p:nvPr>
        </p:nvSpPr>
        <p:spPr>
          <a:xfrm>
            <a:off x="1451579" y="2015732"/>
            <a:ext cx="9603300" cy="3450600"/>
          </a:xfrm>
          <a:prstGeom prst="rect">
            <a:avLst/>
          </a:prstGeom>
        </p:spPr>
        <p:txBody>
          <a:bodyPr anchorCtr="0" anchor="t" bIns="45700" lIns="91425" spcFirstLastPara="1" rIns="91425" wrap="square" tIns="45700">
            <a:normAutofit/>
          </a:bodyPr>
          <a:lstStyle/>
          <a:p>
            <a:pPr indent="0" lvl="0" marL="0" rtl="0" algn="l">
              <a:lnSpc>
                <a:spcPct val="120000"/>
              </a:lnSpc>
              <a:spcBef>
                <a:spcPts val="1000"/>
              </a:spcBef>
              <a:spcAft>
                <a:spcPts val="0"/>
              </a:spcAft>
              <a:buClr>
                <a:schemeClr val="dk1"/>
              </a:buClr>
              <a:buSzPts val="1100"/>
              <a:buFont typeface="Arial"/>
              <a:buNone/>
            </a:pPr>
            <a:r>
              <a:rPr lang="en-US">
                <a:solidFill>
                  <a:srgbClr val="B71E42"/>
                </a:solidFill>
                <a:latin typeface="Arial"/>
                <a:ea typeface="Arial"/>
                <a:cs typeface="Arial"/>
                <a:sym typeface="Arial"/>
              </a:rPr>
              <a:t>•</a:t>
            </a:r>
            <a:r>
              <a:rPr lang="en-US">
                <a:latin typeface="Arial"/>
                <a:ea typeface="Arial"/>
                <a:cs typeface="Arial"/>
                <a:sym typeface="Arial"/>
              </a:rPr>
              <a:t>The topmost priority of the North Carolina Department of Health and Human Services (the Department) is the health and well-being of the individuals they serve.</a:t>
            </a:r>
            <a:endParaRPr>
              <a:latin typeface="Arial"/>
              <a:ea typeface="Arial"/>
              <a:cs typeface="Arial"/>
              <a:sym typeface="Arial"/>
            </a:endParaRPr>
          </a:p>
          <a:p>
            <a:pPr indent="0" lvl="0" marL="0" rtl="0" algn="l">
              <a:lnSpc>
                <a:spcPct val="120000"/>
              </a:lnSpc>
              <a:spcBef>
                <a:spcPts val="1000"/>
              </a:spcBef>
              <a:spcAft>
                <a:spcPts val="0"/>
              </a:spcAft>
              <a:buClr>
                <a:schemeClr val="dk1"/>
              </a:buClr>
              <a:buSzPts val="1100"/>
              <a:buFont typeface="Arial"/>
              <a:buNone/>
            </a:pPr>
            <a:r>
              <a:rPr lang="en-US">
                <a:solidFill>
                  <a:srgbClr val="B71E42"/>
                </a:solidFill>
                <a:latin typeface="Arial"/>
                <a:ea typeface="Arial"/>
                <a:cs typeface="Arial"/>
                <a:sym typeface="Arial"/>
              </a:rPr>
              <a:t>•</a:t>
            </a:r>
            <a:r>
              <a:rPr lang="en-US">
                <a:latin typeface="Arial"/>
                <a:ea typeface="Arial"/>
                <a:cs typeface="Arial"/>
                <a:sym typeface="Arial"/>
              </a:rPr>
              <a:t>Our team has researched the usability testing of a SAAS application targeted for healthcare systems to be used by the served population.</a:t>
            </a:r>
            <a:endParaRPr>
              <a:latin typeface="Arial"/>
              <a:ea typeface="Arial"/>
              <a:cs typeface="Arial"/>
              <a:sym typeface="Arial"/>
            </a:endParaRPr>
          </a:p>
          <a:p>
            <a:pPr indent="0" lvl="0" marL="0" rtl="0" algn="l">
              <a:lnSpc>
                <a:spcPct val="120000"/>
              </a:lnSpc>
              <a:spcBef>
                <a:spcPts val="1000"/>
              </a:spcBef>
              <a:spcAft>
                <a:spcPts val="0"/>
              </a:spcAft>
              <a:buClr>
                <a:schemeClr val="dk1"/>
              </a:buClr>
              <a:buSzPts val="1100"/>
              <a:buFont typeface="Arial"/>
              <a:buNone/>
            </a:pPr>
            <a:r>
              <a:rPr lang="en-US">
                <a:solidFill>
                  <a:srgbClr val="B71E42"/>
                </a:solidFill>
                <a:latin typeface="Arial"/>
                <a:ea typeface="Arial"/>
                <a:cs typeface="Arial"/>
                <a:sym typeface="Arial"/>
              </a:rPr>
              <a:t>•</a:t>
            </a:r>
            <a:r>
              <a:rPr lang="en-US">
                <a:latin typeface="Arial"/>
                <a:ea typeface="Arial"/>
                <a:cs typeface="Arial"/>
                <a:sym typeface="Arial"/>
              </a:rPr>
              <a:t>Target audience includes</a:t>
            </a:r>
            <a:endParaRPr>
              <a:latin typeface="Arial"/>
              <a:ea typeface="Arial"/>
              <a:cs typeface="Arial"/>
              <a:sym typeface="Arial"/>
            </a:endParaRPr>
          </a:p>
          <a:p>
            <a:pPr indent="0" lvl="0" marL="0" rtl="0" algn="l">
              <a:lnSpc>
                <a:spcPct val="120000"/>
              </a:lnSpc>
              <a:spcBef>
                <a:spcPts val="500"/>
              </a:spcBef>
              <a:spcAft>
                <a:spcPts val="0"/>
              </a:spcAft>
              <a:buClr>
                <a:schemeClr val="dk1"/>
              </a:buClr>
              <a:buSzPts val="1100"/>
              <a:buFont typeface="Arial"/>
              <a:buNone/>
            </a:pPr>
            <a:r>
              <a:rPr lang="en-US" sz="1800">
                <a:solidFill>
                  <a:srgbClr val="B71E42"/>
                </a:solidFill>
                <a:latin typeface="Arial"/>
                <a:ea typeface="Arial"/>
                <a:cs typeface="Arial"/>
                <a:sym typeface="Arial"/>
              </a:rPr>
              <a:t>•</a:t>
            </a:r>
            <a:r>
              <a:rPr lang="en-US" sz="1800">
                <a:latin typeface="Arial"/>
                <a:ea typeface="Arial"/>
                <a:cs typeface="Arial"/>
                <a:sym typeface="Arial"/>
              </a:rPr>
              <a:t>Children</a:t>
            </a:r>
            <a:endParaRPr sz="1800">
              <a:latin typeface="Arial"/>
              <a:ea typeface="Arial"/>
              <a:cs typeface="Arial"/>
              <a:sym typeface="Arial"/>
            </a:endParaRPr>
          </a:p>
          <a:p>
            <a:pPr indent="0" lvl="0" marL="0" rtl="0" algn="l">
              <a:lnSpc>
                <a:spcPct val="120000"/>
              </a:lnSpc>
              <a:spcBef>
                <a:spcPts val="500"/>
              </a:spcBef>
              <a:spcAft>
                <a:spcPts val="0"/>
              </a:spcAft>
              <a:buNone/>
            </a:pPr>
            <a:r>
              <a:rPr lang="en-US" sz="1800">
                <a:solidFill>
                  <a:srgbClr val="B71E42"/>
                </a:solidFill>
                <a:latin typeface="Arial"/>
                <a:ea typeface="Arial"/>
                <a:cs typeface="Arial"/>
                <a:sym typeface="Arial"/>
              </a:rPr>
              <a:t>•</a:t>
            </a:r>
            <a:r>
              <a:rPr lang="en-US" sz="1800">
                <a:latin typeface="Arial"/>
                <a:ea typeface="Arial"/>
                <a:cs typeface="Arial"/>
                <a:sym typeface="Arial"/>
              </a:rPr>
              <a:t>Elderly</a:t>
            </a:r>
            <a:endParaRPr sz="1800">
              <a:latin typeface="Arial"/>
              <a:ea typeface="Arial"/>
              <a:cs typeface="Arial"/>
              <a:sym typeface="Arial"/>
            </a:endParaRPr>
          </a:p>
          <a:p>
            <a:pPr indent="0" lvl="0" marL="0" rtl="0" algn="l">
              <a:lnSpc>
                <a:spcPct val="120000"/>
              </a:lnSpc>
              <a:spcBef>
                <a:spcPts val="500"/>
              </a:spcBef>
              <a:spcAft>
                <a:spcPts val="0"/>
              </a:spcAft>
              <a:buNone/>
            </a:pPr>
            <a:r>
              <a:rPr lang="en-US" sz="1800">
                <a:solidFill>
                  <a:schemeClr val="accent1"/>
                </a:solidFill>
                <a:latin typeface="Arial"/>
                <a:ea typeface="Arial"/>
                <a:cs typeface="Arial"/>
                <a:sym typeface="Arial"/>
              </a:rPr>
              <a:t>•</a:t>
            </a:r>
            <a:r>
              <a:rPr lang="en-US" sz="1800">
                <a:latin typeface="Arial"/>
                <a:ea typeface="Arial"/>
                <a:cs typeface="Arial"/>
                <a:sym typeface="Arial"/>
              </a:rPr>
              <a:t>Disabled</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entury Gothic"/>
              <a:buNone/>
            </a:pPr>
            <a:br>
              <a:rPr b="1" lang="en-US" sz="2000">
                <a:latin typeface="Century Gothic"/>
                <a:ea typeface="Century Gothic"/>
                <a:cs typeface="Century Gothic"/>
                <a:sym typeface="Century Gothic"/>
              </a:rPr>
            </a:br>
            <a:r>
              <a:rPr b="1" lang="en-US" sz="2000">
                <a:latin typeface="Century Gothic"/>
                <a:ea typeface="Century Gothic"/>
                <a:cs typeface="Century Gothic"/>
                <a:sym typeface="Century Gothic"/>
              </a:rPr>
              <a:t>BENEFITS OF SAAS APPS IN HEALTHCARE</a:t>
            </a:r>
            <a:endParaRPr b="1" sz="2000">
              <a:latin typeface="Century Gothic"/>
              <a:ea typeface="Century Gothic"/>
              <a:cs typeface="Century Gothic"/>
              <a:sym typeface="Century Gothic"/>
            </a:endParaRPr>
          </a:p>
        </p:txBody>
      </p:sp>
      <p:pic>
        <p:nvPicPr>
          <p:cNvPr id="140" name="Google Shape;140;p4"/>
          <p:cNvPicPr preferRelativeResize="0"/>
          <p:nvPr/>
        </p:nvPicPr>
        <p:blipFill rotWithShape="1">
          <a:blip r:embed="rId3">
            <a:alphaModFix/>
          </a:blip>
          <a:srcRect b="0" l="0" r="0" t="0"/>
          <a:stretch/>
        </p:blipFill>
        <p:spPr>
          <a:xfrm>
            <a:off x="3108366" y="4463445"/>
            <a:ext cx="36000" cy="216000"/>
          </a:xfrm>
          <a:prstGeom prst="rect">
            <a:avLst/>
          </a:prstGeom>
          <a:noFill/>
          <a:ln>
            <a:noFill/>
          </a:ln>
        </p:spPr>
      </p:pic>
      <p:pic>
        <p:nvPicPr>
          <p:cNvPr id="141" name="Google Shape;141;p4"/>
          <p:cNvPicPr preferRelativeResize="0"/>
          <p:nvPr/>
        </p:nvPicPr>
        <p:blipFill rotWithShape="1">
          <a:blip r:embed="rId4">
            <a:alphaModFix/>
          </a:blip>
          <a:srcRect b="0" l="0" r="0" t="0"/>
          <a:stretch/>
        </p:blipFill>
        <p:spPr>
          <a:xfrm>
            <a:off x="5295366" y="3178605"/>
            <a:ext cx="36000" cy="216000"/>
          </a:xfrm>
          <a:prstGeom prst="rect">
            <a:avLst/>
          </a:prstGeom>
          <a:noFill/>
          <a:ln>
            <a:noFill/>
          </a:ln>
        </p:spPr>
      </p:pic>
      <p:grpSp>
        <p:nvGrpSpPr>
          <p:cNvPr id="142" name="Google Shape;142;p4"/>
          <p:cNvGrpSpPr/>
          <p:nvPr/>
        </p:nvGrpSpPr>
        <p:grpSpPr>
          <a:xfrm>
            <a:off x="5295366" y="3178605"/>
            <a:ext cx="36000" cy="216000"/>
            <a:chOff x="5295366" y="3178605"/>
            <a:chExt cx="36000" cy="216000"/>
          </a:xfrm>
        </p:grpSpPr>
        <p:pic>
          <p:nvPicPr>
            <p:cNvPr id="143" name="Google Shape;143;p4"/>
            <p:cNvPicPr preferRelativeResize="0"/>
            <p:nvPr/>
          </p:nvPicPr>
          <p:blipFill rotWithShape="1">
            <a:blip r:embed="rId5">
              <a:alphaModFix/>
            </a:blip>
            <a:srcRect b="0" l="0" r="0" t="0"/>
            <a:stretch/>
          </p:blipFill>
          <p:spPr>
            <a:xfrm>
              <a:off x="5295366" y="3178605"/>
              <a:ext cx="36000" cy="216000"/>
            </a:xfrm>
            <a:prstGeom prst="rect">
              <a:avLst/>
            </a:prstGeom>
            <a:noFill/>
            <a:ln>
              <a:noFill/>
            </a:ln>
          </p:spPr>
        </p:pic>
        <p:pic>
          <p:nvPicPr>
            <p:cNvPr id="144" name="Google Shape;144;p4"/>
            <p:cNvPicPr preferRelativeResize="0"/>
            <p:nvPr/>
          </p:nvPicPr>
          <p:blipFill rotWithShape="1">
            <a:blip r:embed="rId6">
              <a:alphaModFix/>
            </a:blip>
            <a:srcRect b="0" l="0" r="0" t="0"/>
            <a:stretch/>
          </p:blipFill>
          <p:spPr>
            <a:xfrm>
              <a:off x="5295366" y="3178605"/>
              <a:ext cx="36000" cy="216000"/>
            </a:xfrm>
            <a:prstGeom prst="rect">
              <a:avLst/>
            </a:prstGeom>
            <a:noFill/>
            <a:ln>
              <a:noFill/>
            </a:ln>
          </p:spPr>
        </p:pic>
        <p:pic>
          <p:nvPicPr>
            <p:cNvPr id="145" name="Google Shape;145;p4"/>
            <p:cNvPicPr preferRelativeResize="0"/>
            <p:nvPr/>
          </p:nvPicPr>
          <p:blipFill rotWithShape="1">
            <a:blip r:embed="rId7">
              <a:alphaModFix/>
            </a:blip>
            <a:srcRect b="0" l="0" r="0" t="0"/>
            <a:stretch/>
          </p:blipFill>
          <p:spPr>
            <a:xfrm>
              <a:off x="5295366" y="3178605"/>
              <a:ext cx="36000" cy="216000"/>
            </a:xfrm>
            <a:prstGeom prst="rect">
              <a:avLst/>
            </a:prstGeom>
            <a:noFill/>
            <a:ln>
              <a:noFill/>
            </a:ln>
          </p:spPr>
        </p:pic>
        <p:pic>
          <p:nvPicPr>
            <p:cNvPr id="146" name="Google Shape;146;p4"/>
            <p:cNvPicPr preferRelativeResize="0"/>
            <p:nvPr/>
          </p:nvPicPr>
          <p:blipFill rotWithShape="1">
            <a:blip r:embed="rId8">
              <a:alphaModFix/>
            </a:blip>
            <a:srcRect b="0" l="0" r="0" t="0"/>
            <a:stretch/>
          </p:blipFill>
          <p:spPr>
            <a:xfrm>
              <a:off x="5295366" y="3178605"/>
              <a:ext cx="36000" cy="216000"/>
            </a:xfrm>
            <a:prstGeom prst="rect">
              <a:avLst/>
            </a:prstGeom>
            <a:noFill/>
            <a:ln>
              <a:noFill/>
            </a:ln>
          </p:spPr>
        </p:pic>
      </p:grpSp>
      <p:pic>
        <p:nvPicPr>
          <p:cNvPr id="147" name="Google Shape;147;p4"/>
          <p:cNvPicPr preferRelativeResize="0"/>
          <p:nvPr/>
        </p:nvPicPr>
        <p:blipFill rotWithShape="1">
          <a:blip r:embed="rId9">
            <a:alphaModFix/>
          </a:blip>
          <a:srcRect b="0" l="0" r="0" t="0"/>
          <a:stretch/>
        </p:blipFill>
        <p:spPr>
          <a:xfrm>
            <a:off x="4863006" y="4352565"/>
            <a:ext cx="36000" cy="216000"/>
          </a:xfrm>
          <a:prstGeom prst="rect">
            <a:avLst/>
          </a:prstGeom>
          <a:noFill/>
          <a:ln>
            <a:noFill/>
          </a:ln>
        </p:spPr>
      </p:pic>
      <p:grpSp>
        <p:nvGrpSpPr>
          <p:cNvPr id="148" name="Google Shape;148;p4"/>
          <p:cNvGrpSpPr/>
          <p:nvPr/>
        </p:nvGrpSpPr>
        <p:grpSpPr>
          <a:xfrm>
            <a:off x="2440926" y="4229085"/>
            <a:ext cx="36000" cy="216000"/>
            <a:chOff x="2440926" y="4229085"/>
            <a:chExt cx="36000" cy="216000"/>
          </a:xfrm>
        </p:grpSpPr>
        <p:pic>
          <p:nvPicPr>
            <p:cNvPr id="149" name="Google Shape;149;p4"/>
            <p:cNvPicPr preferRelativeResize="0"/>
            <p:nvPr/>
          </p:nvPicPr>
          <p:blipFill rotWithShape="1">
            <a:blip r:embed="rId10">
              <a:alphaModFix/>
            </a:blip>
            <a:srcRect b="0" l="0" r="0" t="0"/>
            <a:stretch/>
          </p:blipFill>
          <p:spPr>
            <a:xfrm>
              <a:off x="2440926" y="4229085"/>
              <a:ext cx="36000" cy="216000"/>
            </a:xfrm>
            <a:prstGeom prst="rect">
              <a:avLst/>
            </a:prstGeom>
            <a:noFill/>
            <a:ln>
              <a:noFill/>
            </a:ln>
          </p:spPr>
        </p:pic>
        <p:pic>
          <p:nvPicPr>
            <p:cNvPr id="150" name="Google Shape;150;p4"/>
            <p:cNvPicPr preferRelativeResize="0"/>
            <p:nvPr/>
          </p:nvPicPr>
          <p:blipFill rotWithShape="1">
            <a:blip r:embed="rId11">
              <a:alphaModFix/>
            </a:blip>
            <a:srcRect b="0" l="0" r="0" t="0"/>
            <a:stretch/>
          </p:blipFill>
          <p:spPr>
            <a:xfrm>
              <a:off x="2440926" y="4229085"/>
              <a:ext cx="36000" cy="216000"/>
            </a:xfrm>
            <a:prstGeom prst="rect">
              <a:avLst/>
            </a:prstGeom>
            <a:noFill/>
            <a:ln>
              <a:noFill/>
            </a:ln>
          </p:spPr>
        </p:pic>
        <p:pic>
          <p:nvPicPr>
            <p:cNvPr id="151" name="Google Shape;151;p4"/>
            <p:cNvPicPr preferRelativeResize="0"/>
            <p:nvPr/>
          </p:nvPicPr>
          <p:blipFill rotWithShape="1">
            <a:blip r:embed="rId12">
              <a:alphaModFix/>
            </a:blip>
            <a:srcRect b="0" l="0" r="0" t="0"/>
            <a:stretch/>
          </p:blipFill>
          <p:spPr>
            <a:xfrm>
              <a:off x="2440926" y="4229085"/>
              <a:ext cx="36000" cy="216000"/>
            </a:xfrm>
            <a:prstGeom prst="rect">
              <a:avLst/>
            </a:prstGeom>
            <a:noFill/>
            <a:ln>
              <a:noFill/>
            </a:ln>
          </p:spPr>
        </p:pic>
        <p:pic>
          <p:nvPicPr>
            <p:cNvPr id="152" name="Google Shape;152;p4"/>
            <p:cNvPicPr preferRelativeResize="0"/>
            <p:nvPr/>
          </p:nvPicPr>
          <p:blipFill rotWithShape="1">
            <a:blip r:embed="rId12">
              <a:alphaModFix/>
            </a:blip>
            <a:srcRect b="0" l="0" r="0" t="0"/>
            <a:stretch/>
          </p:blipFill>
          <p:spPr>
            <a:xfrm>
              <a:off x="2440926" y="4229085"/>
              <a:ext cx="36000" cy="216000"/>
            </a:xfrm>
            <a:prstGeom prst="rect">
              <a:avLst/>
            </a:prstGeom>
            <a:noFill/>
            <a:ln>
              <a:noFill/>
            </a:ln>
          </p:spPr>
        </p:pic>
        <p:pic>
          <p:nvPicPr>
            <p:cNvPr id="153" name="Google Shape;153;p4"/>
            <p:cNvPicPr preferRelativeResize="0"/>
            <p:nvPr/>
          </p:nvPicPr>
          <p:blipFill rotWithShape="1">
            <a:blip r:embed="rId12">
              <a:alphaModFix/>
            </a:blip>
            <a:srcRect b="0" l="0" r="0" t="0"/>
            <a:stretch/>
          </p:blipFill>
          <p:spPr>
            <a:xfrm>
              <a:off x="2440926" y="4229085"/>
              <a:ext cx="36000" cy="216000"/>
            </a:xfrm>
            <a:prstGeom prst="rect">
              <a:avLst/>
            </a:prstGeom>
            <a:noFill/>
            <a:ln>
              <a:noFill/>
            </a:ln>
          </p:spPr>
        </p:pic>
        <p:pic>
          <p:nvPicPr>
            <p:cNvPr id="154" name="Google Shape;154;p4"/>
            <p:cNvPicPr preferRelativeResize="0"/>
            <p:nvPr/>
          </p:nvPicPr>
          <p:blipFill rotWithShape="1">
            <a:blip r:embed="rId12">
              <a:alphaModFix/>
            </a:blip>
            <a:srcRect b="0" l="0" r="0" t="0"/>
            <a:stretch/>
          </p:blipFill>
          <p:spPr>
            <a:xfrm>
              <a:off x="2440926" y="4229085"/>
              <a:ext cx="36000" cy="216000"/>
            </a:xfrm>
            <a:prstGeom prst="rect">
              <a:avLst/>
            </a:prstGeom>
            <a:noFill/>
            <a:ln>
              <a:noFill/>
            </a:ln>
          </p:spPr>
        </p:pic>
        <p:pic>
          <p:nvPicPr>
            <p:cNvPr id="155" name="Google Shape;155;p4"/>
            <p:cNvPicPr preferRelativeResize="0"/>
            <p:nvPr/>
          </p:nvPicPr>
          <p:blipFill rotWithShape="1">
            <a:blip r:embed="rId12">
              <a:alphaModFix/>
            </a:blip>
            <a:srcRect b="0" l="0" r="0" t="0"/>
            <a:stretch/>
          </p:blipFill>
          <p:spPr>
            <a:xfrm>
              <a:off x="2440926" y="4229085"/>
              <a:ext cx="36000" cy="216000"/>
            </a:xfrm>
            <a:prstGeom prst="rect">
              <a:avLst/>
            </a:prstGeom>
            <a:noFill/>
            <a:ln>
              <a:noFill/>
            </a:ln>
          </p:spPr>
        </p:pic>
        <p:pic>
          <p:nvPicPr>
            <p:cNvPr id="156" name="Google Shape;156;p4"/>
            <p:cNvPicPr preferRelativeResize="0"/>
            <p:nvPr/>
          </p:nvPicPr>
          <p:blipFill rotWithShape="1">
            <a:blip r:embed="rId12">
              <a:alphaModFix/>
            </a:blip>
            <a:srcRect b="0" l="0" r="0" t="0"/>
            <a:stretch/>
          </p:blipFill>
          <p:spPr>
            <a:xfrm>
              <a:off x="2440926" y="4229085"/>
              <a:ext cx="36000" cy="216000"/>
            </a:xfrm>
            <a:prstGeom prst="rect">
              <a:avLst/>
            </a:prstGeom>
            <a:noFill/>
            <a:ln>
              <a:noFill/>
            </a:ln>
          </p:spPr>
        </p:pic>
        <p:pic>
          <p:nvPicPr>
            <p:cNvPr id="157" name="Google Shape;157;p4"/>
            <p:cNvPicPr preferRelativeResize="0"/>
            <p:nvPr/>
          </p:nvPicPr>
          <p:blipFill rotWithShape="1">
            <a:blip r:embed="rId12">
              <a:alphaModFix/>
            </a:blip>
            <a:srcRect b="0" l="0" r="0" t="0"/>
            <a:stretch/>
          </p:blipFill>
          <p:spPr>
            <a:xfrm>
              <a:off x="2440926" y="4229085"/>
              <a:ext cx="36000" cy="216000"/>
            </a:xfrm>
            <a:prstGeom prst="rect">
              <a:avLst/>
            </a:prstGeom>
            <a:noFill/>
            <a:ln>
              <a:noFill/>
            </a:ln>
          </p:spPr>
        </p:pic>
      </p:grpSp>
      <p:grpSp>
        <p:nvGrpSpPr>
          <p:cNvPr id="158" name="Google Shape;158;p4"/>
          <p:cNvGrpSpPr/>
          <p:nvPr/>
        </p:nvGrpSpPr>
        <p:grpSpPr>
          <a:xfrm>
            <a:off x="5826366" y="3364005"/>
            <a:ext cx="36000" cy="216000"/>
            <a:chOff x="5826366" y="3364005"/>
            <a:chExt cx="36000" cy="216000"/>
          </a:xfrm>
        </p:grpSpPr>
        <p:pic>
          <p:nvPicPr>
            <p:cNvPr id="159" name="Google Shape;159;p4"/>
            <p:cNvPicPr preferRelativeResize="0"/>
            <p:nvPr/>
          </p:nvPicPr>
          <p:blipFill rotWithShape="1">
            <a:blip r:embed="rId13">
              <a:alphaModFix/>
            </a:blip>
            <a:srcRect b="0" l="0" r="0" t="0"/>
            <a:stretch/>
          </p:blipFill>
          <p:spPr>
            <a:xfrm>
              <a:off x="5826366" y="3364005"/>
              <a:ext cx="36000" cy="216000"/>
            </a:xfrm>
            <a:prstGeom prst="rect">
              <a:avLst/>
            </a:prstGeom>
            <a:noFill/>
            <a:ln>
              <a:noFill/>
            </a:ln>
          </p:spPr>
        </p:pic>
        <p:pic>
          <p:nvPicPr>
            <p:cNvPr id="160" name="Google Shape;160;p4"/>
            <p:cNvPicPr preferRelativeResize="0"/>
            <p:nvPr/>
          </p:nvPicPr>
          <p:blipFill rotWithShape="1">
            <a:blip r:embed="rId14">
              <a:alphaModFix/>
            </a:blip>
            <a:srcRect b="0" l="0" r="0" t="0"/>
            <a:stretch/>
          </p:blipFill>
          <p:spPr>
            <a:xfrm>
              <a:off x="5826366" y="3364005"/>
              <a:ext cx="36000" cy="216000"/>
            </a:xfrm>
            <a:prstGeom prst="rect">
              <a:avLst/>
            </a:prstGeom>
            <a:noFill/>
            <a:ln>
              <a:noFill/>
            </a:ln>
          </p:spPr>
        </p:pic>
      </p:grpSp>
      <p:grpSp>
        <p:nvGrpSpPr>
          <p:cNvPr id="161" name="Google Shape;161;p4"/>
          <p:cNvGrpSpPr/>
          <p:nvPr/>
        </p:nvGrpSpPr>
        <p:grpSpPr>
          <a:xfrm>
            <a:off x="5443326" y="3289845"/>
            <a:ext cx="48600" cy="253080"/>
            <a:chOff x="5443326" y="3289845"/>
            <a:chExt cx="48600" cy="253080"/>
          </a:xfrm>
        </p:grpSpPr>
        <p:pic>
          <p:nvPicPr>
            <p:cNvPr id="162" name="Google Shape;162;p4"/>
            <p:cNvPicPr preferRelativeResize="0"/>
            <p:nvPr/>
          </p:nvPicPr>
          <p:blipFill rotWithShape="1">
            <a:blip r:embed="rId15">
              <a:alphaModFix/>
            </a:blip>
            <a:srcRect b="0" l="0" r="0" t="0"/>
            <a:stretch/>
          </p:blipFill>
          <p:spPr>
            <a:xfrm>
              <a:off x="5443326" y="3326925"/>
              <a:ext cx="36000" cy="216000"/>
            </a:xfrm>
            <a:prstGeom prst="rect">
              <a:avLst/>
            </a:prstGeom>
            <a:noFill/>
            <a:ln>
              <a:noFill/>
            </a:ln>
          </p:spPr>
        </p:pic>
        <p:pic>
          <p:nvPicPr>
            <p:cNvPr id="163" name="Google Shape;163;p4"/>
            <p:cNvPicPr preferRelativeResize="0"/>
            <p:nvPr/>
          </p:nvPicPr>
          <p:blipFill rotWithShape="1">
            <a:blip r:embed="rId16">
              <a:alphaModFix/>
            </a:blip>
            <a:srcRect b="0" l="0" r="0" t="0"/>
            <a:stretch/>
          </p:blipFill>
          <p:spPr>
            <a:xfrm>
              <a:off x="5443326" y="3326925"/>
              <a:ext cx="36000" cy="216000"/>
            </a:xfrm>
            <a:prstGeom prst="rect">
              <a:avLst/>
            </a:prstGeom>
            <a:noFill/>
            <a:ln>
              <a:noFill/>
            </a:ln>
          </p:spPr>
        </p:pic>
        <p:pic>
          <p:nvPicPr>
            <p:cNvPr id="164" name="Google Shape;164;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65" name="Google Shape;165;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66" name="Google Shape;166;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67" name="Google Shape;167;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68" name="Google Shape;168;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69" name="Google Shape;169;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70" name="Google Shape;170;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71" name="Google Shape;171;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72" name="Google Shape;172;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73" name="Google Shape;173;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74" name="Google Shape;174;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75" name="Google Shape;175;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76" name="Google Shape;176;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77" name="Google Shape;177;p4"/>
            <p:cNvPicPr preferRelativeResize="0"/>
            <p:nvPr/>
          </p:nvPicPr>
          <p:blipFill rotWithShape="1">
            <a:blip r:embed="rId17">
              <a:alphaModFix/>
            </a:blip>
            <a:srcRect b="0" l="0" r="0" t="0"/>
            <a:stretch/>
          </p:blipFill>
          <p:spPr>
            <a:xfrm>
              <a:off x="5443326" y="3326925"/>
              <a:ext cx="36000" cy="216000"/>
            </a:xfrm>
            <a:prstGeom prst="rect">
              <a:avLst/>
            </a:prstGeom>
            <a:noFill/>
            <a:ln>
              <a:noFill/>
            </a:ln>
          </p:spPr>
        </p:pic>
        <p:pic>
          <p:nvPicPr>
            <p:cNvPr id="178" name="Google Shape;178;p4"/>
            <p:cNvPicPr preferRelativeResize="0"/>
            <p:nvPr/>
          </p:nvPicPr>
          <p:blipFill rotWithShape="1">
            <a:blip r:embed="rId18">
              <a:alphaModFix/>
            </a:blip>
            <a:srcRect b="0" l="0" r="0" t="0"/>
            <a:stretch/>
          </p:blipFill>
          <p:spPr>
            <a:xfrm>
              <a:off x="5455926" y="3289845"/>
              <a:ext cx="36000" cy="216000"/>
            </a:xfrm>
            <a:prstGeom prst="rect">
              <a:avLst/>
            </a:prstGeom>
            <a:noFill/>
            <a:ln>
              <a:noFill/>
            </a:ln>
          </p:spPr>
        </p:pic>
      </p:grpSp>
      <p:pic>
        <p:nvPicPr>
          <p:cNvPr id="179" name="Google Shape;179;p4"/>
          <p:cNvPicPr preferRelativeResize="0"/>
          <p:nvPr/>
        </p:nvPicPr>
        <p:blipFill rotWithShape="1">
          <a:blip r:embed="rId19">
            <a:alphaModFix/>
          </a:blip>
          <a:srcRect b="0" l="0" r="0" t="0"/>
          <a:stretch/>
        </p:blipFill>
        <p:spPr>
          <a:xfrm>
            <a:off x="5418486" y="2824365"/>
            <a:ext cx="74520" cy="424080"/>
          </a:xfrm>
          <a:prstGeom prst="rect">
            <a:avLst/>
          </a:prstGeom>
          <a:noFill/>
          <a:ln>
            <a:noFill/>
          </a:ln>
        </p:spPr>
      </p:pic>
      <p:grpSp>
        <p:nvGrpSpPr>
          <p:cNvPr id="180" name="Google Shape;180;p4"/>
          <p:cNvGrpSpPr/>
          <p:nvPr/>
        </p:nvGrpSpPr>
        <p:grpSpPr>
          <a:xfrm>
            <a:off x="3515886" y="1214085"/>
            <a:ext cx="97560" cy="240480"/>
            <a:chOff x="3515886" y="1214085"/>
            <a:chExt cx="97560" cy="240480"/>
          </a:xfrm>
        </p:grpSpPr>
        <p:pic>
          <p:nvPicPr>
            <p:cNvPr id="181" name="Google Shape;181;p4"/>
            <p:cNvPicPr preferRelativeResize="0"/>
            <p:nvPr/>
          </p:nvPicPr>
          <p:blipFill rotWithShape="1">
            <a:blip r:embed="rId20">
              <a:alphaModFix/>
            </a:blip>
            <a:srcRect b="0" l="0" r="0" t="0"/>
            <a:stretch/>
          </p:blipFill>
          <p:spPr>
            <a:xfrm>
              <a:off x="3577446" y="1238565"/>
              <a:ext cx="36000" cy="216000"/>
            </a:xfrm>
            <a:prstGeom prst="rect">
              <a:avLst/>
            </a:prstGeom>
            <a:noFill/>
            <a:ln>
              <a:noFill/>
            </a:ln>
          </p:spPr>
        </p:pic>
        <p:pic>
          <p:nvPicPr>
            <p:cNvPr id="182" name="Google Shape;182;p4"/>
            <p:cNvPicPr preferRelativeResize="0"/>
            <p:nvPr/>
          </p:nvPicPr>
          <p:blipFill rotWithShape="1">
            <a:blip r:embed="rId21">
              <a:alphaModFix/>
            </a:blip>
            <a:srcRect b="0" l="0" r="0" t="0"/>
            <a:stretch/>
          </p:blipFill>
          <p:spPr>
            <a:xfrm>
              <a:off x="3515886" y="1214085"/>
              <a:ext cx="36000" cy="216000"/>
            </a:xfrm>
            <a:prstGeom prst="rect">
              <a:avLst/>
            </a:prstGeom>
            <a:noFill/>
            <a:ln>
              <a:noFill/>
            </a:ln>
          </p:spPr>
        </p:pic>
        <p:pic>
          <p:nvPicPr>
            <p:cNvPr id="183" name="Google Shape;183;p4"/>
            <p:cNvPicPr preferRelativeResize="0"/>
            <p:nvPr/>
          </p:nvPicPr>
          <p:blipFill rotWithShape="1">
            <a:blip r:embed="rId22">
              <a:alphaModFix/>
            </a:blip>
            <a:srcRect b="0" l="0" r="0" t="0"/>
            <a:stretch/>
          </p:blipFill>
          <p:spPr>
            <a:xfrm>
              <a:off x="3515886" y="1214085"/>
              <a:ext cx="36000" cy="216000"/>
            </a:xfrm>
            <a:prstGeom prst="rect">
              <a:avLst/>
            </a:prstGeom>
            <a:noFill/>
            <a:ln>
              <a:noFill/>
            </a:ln>
          </p:spPr>
        </p:pic>
        <p:pic>
          <p:nvPicPr>
            <p:cNvPr id="184" name="Google Shape;184;p4"/>
            <p:cNvPicPr preferRelativeResize="0"/>
            <p:nvPr/>
          </p:nvPicPr>
          <p:blipFill rotWithShape="1">
            <a:blip r:embed="rId23">
              <a:alphaModFix/>
            </a:blip>
            <a:srcRect b="0" l="0" r="0" t="0"/>
            <a:stretch/>
          </p:blipFill>
          <p:spPr>
            <a:xfrm>
              <a:off x="3515886" y="1214085"/>
              <a:ext cx="36000" cy="216000"/>
            </a:xfrm>
            <a:prstGeom prst="rect">
              <a:avLst/>
            </a:prstGeom>
            <a:noFill/>
            <a:ln>
              <a:noFill/>
            </a:ln>
          </p:spPr>
        </p:pic>
        <p:pic>
          <p:nvPicPr>
            <p:cNvPr id="185" name="Google Shape;185;p4"/>
            <p:cNvPicPr preferRelativeResize="0"/>
            <p:nvPr/>
          </p:nvPicPr>
          <p:blipFill rotWithShape="1">
            <a:blip r:embed="rId24">
              <a:alphaModFix/>
            </a:blip>
            <a:srcRect b="0" l="0" r="0" t="0"/>
            <a:stretch/>
          </p:blipFill>
          <p:spPr>
            <a:xfrm>
              <a:off x="3515886" y="1214085"/>
              <a:ext cx="36000" cy="216000"/>
            </a:xfrm>
            <a:prstGeom prst="rect">
              <a:avLst/>
            </a:prstGeom>
            <a:noFill/>
            <a:ln>
              <a:noFill/>
            </a:ln>
          </p:spPr>
        </p:pic>
        <p:pic>
          <p:nvPicPr>
            <p:cNvPr id="186" name="Google Shape;186;p4"/>
            <p:cNvPicPr preferRelativeResize="0"/>
            <p:nvPr/>
          </p:nvPicPr>
          <p:blipFill rotWithShape="1">
            <a:blip r:embed="rId24">
              <a:alphaModFix/>
            </a:blip>
            <a:srcRect b="0" l="0" r="0" t="0"/>
            <a:stretch/>
          </p:blipFill>
          <p:spPr>
            <a:xfrm>
              <a:off x="3515886" y="1214085"/>
              <a:ext cx="36000" cy="216000"/>
            </a:xfrm>
            <a:prstGeom prst="rect">
              <a:avLst/>
            </a:prstGeom>
            <a:noFill/>
            <a:ln>
              <a:noFill/>
            </a:ln>
          </p:spPr>
        </p:pic>
        <p:pic>
          <p:nvPicPr>
            <p:cNvPr id="187" name="Google Shape;187;p4"/>
            <p:cNvPicPr preferRelativeResize="0"/>
            <p:nvPr/>
          </p:nvPicPr>
          <p:blipFill rotWithShape="1">
            <a:blip r:embed="rId24">
              <a:alphaModFix/>
            </a:blip>
            <a:srcRect b="0" l="0" r="0" t="0"/>
            <a:stretch/>
          </p:blipFill>
          <p:spPr>
            <a:xfrm>
              <a:off x="3515886" y="1214085"/>
              <a:ext cx="36000" cy="216000"/>
            </a:xfrm>
            <a:prstGeom prst="rect">
              <a:avLst/>
            </a:prstGeom>
            <a:noFill/>
            <a:ln>
              <a:noFill/>
            </a:ln>
          </p:spPr>
        </p:pic>
      </p:grpSp>
      <p:pic>
        <p:nvPicPr>
          <p:cNvPr id="188" name="Google Shape;188;p4"/>
          <p:cNvPicPr preferRelativeResize="0"/>
          <p:nvPr>
            <p:ph idx="1" type="body"/>
          </p:nvPr>
        </p:nvPicPr>
        <p:blipFill rotWithShape="1">
          <a:blip r:embed="rId25">
            <a:alphaModFix/>
          </a:blip>
          <a:srcRect b="0" l="0" r="3423" t="0"/>
          <a:stretch/>
        </p:blipFill>
        <p:spPr>
          <a:xfrm>
            <a:off x="1451580" y="2016125"/>
            <a:ext cx="9603274" cy="40373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entury Gothic"/>
              <a:buNone/>
            </a:pPr>
            <a:br>
              <a:rPr b="1" lang="en-US" sz="2000">
                <a:latin typeface="Century Gothic"/>
                <a:ea typeface="Century Gothic"/>
                <a:cs typeface="Century Gothic"/>
                <a:sym typeface="Century Gothic"/>
              </a:rPr>
            </a:br>
            <a:r>
              <a:rPr b="1" lang="en-US" sz="2000">
                <a:latin typeface="Century Gothic"/>
                <a:ea typeface="Century Gothic"/>
                <a:cs typeface="Century Gothic"/>
                <a:sym typeface="Century Gothic"/>
              </a:rPr>
              <a:t>USABILITY TESTING OF SAAS APPLICATIONS IN HEALTHCARE</a:t>
            </a:r>
            <a:br>
              <a:rPr b="1" lang="en-US" sz="2000">
                <a:latin typeface="Century Gothic"/>
                <a:ea typeface="Century Gothic"/>
                <a:cs typeface="Century Gothic"/>
                <a:sym typeface="Century Gothic"/>
              </a:rPr>
            </a:br>
            <a:endParaRPr b="1" sz="2000">
              <a:latin typeface="Century Gothic"/>
              <a:ea typeface="Century Gothic"/>
              <a:cs typeface="Century Gothic"/>
              <a:sym typeface="Century Gothic"/>
            </a:endParaRPr>
          </a:p>
        </p:txBody>
      </p:sp>
      <p:sp>
        <p:nvSpPr>
          <p:cNvPr id="194" name="Google Shape;194;p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0"/>
              </a:spcBef>
              <a:spcAft>
                <a:spcPts val="0"/>
              </a:spcAft>
              <a:buSzPts val="1900"/>
              <a:buFont typeface="Noto Sans Symbols"/>
              <a:buChar char="∙"/>
            </a:pPr>
            <a:r>
              <a:rPr lang="en-US" sz="1900">
                <a:latin typeface="Century Gothic"/>
                <a:ea typeface="Century Gothic"/>
                <a:cs typeface="Century Gothic"/>
                <a:sym typeface="Century Gothic"/>
              </a:rPr>
              <a:t>Like many other technological advancements, the efficiency of applications is determined by numerous factors, including usability testing.</a:t>
            </a:r>
            <a:endParaRPr sz="1900">
              <a:latin typeface="Century Gothic"/>
              <a:ea typeface="Century Gothic"/>
              <a:cs typeface="Century Gothic"/>
              <a:sym typeface="Century Gothic"/>
            </a:endParaRPr>
          </a:p>
          <a:p>
            <a:pPr indent="-342900" lvl="0" marL="342900" rtl="0" algn="just">
              <a:lnSpc>
                <a:spcPct val="107000"/>
              </a:lnSpc>
              <a:spcBef>
                <a:spcPts val="1000"/>
              </a:spcBef>
              <a:spcAft>
                <a:spcPts val="0"/>
              </a:spcAft>
              <a:buSzPts val="1900"/>
              <a:buFont typeface="Noto Sans Symbols"/>
              <a:buChar char="∙"/>
            </a:pPr>
            <a:r>
              <a:rPr lang="en-US" sz="1900">
                <a:latin typeface="Century Gothic"/>
                <a:ea typeface="Century Gothic"/>
                <a:cs typeface="Century Gothic"/>
                <a:sym typeface="Century Gothic"/>
              </a:rPr>
              <a:t>Usability testing in SaaS aims to ensure the right practices are employed in the development of applications and ensure they are developed to meet the needs of the users in an efficient, cost-effective, and patient-centred manner (Liew et al., 2019).</a:t>
            </a:r>
            <a:endParaRPr sz="1900">
              <a:latin typeface="Century Gothic"/>
              <a:ea typeface="Century Gothic"/>
              <a:cs typeface="Century Gothic"/>
              <a:sym typeface="Century Gothic"/>
            </a:endParaRPr>
          </a:p>
          <a:p>
            <a:pPr indent="-107950" lvl="0" marL="228600" rtl="0" algn="l">
              <a:lnSpc>
                <a:spcPct val="120000"/>
              </a:lnSpc>
              <a:spcBef>
                <a:spcPts val="1800"/>
              </a:spcBef>
              <a:spcAft>
                <a:spcPts val="0"/>
              </a:spcAft>
              <a:buSzPts val="1900"/>
              <a:buNone/>
            </a:pPr>
            <a:r>
              <a:t/>
            </a:r>
            <a:endParaRPr sz="1900">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entury Gothic"/>
              <a:buNone/>
            </a:pPr>
            <a:br>
              <a:rPr lang="en-US" sz="2000">
                <a:latin typeface="Century Gothic"/>
                <a:ea typeface="Century Gothic"/>
                <a:cs typeface="Century Gothic"/>
                <a:sym typeface="Century Gothic"/>
              </a:rPr>
            </a:br>
            <a:r>
              <a:rPr lang="en-US" sz="2000">
                <a:latin typeface="Century Gothic"/>
                <a:ea typeface="Century Gothic"/>
                <a:cs typeface="Century Gothic"/>
                <a:sym typeface="Century Gothic"/>
              </a:rPr>
              <a:t>CONT.</a:t>
            </a:r>
            <a:endParaRPr sz="2000">
              <a:latin typeface="Century Gothic"/>
              <a:ea typeface="Century Gothic"/>
              <a:cs typeface="Century Gothic"/>
              <a:sym typeface="Century Gothic"/>
            </a:endParaRPr>
          </a:p>
        </p:txBody>
      </p:sp>
      <p:sp>
        <p:nvSpPr>
          <p:cNvPr id="200" name="Google Shape;200;p6"/>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07000"/>
              </a:lnSpc>
              <a:spcBef>
                <a:spcPts val="0"/>
              </a:spcBef>
              <a:spcAft>
                <a:spcPts val="0"/>
              </a:spcAft>
              <a:buSzPts val="1700"/>
              <a:buFont typeface="Noto Sans Symbols"/>
              <a:buChar char="∙"/>
            </a:pPr>
            <a:r>
              <a:rPr lang="en-US" sz="1700">
                <a:latin typeface="Century Gothic"/>
                <a:ea typeface="Century Gothic"/>
                <a:cs typeface="Century Gothic"/>
                <a:sym typeface="Century Gothic"/>
              </a:rPr>
              <a:t>The usability testing plan for the developed mobile/web application will comprise several steps, including;</a:t>
            </a:r>
            <a:endParaRPr sz="1700">
              <a:latin typeface="Calibri"/>
              <a:ea typeface="Calibri"/>
              <a:cs typeface="Calibri"/>
              <a:sym typeface="Calibri"/>
            </a:endParaRPr>
          </a:p>
          <a:p>
            <a:pPr indent="-342900" lvl="0" marL="342900" rtl="0" algn="just">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Objectives</a:t>
            </a:r>
            <a:endParaRPr sz="1700">
              <a:latin typeface="Calibri"/>
              <a:ea typeface="Calibri"/>
              <a:cs typeface="Calibri"/>
              <a:sym typeface="Calibri"/>
            </a:endParaRPr>
          </a:p>
          <a:p>
            <a:pPr indent="-342900" lvl="0" marL="342900" rtl="0" algn="just">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Creation of tasks</a:t>
            </a:r>
            <a:endParaRPr sz="1700">
              <a:latin typeface="Calibri"/>
              <a:ea typeface="Calibri"/>
              <a:cs typeface="Calibri"/>
              <a:sym typeface="Calibri"/>
            </a:endParaRPr>
          </a:p>
          <a:p>
            <a:pPr indent="-342900" lvl="0" marL="342900" rtl="0" algn="just">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Creation of test documents</a:t>
            </a:r>
            <a:endParaRPr sz="1700">
              <a:latin typeface="Calibri"/>
              <a:ea typeface="Calibri"/>
              <a:cs typeface="Calibri"/>
              <a:sym typeface="Calibri"/>
            </a:endParaRPr>
          </a:p>
          <a:p>
            <a:pPr indent="-342900" lvl="0" marL="342900" rtl="0" algn="just">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Recruiting participants</a:t>
            </a:r>
            <a:endParaRPr sz="1700">
              <a:latin typeface="Calibri"/>
              <a:ea typeface="Calibri"/>
              <a:cs typeface="Calibri"/>
              <a:sym typeface="Calibri"/>
            </a:endParaRPr>
          </a:p>
          <a:p>
            <a:pPr indent="-342900" lvl="0" marL="342900" rtl="0" algn="just">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Implementing the testing method</a:t>
            </a:r>
            <a:endParaRPr sz="1700">
              <a:latin typeface="Calibri"/>
              <a:ea typeface="Calibri"/>
              <a:cs typeface="Calibri"/>
              <a:sym typeface="Calibri"/>
            </a:endParaRPr>
          </a:p>
          <a:p>
            <a:pPr indent="-342900" lvl="0" marL="342900" rtl="0" algn="just">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Reporting the test findings</a:t>
            </a:r>
            <a:endParaRPr sz="1700">
              <a:latin typeface="Calibri"/>
              <a:ea typeface="Calibri"/>
              <a:cs typeface="Calibri"/>
              <a:sym typeface="Calibri"/>
            </a:endParaRPr>
          </a:p>
          <a:p>
            <a:pPr indent="-101600" lvl="0" marL="228600" rtl="0" algn="l">
              <a:lnSpc>
                <a:spcPct val="120000"/>
              </a:lnSpc>
              <a:spcBef>
                <a:spcPts val="1800"/>
              </a:spcBef>
              <a:spcAft>
                <a:spcPts val="0"/>
              </a:spcAft>
              <a:buSzPts val="2000"/>
              <a:buNone/>
            </a:pPr>
            <a:r>
              <a:t/>
            </a:r>
            <a:endParaRPr/>
          </a:p>
        </p:txBody>
      </p:sp>
      <p:pic>
        <p:nvPicPr>
          <p:cNvPr id="201" name="Google Shape;201;p6"/>
          <p:cNvPicPr preferRelativeResize="0"/>
          <p:nvPr>
            <p:ph idx="2" type="body"/>
          </p:nvPr>
        </p:nvPicPr>
        <p:blipFill rotWithShape="1">
          <a:blip r:embed="rId3">
            <a:alphaModFix/>
          </a:blip>
          <a:srcRect b="0" l="0" r="0" t="0"/>
          <a:stretch/>
        </p:blipFill>
        <p:spPr>
          <a:xfrm>
            <a:off x="6144486" y="2010878"/>
            <a:ext cx="4910366" cy="32760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br>
              <a:rPr b="1" lang="en-US" sz="2000">
                <a:latin typeface="Century Gothic"/>
                <a:ea typeface="Century Gothic"/>
                <a:cs typeface="Century Gothic"/>
                <a:sym typeface="Century Gothic"/>
              </a:rPr>
            </a:br>
            <a:r>
              <a:rPr b="1" lang="en-US" sz="2000">
                <a:latin typeface="Century Gothic"/>
                <a:ea typeface="Century Gothic"/>
                <a:cs typeface="Century Gothic"/>
                <a:sym typeface="Century Gothic"/>
              </a:rPr>
              <a:t>OBJECTIVES OF THE TEST</a:t>
            </a:r>
            <a:br>
              <a:rPr lang="en-US" sz="1800">
                <a:latin typeface="Calibri"/>
                <a:ea typeface="Calibri"/>
                <a:cs typeface="Calibri"/>
                <a:sym typeface="Calibri"/>
              </a:rPr>
            </a:br>
            <a:endParaRPr/>
          </a:p>
        </p:txBody>
      </p:sp>
      <p:sp>
        <p:nvSpPr>
          <p:cNvPr id="207" name="Google Shape;207;p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0"/>
              </a:spcBef>
              <a:spcAft>
                <a:spcPts val="0"/>
              </a:spcAft>
              <a:buSzPts val="1850"/>
              <a:buFont typeface="Noto Sans Symbols"/>
              <a:buChar char="∙"/>
            </a:pPr>
            <a:r>
              <a:rPr lang="en-US" sz="1850">
                <a:latin typeface="Century Gothic"/>
                <a:ea typeface="Century Gothic"/>
                <a:cs typeface="Century Gothic"/>
                <a:sym typeface="Century Gothic"/>
              </a:rPr>
              <a:t>The first step revolves around the development of objectives.</a:t>
            </a:r>
            <a:endParaRPr sz="1850">
              <a:latin typeface="Century Gothic"/>
              <a:ea typeface="Century Gothic"/>
              <a:cs typeface="Century Gothic"/>
              <a:sym typeface="Century Gothic"/>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As a mobile-based healthcare application, the objectives will guide the scenarios and the tasks.</a:t>
            </a:r>
            <a:endParaRPr sz="1850">
              <a:latin typeface="Century Gothic"/>
              <a:ea typeface="Century Gothic"/>
              <a:cs typeface="Century Gothic"/>
              <a:sym typeface="Century Gothic"/>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This will ensure that the gathered date is applicable to the expected results and that the objectives will be achieved (Russ &amp; Saleem, 2018).</a:t>
            </a:r>
            <a:endParaRPr sz="1850">
              <a:latin typeface="Century Gothic"/>
              <a:ea typeface="Century Gothic"/>
              <a:cs typeface="Century Gothic"/>
              <a:sym typeface="Century Gothic"/>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Since the testing will be qualitative and quantitative, open, close-ended, and exploratory strategies will be used. </a:t>
            </a:r>
            <a:endParaRPr sz="1850">
              <a:latin typeface="Century Gothic"/>
              <a:ea typeface="Century Gothic"/>
              <a:cs typeface="Century Gothic"/>
              <a:sym typeface="Century Gothic"/>
            </a:endParaRPr>
          </a:p>
          <a:p>
            <a:pPr indent="-111125" lvl="0" marL="228600" rtl="0" algn="l">
              <a:lnSpc>
                <a:spcPct val="120000"/>
              </a:lnSpc>
              <a:spcBef>
                <a:spcPts val="1800"/>
              </a:spcBef>
              <a:spcAft>
                <a:spcPts val="0"/>
              </a:spcAft>
              <a:buSzPts val="1850"/>
              <a:buNone/>
            </a:pPr>
            <a:r>
              <a:t/>
            </a:r>
            <a:endParaRPr sz="1850">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br>
              <a:rPr b="1" lang="en-US" sz="2000">
                <a:latin typeface="Century Gothic"/>
                <a:ea typeface="Century Gothic"/>
                <a:cs typeface="Century Gothic"/>
                <a:sym typeface="Century Gothic"/>
              </a:rPr>
            </a:br>
            <a:r>
              <a:rPr b="1" lang="en-US" sz="2000">
                <a:latin typeface="Century Gothic"/>
                <a:ea typeface="Century Gothic"/>
                <a:cs typeface="Century Gothic"/>
                <a:sym typeface="Century Gothic"/>
              </a:rPr>
              <a:t>CREATION OF TASKS</a:t>
            </a:r>
            <a:br>
              <a:rPr lang="en-US" sz="1800">
                <a:latin typeface="Calibri"/>
                <a:ea typeface="Calibri"/>
                <a:cs typeface="Calibri"/>
                <a:sym typeface="Calibri"/>
              </a:rPr>
            </a:br>
            <a:endParaRPr/>
          </a:p>
        </p:txBody>
      </p:sp>
      <p:sp>
        <p:nvSpPr>
          <p:cNvPr id="213" name="Google Shape;213;p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0"/>
              </a:spcBef>
              <a:spcAft>
                <a:spcPts val="0"/>
              </a:spcAft>
              <a:buSzPts val="1850"/>
              <a:buFont typeface="Noto Sans Symbols"/>
              <a:buChar char="∙"/>
            </a:pPr>
            <a:r>
              <a:rPr lang="en-US" sz="1850">
                <a:latin typeface="Century Gothic"/>
                <a:ea typeface="Century Gothic"/>
                <a:cs typeface="Century Gothic"/>
                <a:sym typeface="Century Gothic"/>
              </a:rPr>
              <a:t>Task development will be centered on the most used functions of the developed software.</a:t>
            </a:r>
            <a:endParaRPr sz="1850">
              <a:latin typeface="Calibri"/>
              <a:ea typeface="Calibri"/>
              <a:cs typeface="Calibri"/>
              <a:sym typeface="Calibri"/>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These tasks should be the most essential in terms of clinical care and patient safety.</a:t>
            </a:r>
            <a:endParaRPr sz="1850">
              <a:latin typeface="Calibri"/>
              <a:ea typeface="Calibri"/>
              <a:cs typeface="Calibri"/>
              <a:sym typeface="Calibri"/>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The creation of tasks will also provide significant analysis of other application functions (Liew et al., 2019).</a:t>
            </a:r>
            <a:endParaRPr sz="1850">
              <a:latin typeface="Calibri"/>
              <a:ea typeface="Calibri"/>
              <a:cs typeface="Calibri"/>
              <a:sym typeface="Calibri"/>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The tasks created for testing the usability of the app will be realistic, actionable, ordered in a sequence to ensure smooth transitions and tied to the objectives</a:t>
            </a:r>
            <a:endParaRPr sz="1850">
              <a:latin typeface="Calibri"/>
              <a:ea typeface="Calibri"/>
              <a:cs typeface="Calibri"/>
              <a:sym typeface="Calibri"/>
            </a:endParaRPr>
          </a:p>
          <a:p>
            <a:pPr indent="-342900" lvl="0" marL="342900" rtl="0" algn="just">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No clues will be provided in the testing phase.</a:t>
            </a:r>
            <a:endParaRPr sz="1850">
              <a:latin typeface="Calibri"/>
              <a:ea typeface="Calibri"/>
              <a:cs typeface="Calibri"/>
              <a:sym typeface="Calibri"/>
            </a:endParaRPr>
          </a:p>
          <a:p>
            <a:pPr indent="-111125" lvl="0" marL="228600" rtl="0" algn="l">
              <a:lnSpc>
                <a:spcPct val="120000"/>
              </a:lnSpc>
              <a:spcBef>
                <a:spcPts val="1800"/>
              </a:spcBef>
              <a:spcAft>
                <a:spcPts val="0"/>
              </a:spcAft>
              <a:buSzPts val="1850"/>
              <a:buNone/>
            </a:pPr>
            <a:r>
              <a:t/>
            </a:r>
            <a:endParaRPr sz="1850"/>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2022-04-09T10:55:35Z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0x010100CC25AAD1E9688B41A9574C7CB84F4BBD</vt:lpwstr>
  </property>
</Properties>
</file>