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7" r:id="rId4"/>
    <p:sldId id="262" r:id="rId5"/>
    <p:sldId id="261" r:id="rId6"/>
    <p:sldId id="268" r:id="rId7"/>
    <p:sldId id="279" r:id="rId8"/>
    <p:sldId id="286" r:id="rId9"/>
    <p:sldId id="284" r:id="rId10"/>
    <p:sldId id="283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4" autoAdjust="0"/>
    <p:restoredTop sz="94660"/>
  </p:normalViewPr>
  <p:slideViewPr>
    <p:cSldViewPr>
      <p:cViewPr varScale="1">
        <p:scale>
          <a:sx n="75" d="100"/>
          <a:sy n="75" d="100"/>
        </p:scale>
        <p:origin x="99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C9655-768B-49A1-98CA-15F2BF8E136E}" type="datetimeFigureOut">
              <a:rPr lang="es-ES" smtClean="0"/>
              <a:t>08/06/2016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DF32C-DDD5-46FC-A7FD-243DB67002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5809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DF32C-DDD5-46FC-A7FD-243DB67002B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9420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DF32C-DDD5-46FC-A7FD-243DB67002B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84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DF32C-DDD5-46FC-A7FD-243DB67002B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9292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DF32C-DDD5-46FC-A7FD-243DB67002B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0920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DF32C-DDD5-46FC-A7FD-243DB67002B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5884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DF32C-DDD5-46FC-A7FD-243DB67002B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6107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DF32C-DDD5-46FC-A7FD-243DB67002B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7845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DF32C-DDD5-46FC-A7FD-243DB67002B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809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DF32C-DDD5-46FC-A7FD-243DB67002B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959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DF32C-DDD5-46FC-A7FD-243DB67002B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61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10C3-EA8F-4D4C-9F46-D31B76CFADC7}" type="datetime1">
              <a:rPr lang="es-ES" smtClean="0"/>
              <a:t>08/06/2016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B17D-003C-48EA-A9CD-B38D60EB87D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A48D-251A-48F6-86A5-D1C45011E137}" type="datetime1">
              <a:rPr lang="es-ES" smtClean="0"/>
              <a:t>08/06/2016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B17D-003C-48EA-A9CD-B38D60EB87D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ECEC-3488-44FF-AAE1-AD418A03434D}" type="datetime1">
              <a:rPr lang="es-ES" smtClean="0"/>
              <a:t>08/06/2016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B17D-003C-48EA-A9CD-B38D60EB87D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3EA9-9692-4BF0-BD01-DC2D4B548ED5}" type="datetime1">
              <a:rPr lang="es-ES" smtClean="0"/>
              <a:t>08/06/2016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B17D-003C-48EA-A9CD-B38D60EB87D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BF61-22F4-456D-8038-4EEB5CCCB311}" type="datetime1">
              <a:rPr lang="es-ES" smtClean="0"/>
              <a:t>08/06/2016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B17D-003C-48EA-A9CD-B38D60EB87D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B2F8-3F0B-45AB-85B0-0744E84FD779}" type="datetime1">
              <a:rPr lang="es-ES" smtClean="0"/>
              <a:t>08/06/2016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B17D-003C-48EA-A9CD-B38D60EB87D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B282-6215-4E1A-9BB3-2C924BE0BFA9}" type="datetime1">
              <a:rPr lang="es-ES" smtClean="0"/>
              <a:t>08/06/2016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B17D-003C-48EA-A9CD-B38D60EB87D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96EE-5B93-4864-B9C2-0C2BB86E18C3}" type="datetime1">
              <a:rPr lang="es-ES" smtClean="0"/>
              <a:t>08/06/2016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B17D-003C-48EA-A9CD-B38D60EB87D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8C4C-99D9-45FC-AFE7-F21A7987ADAE}" type="datetime1">
              <a:rPr lang="es-ES" smtClean="0"/>
              <a:t>08/06/2016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B17D-003C-48EA-A9CD-B38D60EB87D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3D3-F4BB-48EC-B994-892EE08A53D6}" type="datetime1">
              <a:rPr lang="es-ES" smtClean="0"/>
              <a:t>08/06/2016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B17D-003C-48EA-A9CD-B38D60EB87D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2E80-FC91-434F-86DF-BEA147E67026}" type="datetime1">
              <a:rPr lang="es-ES" smtClean="0"/>
              <a:t>08/06/2016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B17D-003C-48EA-A9CD-B38D60EB87D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0C198-9BE8-4849-B0D4-40B463368AD3}" type="datetime1">
              <a:rPr lang="es-ES" smtClean="0"/>
              <a:t>08/06/2016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DB17D-003C-48EA-A9CD-B38D60EB87D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enrique.roca@estudiant.upc.edu" TargetMode="External"/><Relationship Id="rId5" Type="http://schemas.openxmlformats.org/officeDocument/2006/relationships/hyperlink" Target="mailto:Eric.massip@estudiant.upc.edu" TargetMode="External"/><Relationship Id="rId4" Type="http://schemas.openxmlformats.org/officeDocument/2006/relationships/hyperlink" Target="mailto:alejandro.guerrero.nicolas@estudiant.upc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844825"/>
            <a:ext cx="8363272" cy="1512168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s-ES" sz="2800" b="1" i="1" dirty="0" smtClean="0">
                <a:solidFill>
                  <a:srgbClr val="FF0000"/>
                </a:solidFill>
              </a:rPr>
              <a:t>PROJECTE D’ENGINYERIA DEL SOFTWARE (PES)</a:t>
            </a:r>
          </a:p>
          <a:p>
            <a:pPr algn="ctr">
              <a:buNone/>
            </a:pPr>
            <a:endParaRPr lang="es-ES" sz="2800" b="1" i="1" dirty="0" smtClean="0">
              <a:solidFill>
                <a:srgbClr val="FF0000"/>
              </a:solidFill>
            </a:endParaRPr>
          </a:p>
          <a:p>
            <a:pPr algn="ctr" fontAlgn="auto">
              <a:spcAft>
                <a:spcPts val="0"/>
              </a:spcAft>
              <a:buNone/>
              <a:defRPr/>
            </a:pPr>
            <a:r>
              <a:rPr lang="es-ES" sz="2800" b="1" i="1" dirty="0" smtClean="0">
                <a:solidFill>
                  <a:srgbClr val="FF0000"/>
                </a:solidFill>
              </a:rPr>
              <a:t>SURF EETAC</a:t>
            </a:r>
            <a:endParaRPr lang="es-ES" sz="2800" b="1" i="1" dirty="0">
              <a:solidFill>
                <a:srgbClr val="FF0000"/>
              </a:solidFill>
            </a:endParaRPr>
          </a:p>
          <a:p>
            <a:pPr algn="ctr">
              <a:buNone/>
            </a:pPr>
            <a:endParaRPr lang="es-ES" b="1" i="1" dirty="0" smtClean="0">
              <a:solidFill>
                <a:srgbClr val="FF0000"/>
              </a:solidFill>
            </a:endParaRPr>
          </a:p>
        </p:txBody>
      </p:sp>
      <p:pic>
        <p:nvPicPr>
          <p:cNvPr id="6" name="1 Imagen" descr="logo_eetac.png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077072"/>
            <a:ext cx="5929312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Rectángulo"/>
          <p:cNvSpPr/>
          <p:nvPr/>
        </p:nvSpPr>
        <p:spPr>
          <a:xfrm>
            <a:off x="2286000" y="2274838"/>
            <a:ext cx="617443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ca-ES" dirty="0" smtClean="0"/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ca-ES" dirty="0"/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ca-ES" dirty="0" smtClean="0"/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ca-ES" dirty="0"/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ca-ES" dirty="0" smtClean="0"/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ca-ES" dirty="0"/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ca-ES" dirty="0" smtClean="0"/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ca-ES" sz="1600" dirty="0" smtClean="0"/>
              <a:t>Alejandro Guerrero Nicolas</a:t>
            </a:r>
            <a:endParaRPr lang="ca-ES" sz="1600" dirty="0"/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1600" dirty="0">
                <a:hlinkClick r:id="rId4"/>
              </a:rPr>
              <a:t>a</a:t>
            </a:r>
            <a:r>
              <a:rPr lang="es-ES" sz="1600" dirty="0" smtClean="0">
                <a:hlinkClick r:id="rId4"/>
              </a:rPr>
              <a:t>lejandro.guerrero.nicolas@estudiant.upc.edu</a:t>
            </a:r>
            <a:endParaRPr lang="es-ES" sz="1600" dirty="0" smtClean="0"/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ca-ES" sz="1600" dirty="0"/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1600" dirty="0" smtClean="0"/>
              <a:t>Eric </a:t>
            </a:r>
            <a:r>
              <a:rPr lang="es-ES" sz="1600" dirty="0" err="1" smtClean="0"/>
              <a:t>Massip</a:t>
            </a:r>
            <a:r>
              <a:rPr lang="es-ES" sz="1600" dirty="0" smtClean="0"/>
              <a:t> Cano</a:t>
            </a:r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1600" dirty="0">
                <a:hlinkClick r:id="rId5"/>
              </a:rPr>
              <a:t>e</a:t>
            </a:r>
            <a:r>
              <a:rPr lang="es-ES" sz="1600" dirty="0" smtClean="0">
                <a:hlinkClick r:id="rId5"/>
              </a:rPr>
              <a:t>ric.massip@estudiant.upc.edu</a:t>
            </a:r>
            <a:endParaRPr lang="es-ES" sz="1600" dirty="0" smtClean="0"/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ca-ES" sz="1600" dirty="0"/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ca-ES" sz="1600" dirty="0" smtClean="0"/>
              <a:t>Enrique </a:t>
            </a:r>
            <a:r>
              <a:rPr lang="ca-ES" sz="1600" dirty="0"/>
              <a:t>Roca Navarro</a:t>
            </a:r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1600" dirty="0">
                <a:hlinkClick r:id="rId6"/>
              </a:rPr>
              <a:t>enrique.roca@estudiant.upc.edu</a:t>
            </a:r>
            <a:endParaRPr lang="es-ES" sz="1600" dirty="0"/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s-ES" sz="1600" dirty="0" smtClean="0"/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ca-ES" sz="1600" dirty="0" smtClean="0"/>
              <a:t>Mayo , 2015</a:t>
            </a:r>
            <a:endParaRPr lang="ca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1143000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solidFill>
                  <a:srgbClr val="0070C0"/>
                </a:solidFill>
              </a:rPr>
              <a:t>Diagrama de funciones</a:t>
            </a:r>
            <a:endParaRPr lang="es-ES" sz="2400" dirty="0"/>
          </a:p>
        </p:txBody>
      </p:sp>
      <p:pic>
        <p:nvPicPr>
          <p:cNvPr id="4" name="1 Imagen" descr="logo_eetac.png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-1926469" y="3051213"/>
            <a:ext cx="4752529" cy="89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B17D-003C-48EA-A9CD-B38D60EB87DC}" type="slidenum">
              <a:rPr lang="es-ES" smtClean="0"/>
              <a:pPr/>
              <a:t>10</a:t>
            </a:fld>
            <a:endParaRPr lang="es-ES" dirty="0"/>
          </a:p>
        </p:txBody>
      </p:sp>
      <p:pic>
        <p:nvPicPr>
          <p:cNvPr id="7170" name="Picture 2" descr="http://i.gyazo.com/3f85f5adbd6ce45f550f7f00e64f3f6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0608" y="1700808"/>
            <a:ext cx="10792588" cy="575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94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1143000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solidFill>
                  <a:srgbClr val="0070C0"/>
                </a:solidFill>
              </a:rPr>
              <a:t>SCRUM (Basado en nuestro proyecto)</a:t>
            </a:r>
            <a:endParaRPr lang="es-E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600200"/>
            <a:ext cx="7571184" cy="4525963"/>
          </a:xfrm>
        </p:spPr>
        <p:txBody>
          <a:bodyPr/>
          <a:lstStyle/>
          <a:p>
            <a:pPr fontAlgn="base"/>
            <a:r>
              <a:rPr lang="es-ES" sz="2000" b="1" dirty="0" err="1"/>
              <a:t>Product</a:t>
            </a:r>
            <a:r>
              <a:rPr lang="es-ES" sz="2000" dirty="0"/>
              <a:t> </a:t>
            </a:r>
            <a:r>
              <a:rPr lang="es-ES" sz="2000" b="1" dirty="0" err="1"/>
              <a:t>Owner</a:t>
            </a:r>
            <a:r>
              <a:rPr lang="es-ES" sz="2000" dirty="0"/>
              <a:t> </a:t>
            </a:r>
            <a:r>
              <a:rPr lang="es-ES" sz="2000" dirty="0" smtClean="0"/>
              <a:t>(</a:t>
            </a:r>
            <a:r>
              <a:rPr lang="es-ES" sz="2000" b="1" dirty="0" smtClean="0"/>
              <a:t>empresa de surf</a:t>
            </a:r>
            <a:r>
              <a:rPr lang="es-ES" sz="2000" dirty="0" smtClean="0"/>
              <a:t>) </a:t>
            </a:r>
            <a:r>
              <a:rPr lang="es-ES" sz="2000" dirty="0"/>
              <a:t>que es la persona </a:t>
            </a:r>
            <a:r>
              <a:rPr lang="es-ES" sz="2000" dirty="0" smtClean="0"/>
              <a:t>que tiene relación directa con el cliente i donde se le informa de la evolución del proyecto. </a:t>
            </a:r>
            <a:endParaRPr lang="es-ES" sz="2000" dirty="0"/>
          </a:p>
          <a:p>
            <a:pPr fontAlgn="base"/>
            <a:endParaRPr lang="es-ES" sz="2000" dirty="0"/>
          </a:p>
          <a:p>
            <a:pPr fontAlgn="base"/>
            <a:r>
              <a:rPr lang="es-ES" sz="2000" b="1" dirty="0" err="1"/>
              <a:t>Scrum</a:t>
            </a:r>
            <a:r>
              <a:rPr lang="es-ES" sz="2000" b="1" dirty="0"/>
              <a:t> </a:t>
            </a:r>
            <a:r>
              <a:rPr lang="es-ES" sz="2000" b="1" dirty="0" err="1"/>
              <a:t>Team</a:t>
            </a:r>
            <a:r>
              <a:rPr lang="es-ES" sz="2000" dirty="0"/>
              <a:t> </a:t>
            </a:r>
            <a:r>
              <a:rPr lang="es-ES" sz="2000" dirty="0" smtClean="0"/>
              <a:t>(</a:t>
            </a:r>
            <a:r>
              <a:rPr lang="es-ES" sz="2000" b="1" dirty="0" smtClean="0"/>
              <a:t>Alejandro Guerrero Eric </a:t>
            </a:r>
            <a:r>
              <a:rPr lang="es-ES" sz="2000" b="1" dirty="0" err="1" smtClean="0"/>
              <a:t>Massip</a:t>
            </a:r>
            <a:r>
              <a:rPr lang="es-ES" sz="2000" b="1" dirty="0" smtClean="0"/>
              <a:t> y Enrique Roca</a:t>
            </a:r>
            <a:r>
              <a:rPr lang="es-ES" sz="2000" dirty="0" smtClean="0"/>
              <a:t>) Han sido los responsables </a:t>
            </a:r>
            <a:r>
              <a:rPr lang="es-ES" sz="2000" dirty="0"/>
              <a:t>de la entrega </a:t>
            </a:r>
            <a:r>
              <a:rPr lang="es-ES" sz="2000" dirty="0" smtClean="0"/>
              <a:t>de la web Surf EETAC.</a:t>
            </a:r>
            <a:endParaRPr lang="es-ES" sz="2000" dirty="0"/>
          </a:p>
          <a:p>
            <a:pPr fontAlgn="base"/>
            <a:endParaRPr lang="es-ES" sz="2000" dirty="0"/>
          </a:p>
          <a:p>
            <a:pPr fontAlgn="base"/>
            <a:r>
              <a:rPr lang="es-ES" sz="2000" b="1" dirty="0"/>
              <a:t>SCRUM </a:t>
            </a:r>
            <a:r>
              <a:rPr lang="es-ES" sz="2000" b="1" dirty="0" smtClean="0"/>
              <a:t>Master</a:t>
            </a:r>
            <a:r>
              <a:rPr lang="es-ES" sz="2000" dirty="0" smtClean="0"/>
              <a:t> (</a:t>
            </a:r>
            <a:r>
              <a:rPr lang="es-ES" sz="2000" b="1" dirty="0" smtClean="0"/>
              <a:t>Pablo Royo</a:t>
            </a:r>
            <a:r>
              <a:rPr lang="es-ES" sz="2000" dirty="0" smtClean="0"/>
              <a:t>) </a:t>
            </a:r>
            <a:r>
              <a:rPr lang="es-ES" sz="2000" dirty="0"/>
              <a:t>que </a:t>
            </a:r>
            <a:r>
              <a:rPr lang="es-ES" sz="2000" dirty="0" smtClean="0"/>
              <a:t>ha sido la persona que ha logrado que todo </a:t>
            </a:r>
            <a:r>
              <a:rPr lang="es-ES" sz="2000" dirty="0"/>
              <a:t>el </a:t>
            </a:r>
            <a:r>
              <a:rPr lang="es-ES" sz="2000" dirty="0" smtClean="0"/>
              <a:t>proceso se lleve a la practica en el tiempo indicado</a:t>
            </a:r>
            <a:endParaRPr lang="es-ES" sz="2000" dirty="0">
              <a:solidFill>
                <a:srgbClr val="FF0000"/>
              </a:solidFill>
            </a:endParaRPr>
          </a:p>
          <a:p>
            <a:pPr>
              <a:buNone/>
            </a:pPr>
            <a:endParaRPr lang="es-E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s-ES" dirty="0" smtClean="0"/>
          </a:p>
          <a:p>
            <a:endParaRPr lang="es-ES" dirty="0"/>
          </a:p>
        </p:txBody>
      </p:sp>
      <p:pic>
        <p:nvPicPr>
          <p:cNvPr id="4" name="1 Imagen" descr="logo_eetac.png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-1926469" y="3051213"/>
            <a:ext cx="4752529" cy="89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B17D-003C-48EA-A9CD-B38D60EB87DC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1143000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 smtClean="0">
                <a:solidFill>
                  <a:srgbClr val="0070C0"/>
                </a:solidFill>
              </a:rPr>
              <a:t> </a:t>
            </a:r>
            <a:endParaRPr lang="es-E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7624" y="1600200"/>
            <a:ext cx="7499176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1800" dirty="0" smtClean="0">
                <a:solidFill>
                  <a:srgbClr val="FF0000"/>
                </a:solidFill>
              </a:rPr>
              <a:t>       Nosotros hemos aplicado esta técnica de trabajo donde hemos hecho una serie de tablas para conseguir distribuir el trabajo.</a:t>
            </a:r>
          </a:p>
          <a:p>
            <a:pPr algn="just">
              <a:buNone/>
            </a:pPr>
            <a:endParaRPr lang="es-ES" sz="18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ca-ES" sz="1800" b="1" dirty="0" smtClean="0"/>
              <a:t>Director de les funciones</a:t>
            </a:r>
            <a:r>
              <a:rPr lang="ca-ES" sz="1800" dirty="0" smtClean="0"/>
              <a:t>:</a:t>
            </a:r>
            <a:r>
              <a:rPr lang="es-ES" sz="1800" dirty="0" smtClean="0"/>
              <a:t> Todos los miembros del grupo en diferentes reuniones poníamos en la tabla del </a:t>
            </a:r>
            <a:r>
              <a:rPr lang="es-ES" sz="1800" dirty="0" err="1" smtClean="0"/>
              <a:t>scrumban</a:t>
            </a:r>
            <a:r>
              <a:rPr lang="es-ES" sz="1800" dirty="0" smtClean="0"/>
              <a:t> las funciones que tendrá nuestro proyecto.</a:t>
            </a:r>
          </a:p>
          <a:p>
            <a:pPr algn="just">
              <a:buNone/>
            </a:pPr>
            <a:r>
              <a:rPr lang="ca-ES" sz="1800" b="1" dirty="0" err="1" smtClean="0"/>
              <a:t>Desarrollo</a:t>
            </a:r>
            <a:r>
              <a:rPr lang="ca-ES" sz="1800" b="1" dirty="0" smtClean="0"/>
              <a:t> i test (Play</a:t>
            </a:r>
            <a:r>
              <a:rPr lang="ca-ES" sz="1800" dirty="0" smtClean="0"/>
              <a:t>)= </a:t>
            </a:r>
            <a:r>
              <a:rPr lang="es-ES" sz="1800" dirty="0" smtClean="0"/>
              <a:t>En esta parte por lo que se refiere a la versión de </a:t>
            </a:r>
            <a:r>
              <a:rPr lang="es-ES" sz="1800" dirty="0" err="1" smtClean="0"/>
              <a:t>play</a:t>
            </a:r>
            <a:r>
              <a:rPr lang="es-ES" sz="1800" dirty="0" smtClean="0"/>
              <a:t> el desarrollador principal ha sido Eric </a:t>
            </a:r>
            <a:r>
              <a:rPr lang="es-ES" sz="1800" dirty="0" err="1" smtClean="0"/>
              <a:t>Massip</a:t>
            </a:r>
            <a:r>
              <a:rPr lang="es-ES" sz="1800" dirty="0" smtClean="0"/>
              <a:t> donde desarrollaba una idea i Alejandro i Enrique eran los que comprobaban que funcionaran.</a:t>
            </a:r>
          </a:p>
          <a:p>
            <a:pPr algn="just">
              <a:buNone/>
            </a:pPr>
            <a:r>
              <a:rPr lang="ca-ES" sz="1800" b="1" dirty="0" err="1" smtClean="0"/>
              <a:t>Desarrollo</a:t>
            </a:r>
            <a:r>
              <a:rPr lang="ca-ES" sz="1800" b="1" dirty="0" smtClean="0"/>
              <a:t> i test (</a:t>
            </a:r>
            <a:r>
              <a:rPr lang="ca-ES" sz="1800" b="1" dirty="0" err="1" smtClean="0"/>
              <a:t>Android</a:t>
            </a:r>
            <a:r>
              <a:rPr lang="ca-ES" sz="1800" b="1" dirty="0" smtClean="0"/>
              <a:t>)</a:t>
            </a:r>
            <a:r>
              <a:rPr lang="es-ES" sz="1800" dirty="0" smtClean="0"/>
              <a:t>= Al contrario de </a:t>
            </a:r>
            <a:r>
              <a:rPr lang="es-ES" sz="1800" dirty="0" err="1" smtClean="0"/>
              <a:t>play</a:t>
            </a:r>
            <a:r>
              <a:rPr lang="es-ES" sz="1800" dirty="0" smtClean="0"/>
              <a:t> los desarrolladores principales han sido Alejandro y Enrique y Eric era el que comprobaba que funcionaran.</a:t>
            </a:r>
          </a:p>
          <a:p>
            <a:pPr algn="just">
              <a:buNone/>
            </a:pPr>
            <a:endParaRPr lang="es-ES" sz="1800" dirty="0"/>
          </a:p>
          <a:p>
            <a:pPr algn="just">
              <a:buNone/>
            </a:pPr>
            <a:r>
              <a:rPr lang="es-ES" sz="1800" dirty="0" smtClean="0">
                <a:solidFill>
                  <a:srgbClr val="002060"/>
                </a:solidFill>
              </a:rPr>
              <a:t>Hemos utilizado la técnica </a:t>
            </a:r>
            <a:r>
              <a:rPr lang="es-ES" sz="1800" b="1" dirty="0" smtClean="0">
                <a:solidFill>
                  <a:srgbClr val="002060"/>
                </a:solidFill>
              </a:rPr>
              <a:t>PRIO</a:t>
            </a:r>
            <a:r>
              <a:rPr lang="es-ES" sz="1800" dirty="0" smtClean="0">
                <a:solidFill>
                  <a:srgbClr val="002060"/>
                </a:solidFill>
              </a:rPr>
              <a:t> mayoritariamente</a:t>
            </a:r>
          </a:p>
          <a:p>
            <a:pPr algn="ctr">
              <a:buNone/>
            </a:pPr>
            <a:endParaRPr lang="es-ES" sz="1800" dirty="0" smtClean="0"/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endParaRPr lang="es-E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s-E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s-E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s-E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s-E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s-E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s-ES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s-ES" sz="2000" b="1" dirty="0" smtClean="0"/>
              <a:t>           </a:t>
            </a:r>
            <a:endParaRPr lang="es-ES" sz="1200" dirty="0" smtClean="0">
              <a:solidFill>
                <a:srgbClr val="FF0000"/>
              </a:solidFill>
            </a:endParaRPr>
          </a:p>
          <a:p>
            <a:endParaRPr lang="es-ES" dirty="0" smtClean="0"/>
          </a:p>
        </p:txBody>
      </p:sp>
      <p:pic>
        <p:nvPicPr>
          <p:cNvPr id="4" name="1 Imagen" descr="logo_eetac.png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-1926469" y="3051213"/>
            <a:ext cx="4752529" cy="89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B17D-003C-48EA-A9CD-B38D60EB87DC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268016" y="427038"/>
            <a:ext cx="7571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dirty="0" smtClean="0">
                <a:solidFill>
                  <a:srgbClr val="0070C0"/>
                </a:solidFill>
              </a:rPr>
              <a:t>SCRUMBAN (Basado en nuestro proyecto)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-24308"/>
            <a:ext cx="7571184" cy="1143000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solidFill>
                  <a:srgbClr val="0070C0"/>
                </a:solidFill>
              </a:rPr>
              <a:t>ENTORNO DE TRABAJO</a:t>
            </a:r>
            <a:endParaRPr lang="es-E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47652" y="908720"/>
            <a:ext cx="749917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000" dirty="0" smtClean="0">
                <a:solidFill>
                  <a:srgbClr val="FF0000"/>
                </a:solidFill>
              </a:rPr>
              <a:t>Eclipse</a:t>
            </a:r>
          </a:p>
          <a:p>
            <a:pPr>
              <a:buNone/>
            </a:pPr>
            <a:endParaRPr lang="es-E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s-E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s-ES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s-ES" sz="2000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endParaRPr lang="es-E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s-E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s-E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s-ES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s-ES" sz="2000" dirty="0" smtClean="0">
                <a:solidFill>
                  <a:srgbClr val="FF0000"/>
                </a:solidFill>
              </a:rPr>
              <a:t>               </a:t>
            </a:r>
            <a:endParaRPr lang="es-ES" sz="1200" b="1" dirty="0" smtClean="0"/>
          </a:p>
          <a:p>
            <a:endParaRPr lang="es-ES" dirty="0" smtClean="0"/>
          </a:p>
        </p:txBody>
      </p:sp>
      <p:pic>
        <p:nvPicPr>
          <p:cNvPr id="4" name="1 Imagen" descr="logo_eetac.png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-1926469" y="3051213"/>
            <a:ext cx="4752529" cy="89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B17D-003C-48EA-A9CD-B38D60EB87DC}" type="slidenum">
              <a:rPr lang="es-ES" smtClean="0"/>
              <a:pPr/>
              <a:t>4</a:t>
            </a:fld>
            <a:endParaRPr lang="es-ES"/>
          </a:p>
        </p:txBody>
      </p:sp>
      <p:pic>
        <p:nvPicPr>
          <p:cNvPr id="12" name="Picture 6" descr="https://encrypted-tbn2.gstatic.com/images?q=tbn:ANd9GcSO5mFeFN_JRof2O49fIoyIjUW3AkwMaIWkDuegZMOJP_vYTQW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7" y="2368748"/>
            <a:ext cx="1772468" cy="177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.gyazo.com/2ec82e74c2e2e4587d3e513f7c91c4c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195" y="1504217"/>
            <a:ext cx="5954813" cy="384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1143000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solidFill>
                  <a:srgbClr val="0070C0"/>
                </a:solidFill>
              </a:rPr>
              <a:t>ENTORNO DE TRABAJO</a:t>
            </a:r>
            <a:endParaRPr lang="es-E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7624" y="1600200"/>
            <a:ext cx="749917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000" dirty="0" smtClean="0">
                <a:solidFill>
                  <a:srgbClr val="FF0000"/>
                </a:solidFill>
              </a:rPr>
              <a:t>Android Studio</a:t>
            </a:r>
          </a:p>
          <a:p>
            <a:pPr>
              <a:buNone/>
            </a:pPr>
            <a:endParaRPr lang="es-E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s-E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s-E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s-E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s-E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s-E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s-E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s-ES" sz="1200" b="1" dirty="0" smtClean="0"/>
          </a:p>
          <a:p>
            <a:endParaRPr lang="es-ES" dirty="0" smtClean="0"/>
          </a:p>
        </p:txBody>
      </p:sp>
      <p:pic>
        <p:nvPicPr>
          <p:cNvPr id="4" name="1 Imagen" descr="logo_eetac.png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-1926469" y="3051213"/>
            <a:ext cx="4752529" cy="89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B17D-003C-48EA-A9CD-B38D60EB87DC}" type="slidenum">
              <a:rPr lang="es-ES" smtClean="0"/>
              <a:pPr/>
              <a:t>5</a:t>
            </a:fld>
            <a:endParaRPr lang="es-ES"/>
          </a:p>
        </p:txBody>
      </p:sp>
      <p:pic>
        <p:nvPicPr>
          <p:cNvPr id="2056" name="Picture 8" descr="http://www.caseyls.com/wp-content/uploads/2015/02/ANDROIDSTUDI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39181"/>
            <a:ext cx="2016224" cy="173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i.gyazo.com/7e66339729b96cf0ab68bde44010162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916832"/>
            <a:ext cx="5112568" cy="304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1143000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solidFill>
                  <a:srgbClr val="0070C0"/>
                </a:solidFill>
              </a:rPr>
              <a:t>Modelo Web</a:t>
            </a:r>
            <a:endParaRPr lang="es-E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488098" y="1124744"/>
            <a:ext cx="3198701" cy="500141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ES" sz="1600" dirty="0" smtClean="0"/>
              <a:t>                                                                                                                  </a:t>
            </a:r>
          </a:p>
          <a:p>
            <a:pPr algn="just">
              <a:buNone/>
            </a:pPr>
            <a:r>
              <a:rPr lang="es-ES" sz="1600" b="1" dirty="0">
                <a:solidFill>
                  <a:srgbClr val="FF0000"/>
                </a:solidFill>
              </a:rPr>
              <a:t>	</a:t>
            </a:r>
            <a:r>
              <a:rPr lang="es-ES" sz="1600" b="1" dirty="0" smtClean="0">
                <a:solidFill>
                  <a:srgbClr val="FF0000"/>
                </a:solidFill>
              </a:rPr>
              <a:t>			</a:t>
            </a:r>
            <a:endParaRPr lang="es-ES" sz="1600" b="1" dirty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s-ES" sz="2900" b="1" dirty="0">
                <a:solidFill>
                  <a:srgbClr val="002060"/>
                </a:solidFill>
              </a:rPr>
              <a:t>	</a:t>
            </a:r>
            <a:r>
              <a:rPr lang="es-ES" sz="2900" b="1" dirty="0" smtClean="0">
                <a:solidFill>
                  <a:srgbClr val="002060"/>
                </a:solidFill>
              </a:rPr>
              <a:t>					</a:t>
            </a:r>
          </a:p>
          <a:p>
            <a:pPr algn="just">
              <a:buNone/>
            </a:pPr>
            <a:r>
              <a:rPr lang="es-ES" sz="2900" b="1" dirty="0">
                <a:solidFill>
                  <a:srgbClr val="002060"/>
                </a:solidFill>
              </a:rPr>
              <a:t>	</a:t>
            </a:r>
            <a:r>
              <a:rPr lang="es-ES" sz="2900" b="1" dirty="0" smtClean="0">
                <a:solidFill>
                  <a:srgbClr val="002060"/>
                </a:solidFill>
              </a:rPr>
              <a:t>			</a:t>
            </a:r>
            <a:endParaRPr lang="es-ES" sz="2900" b="1" dirty="0">
              <a:solidFill>
                <a:srgbClr val="002060"/>
              </a:solidFill>
            </a:endParaRPr>
          </a:p>
          <a:p>
            <a:pPr algn="just">
              <a:buNone/>
            </a:pPr>
            <a:endParaRPr lang="es-ES" sz="2900" dirty="0" smtClean="0">
              <a:solidFill>
                <a:srgbClr val="002060"/>
              </a:solidFill>
            </a:endParaRPr>
          </a:p>
          <a:p>
            <a:pPr algn="just">
              <a:buNone/>
            </a:pPr>
            <a:r>
              <a:rPr lang="es-ES" sz="2900" dirty="0" smtClean="0">
                <a:solidFill>
                  <a:srgbClr val="002060"/>
                </a:solidFill>
              </a:rPr>
              <a:t>			</a:t>
            </a:r>
            <a:endParaRPr lang="es-ES" sz="2900" dirty="0">
              <a:solidFill>
                <a:srgbClr val="002060"/>
              </a:solidFill>
            </a:endParaRPr>
          </a:p>
          <a:p>
            <a:pPr>
              <a:buNone/>
            </a:pPr>
            <a:endParaRPr lang="es-E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s-E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s-E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s-E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s-ES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s-ES" sz="2000" b="1" dirty="0" smtClean="0"/>
              <a:t>          </a:t>
            </a:r>
            <a:endParaRPr lang="es-ES" sz="1200" dirty="0" smtClean="0">
              <a:solidFill>
                <a:srgbClr val="FF0000"/>
              </a:solidFill>
            </a:endParaRPr>
          </a:p>
          <a:p>
            <a:endParaRPr lang="es-ES" dirty="0" smtClean="0"/>
          </a:p>
        </p:txBody>
      </p:sp>
      <p:pic>
        <p:nvPicPr>
          <p:cNvPr id="4" name="1 Imagen" descr="logo_eetac.png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-1926469" y="3051213"/>
            <a:ext cx="4752529" cy="89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B17D-003C-48EA-A9CD-B38D60EB87DC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835696" y="1417638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solidFill>
                  <a:srgbClr val="FF0000"/>
                </a:solidFill>
              </a:rPr>
              <a:t>Comentario</a:t>
            </a:r>
            <a:endParaRPr lang="es-ES" sz="2800" dirty="0"/>
          </a:p>
        </p:txBody>
      </p:sp>
      <p:pic>
        <p:nvPicPr>
          <p:cNvPr id="3078" name="Picture 6" descr="http://i.gyazo.com/9caf6137f8f7b9a91ca665a27dac40c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72" y="2214066"/>
            <a:ext cx="4467225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lipse 13"/>
          <p:cNvSpPr/>
          <p:nvPr/>
        </p:nvSpPr>
        <p:spPr>
          <a:xfrm>
            <a:off x="6444208" y="2420888"/>
            <a:ext cx="1728192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Comment</a:t>
            </a:r>
            <a:endParaRPr lang="es-ES" dirty="0"/>
          </a:p>
        </p:txBody>
      </p:sp>
      <p:sp>
        <p:nvSpPr>
          <p:cNvPr id="15" name="Elipse 14"/>
          <p:cNvSpPr/>
          <p:nvPr/>
        </p:nvSpPr>
        <p:spPr>
          <a:xfrm>
            <a:off x="6444208" y="4365104"/>
            <a:ext cx="1872208" cy="79208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Imagen</a:t>
            </a:r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7164288" y="3284984"/>
            <a:ext cx="0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V="1">
            <a:off x="7596336" y="3284984"/>
            <a:ext cx="0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redondeado 21"/>
          <p:cNvSpPr/>
          <p:nvPr/>
        </p:nvSpPr>
        <p:spPr>
          <a:xfrm>
            <a:off x="6156176" y="1628800"/>
            <a:ext cx="2304256" cy="585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Many</a:t>
            </a:r>
            <a:r>
              <a:rPr lang="es-ES" dirty="0" smtClean="0"/>
              <a:t> to </a:t>
            </a:r>
            <a:r>
              <a:rPr lang="es-ES" dirty="0" err="1" smtClean="0"/>
              <a:t>One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1143000"/>
          </a:xfrm>
        </p:spPr>
        <p:txBody>
          <a:bodyPr>
            <a:normAutofit/>
          </a:bodyPr>
          <a:lstStyle/>
          <a:p>
            <a:r>
              <a:rPr lang="es-ES" sz="2400" b="1" dirty="0">
                <a:solidFill>
                  <a:srgbClr val="0070C0"/>
                </a:solidFill>
              </a:rPr>
              <a:t>Modelo Web</a:t>
            </a:r>
            <a:endParaRPr lang="es-ES" sz="2400" dirty="0"/>
          </a:p>
        </p:txBody>
      </p:sp>
      <p:pic>
        <p:nvPicPr>
          <p:cNvPr id="4" name="1 Imagen" descr="logo_eetac.png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-1926469" y="3051213"/>
            <a:ext cx="4752529" cy="89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B17D-003C-48EA-A9CD-B38D60EB87DC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935163" y="1628800"/>
            <a:ext cx="28803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solidFill>
                  <a:srgbClr val="FF0000"/>
                </a:solidFill>
              </a:rPr>
              <a:t>Imagen</a:t>
            </a:r>
            <a:endParaRPr lang="es-ES" sz="2800" b="1" dirty="0">
              <a:solidFill>
                <a:srgbClr val="FF0000"/>
              </a:solidFill>
            </a:endParaRPr>
          </a:p>
          <a:p>
            <a:endParaRPr lang="es-ES" dirty="0"/>
          </a:p>
        </p:txBody>
      </p:sp>
      <p:pic>
        <p:nvPicPr>
          <p:cNvPr id="6150" name="Picture 6" descr="http://i.gyazo.com/5b99330b026c77e5aded6b2942c18b7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09" y="2161840"/>
            <a:ext cx="4259723" cy="348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redondeado 11"/>
          <p:cNvSpPr/>
          <p:nvPr/>
        </p:nvSpPr>
        <p:spPr>
          <a:xfrm>
            <a:off x="5652120" y="5337349"/>
            <a:ext cx="1584176" cy="4337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Many</a:t>
            </a:r>
            <a:r>
              <a:rPr lang="es-ES" dirty="0" smtClean="0"/>
              <a:t> to </a:t>
            </a:r>
            <a:r>
              <a:rPr lang="es-ES" dirty="0" err="1" smtClean="0"/>
              <a:t>One</a:t>
            </a:r>
            <a:endParaRPr lang="es-ES" dirty="0"/>
          </a:p>
        </p:txBody>
      </p:sp>
      <p:sp>
        <p:nvSpPr>
          <p:cNvPr id="13" name="Elipse 12"/>
          <p:cNvSpPr/>
          <p:nvPr/>
        </p:nvSpPr>
        <p:spPr>
          <a:xfrm>
            <a:off x="6194886" y="2425228"/>
            <a:ext cx="2491914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Imagen</a:t>
            </a:r>
            <a:endParaRPr lang="es-ES" dirty="0"/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6553200" y="3284984"/>
            <a:ext cx="0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5796136" y="4365104"/>
            <a:ext cx="1440160" cy="50405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User</a:t>
            </a:r>
            <a:endParaRPr lang="es-ES" dirty="0" smtClean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6545808" y="4952057"/>
            <a:ext cx="7392" cy="35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348512" y="4376652"/>
            <a:ext cx="1619672" cy="50405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Comment</a:t>
            </a:r>
            <a:endParaRPr lang="es-ES" dirty="0" smtClean="0"/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7884368" y="3284984"/>
            <a:ext cx="0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redondeado 20"/>
          <p:cNvSpPr/>
          <p:nvPr/>
        </p:nvSpPr>
        <p:spPr>
          <a:xfrm>
            <a:off x="7452320" y="5302895"/>
            <a:ext cx="1569610" cy="4681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One</a:t>
            </a:r>
            <a:r>
              <a:rPr lang="es-ES" dirty="0" smtClean="0"/>
              <a:t> to </a:t>
            </a:r>
            <a:r>
              <a:rPr lang="es-ES" dirty="0" err="1" smtClean="0"/>
              <a:t>Many</a:t>
            </a:r>
            <a:endParaRPr lang="es-ES" dirty="0"/>
          </a:p>
        </p:txBody>
      </p:sp>
      <p:cxnSp>
        <p:nvCxnSpPr>
          <p:cNvPr id="22" name="Conector recto de flecha 21"/>
          <p:cNvCxnSpPr>
            <a:endCxn id="21" idx="0"/>
          </p:cNvCxnSpPr>
          <p:nvPr/>
        </p:nvCxnSpPr>
        <p:spPr>
          <a:xfrm flipH="1">
            <a:off x="8237125" y="4952057"/>
            <a:ext cx="7283" cy="35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V="1">
            <a:off x="8258844" y="3284984"/>
            <a:ext cx="0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7452320" y="5877273"/>
            <a:ext cx="151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rgbClr val="FF0000"/>
                </a:solidFill>
              </a:rPr>
              <a:t>CASCADE!!</a:t>
            </a:r>
            <a:endParaRPr lang="es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3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1143000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solidFill>
                  <a:srgbClr val="0070C0"/>
                </a:solidFill>
              </a:rPr>
              <a:t>Modelo Web</a:t>
            </a:r>
            <a:endParaRPr lang="es-E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488098" y="1124744"/>
            <a:ext cx="3198701" cy="500141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ES" sz="1600" dirty="0" smtClean="0"/>
              <a:t>                                                                                                                  </a:t>
            </a:r>
          </a:p>
          <a:p>
            <a:pPr algn="just">
              <a:buNone/>
            </a:pPr>
            <a:r>
              <a:rPr lang="es-ES" sz="1600" b="1" dirty="0">
                <a:solidFill>
                  <a:srgbClr val="FF0000"/>
                </a:solidFill>
              </a:rPr>
              <a:t>	</a:t>
            </a:r>
            <a:r>
              <a:rPr lang="es-ES" sz="1600" b="1" dirty="0" smtClean="0">
                <a:solidFill>
                  <a:srgbClr val="FF0000"/>
                </a:solidFill>
              </a:rPr>
              <a:t>			</a:t>
            </a:r>
            <a:endParaRPr lang="es-ES" sz="1600" b="1" dirty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s-ES" sz="2900" b="1" dirty="0">
                <a:solidFill>
                  <a:srgbClr val="002060"/>
                </a:solidFill>
              </a:rPr>
              <a:t>	</a:t>
            </a:r>
            <a:r>
              <a:rPr lang="es-ES" sz="2900" b="1" dirty="0" smtClean="0">
                <a:solidFill>
                  <a:srgbClr val="002060"/>
                </a:solidFill>
              </a:rPr>
              <a:t>					</a:t>
            </a:r>
          </a:p>
          <a:p>
            <a:pPr algn="just">
              <a:buNone/>
            </a:pPr>
            <a:r>
              <a:rPr lang="es-ES" sz="2900" b="1" dirty="0">
                <a:solidFill>
                  <a:srgbClr val="002060"/>
                </a:solidFill>
              </a:rPr>
              <a:t>	</a:t>
            </a:r>
            <a:r>
              <a:rPr lang="es-ES" sz="2900" b="1" dirty="0" smtClean="0">
                <a:solidFill>
                  <a:srgbClr val="002060"/>
                </a:solidFill>
              </a:rPr>
              <a:t>			</a:t>
            </a:r>
            <a:endParaRPr lang="es-ES" sz="2900" b="1" dirty="0">
              <a:solidFill>
                <a:srgbClr val="002060"/>
              </a:solidFill>
            </a:endParaRPr>
          </a:p>
          <a:p>
            <a:pPr algn="just">
              <a:buNone/>
            </a:pPr>
            <a:endParaRPr lang="es-ES" sz="2900" dirty="0" smtClean="0">
              <a:solidFill>
                <a:srgbClr val="002060"/>
              </a:solidFill>
            </a:endParaRPr>
          </a:p>
          <a:p>
            <a:pPr algn="just">
              <a:buNone/>
            </a:pPr>
            <a:r>
              <a:rPr lang="es-ES" sz="2900" dirty="0" smtClean="0">
                <a:solidFill>
                  <a:srgbClr val="002060"/>
                </a:solidFill>
              </a:rPr>
              <a:t>			</a:t>
            </a:r>
            <a:endParaRPr lang="es-ES" sz="2900" dirty="0">
              <a:solidFill>
                <a:srgbClr val="002060"/>
              </a:solidFill>
            </a:endParaRPr>
          </a:p>
          <a:p>
            <a:pPr>
              <a:buNone/>
            </a:pPr>
            <a:endParaRPr lang="es-E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s-E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s-E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s-E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s-ES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s-ES" sz="2000" b="1" dirty="0" smtClean="0"/>
              <a:t>          </a:t>
            </a:r>
            <a:endParaRPr lang="es-ES" sz="1200" dirty="0" smtClean="0">
              <a:solidFill>
                <a:srgbClr val="FF0000"/>
              </a:solidFill>
            </a:endParaRPr>
          </a:p>
          <a:p>
            <a:endParaRPr lang="es-ES" dirty="0" smtClean="0"/>
          </a:p>
        </p:txBody>
      </p:sp>
      <p:pic>
        <p:nvPicPr>
          <p:cNvPr id="4" name="1 Imagen" descr="logo_eetac.png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-1926469" y="3051213"/>
            <a:ext cx="4752529" cy="89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B17D-003C-48EA-A9CD-B38D60EB87DC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835696" y="1417638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solidFill>
                  <a:srgbClr val="FF0000"/>
                </a:solidFill>
              </a:rPr>
              <a:t>Spot</a:t>
            </a:r>
            <a:endParaRPr lang="es-ES" sz="2800" dirty="0"/>
          </a:p>
        </p:txBody>
      </p:sp>
      <p:sp>
        <p:nvSpPr>
          <p:cNvPr id="14" name="Elipse 13"/>
          <p:cNvSpPr/>
          <p:nvPr/>
        </p:nvSpPr>
        <p:spPr>
          <a:xfrm>
            <a:off x="6516216" y="2411339"/>
            <a:ext cx="1728192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Spot</a:t>
            </a:r>
            <a:endParaRPr lang="es-ES" dirty="0"/>
          </a:p>
        </p:txBody>
      </p:sp>
      <p:sp>
        <p:nvSpPr>
          <p:cNvPr id="15" name="Elipse 14"/>
          <p:cNvSpPr/>
          <p:nvPr/>
        </p:nvSpPr>
        <p:spPr>
          <a:xfrm>
            <a:off x="6372200" y="4374653"/>
            <a:ext cx="1872208" cy="79208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User</a:t>
            </a:r>
            <a:endParaRPr lang="es-ES" dirty="0" smtClean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7380312" y="3284984"/>
            <a:ext cx="0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redondeado 21"/>
          <p:cNvSpPr/>
          <p:nvPr/>
        </p:nvSpPr>
        <p:spPr>
          <a:xfrm>
            <a:off x="6156176" y="1628800"/>
            <a:ext cx="2304256" cy="585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Many</a:t>
            </a:r>
            <a:r>
              <a:rPr lang="es-ES" dirty="0" smtClean="0"/>
              <a:t> to </a:t>
            </a:r>
            <a:r>
              <a:rPr lang="es-ES" dirty="0" err="1" smtClean="0"/>
              <a:t>One</a:t>
            </a:r>
            <a:endParaRPr lang="es-ES" dirty="0"/>
          </a:p>
        </p:txBody>
      </p:sp>
      <p:pic>
        <p:nvPicPr>
          <p:cNvPr id="16" name="Picture 2" descr="http://i.gyazo.com/c92c4eb51a43478f41cdbf364787d30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216" y="2147305"/>
            <a:ext cx="4357899" cy="370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43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1143000"/>
          </a:xfrm>
        </p:spPr>
        <p:txBody>
          <a:bodyPr>
            <a:normAutofit/>
          </a:bodyPr>
          <a:lstStyle/>
          <a:p>
            <a:r>
              <a:rPr lang="es-ES" sz="2400" b="1" dirty="0">
                <a:solidFill>
                  <a:srgbClr val="0070C0"/>
                </a:solidFill>
              </a:rPr>
              <a:t>Modelo Web</a:t>
            </a:r>
            <a:endParaRPr lang="es-ES" sz="2400" dirty="0"/>
          </a:p>
        </p:txBody>
      </p:sp>
      <p:pic>
        <p:nvPicPr>
          <p:cNvPr id="4" name="1 Imagen" descr="logo_eetac.png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-1926469" y="3051213"/>
            <a:ext cx="4752529" cy="89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B17D-003C-48EA-A9CD-B38D60EB87DC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3495806" y="1452092"/>
            <a:ext cx="28803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 smtClean="0">
                <a:solidFill>
                  <a:srgbClr val="FF0000"/>
                </a:solidFill>
              </a:rPr>
              <a:t>User</a:t>
            </a:r>
            <a:endParaRPr lang="es-ES" sz="2800" b="1" dirty="0">
              <a:solidFill>
                <a:srgbClr val="FF0000"/>
              </a:solidFill>
            </a:endParaRPr>
          </a:p>
          <a:p>
            <a:endParaRPr lang="es-ES" dirty="0"/>
          </a:p>
        </p:txBody>
      </p:sp>
      <p:pic>
        <p:nvPicPr>
          <p:cNvPr id="11266" name="Picture 2" descr="http://i.gyazo.com/b7d9a86b133436e53d9a8e61716b17f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844" y="2043548"/>
            <a:ext cx="4660244" cy="434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80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6645</TotalTime>
  <Words>231</Words>
  <Application>Microsoft Office PowerPoint</Application>
  <PresentationFormat>Presentación en pantalla (4:3)</PresentationFormat>
  <Paragraphs>130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de Office</vt:lpstr>
      <vt:lpstr>Presentación de PowerPoint</vt:lpstr>
      <vt:lpstr>SCRUM (Basado en nuestro proyecto)</vt:lpstr>
      <vt:lpstr> </vt:lpstr>
      <vt:lpstr>ENTORNO DE TRABAJO</vt:lpstr>
      <vt:lpstr>ENTORNO DE TRABAJO</vt:lpstr>
      <vt:lpstr>Modelo Web</vt:lpstr>
      <vt:lpstr>Modelo Web</vt:lpstr>
      <vt:lpstr>Modelo Web</vt:lpstr>
      <vt:lpstr>Modelo Web</vt:lpstr>
      <vt:lpstr>Diagrama de funciones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DJMochy</dc:creator>
  <cp:lastModifiedBy>Eric Estévez</cp:lastModifiedBy>
  <cp:revision>210</cp:revision>
  <dcterms:created xsi:type="dcterms:W3CDTF">2014-05-31T19:02:32Z</dcterms:created>
  <dcterms:modified xsi:type="dcterms:W3CDTF">2016-06-08T15:43:46Z</dcterms:modified>
</cp:coreProperties>
</file>