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321" r:id="rId3"/>
    <p:sldId id="308" r:id="rId4"/>
    <p:sldId id="322" r:id="rId5"/>
    <p:sldId id="294" r:id="rId6"/>
    <p:sldId id="311" r:id="rId7"/>
    <p:sldId id="324" r:id="rId8"/>
    <p:sldId id="291" r:id="rId9"/>
    <p:sldId id="262" r:id="rId10"/>
    <p:sldId id="325" r:id="rId11"/>
    <p:sldId id="312" r:id="rId12"/>
    <p:sldId id="289" r:id="rId13"/>
    <p:sldId id="295" r:id="rId14"/>
    <p:sldId id="319" r:id="rId15"/>
    <p:sldId id="297" r:id="rId16"/>
    <p:sldId id="315" r:id="rId17"/>
    <p:sldId id="320" r:id="rId18"/>
    <p:sldId id="302" r:id="rId19"/>
    <p:sldId id="301" r:id="rId20"/>
    <p:sldId id="298" r:id="rId21"/>
    <p:sldId id="300" r:id="rId22"/>
    <p:sldId id="323" r:id="rId23"/>
    <p:sldId id="290" r:id="rId24"/>
    <p:sldId id="27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3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C4DD"/>
    <a:srgbClr val="A4D6D5"/>
    <a:srgbClr val="92ACCD"/>
    <a:srgbClr val="6C92C0"/>
    <a:srgbClr val="F78D8D"/>
    <a:srgbClr val="48A2A0"/>
    <a:srgbClr val="79B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62" y="588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vdetect.azurewebsites.net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/>
          <p:cNvGrpSpPr/>
          <p:nvPr/>
        </p:nvGrpSpPr>
        <p:grpSpPr>
          <a:xfrm>
            <a:off x="2753989" y="1738042"/>
            <a:ext cx="6955750" cy="3177734"/>
            <a:chOff x="2852041" y="1829482"/>
            <a:chExt cx="6955750" cy="3177734"/>
          </a:xfrm>
        </p:grpSpPr>
        <p:sp>
          <p:nvSpPr>
            <p:cNvPr id="37" name="文本框 1"/>
            <p:cNvSpPr txBox="1"/>
            <p:nvPr/>
          </p:nvSpPr>
          <p:spPr>
            <a:xfrm>
              <a:off x="2852041" y="2949021"/>
              <a:ext cx="695575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6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微軟正黑體" panose="020B0604030504040204" pitchFamily="34" charset="-120"/>
                </a:rPr>
                <a:t>暑期實習成果報告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4939272" y="1829482"/>
              <a:ext cx="2313454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cs typeface="+mn-ea"/>
                  <a:sym typeface="+mn-lt"/>
                </a:rPr>
                <a:t>2020</a:t>
              </a:r>
              <a:endParaRPr lang="zh-CN" altLang="en-US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endParaRPr>
            </a:p>
          </p:txBody>
        </p:sp>
        <p:sp>
          <p:nvSpPr>
            <p:cNvPr id="39" name="文本框 12"/>
            <p:cNvSpPr txBox="1"/>
            <p:nvPr/>
          </p:nvSpPr>
          <p:spPr>
            <a:xfrm>
              <a:off x="4139583" y="4025367"/>
              <a:ext cx="39128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tka Display" panose="02000505000000020004" pitchFamily="2" charset="0"/>
                  <a:ea typeface="微軟正黑體" panose="020B0604030504040204" pitchFamily="34" charset="-120"/>
                </a:rPr>
                <a:t>Gateway</a:t>
              </a:r>
              <a:r>
                <a:rPr lang="zh-TW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狀態網頁製作</a:t>
              </a:r>
            </a:p>
          </p:txBody>
        </p:sp>
        <p:grpSp>
          <p:nvGrpSpPr>
            <p:cNvPr id="40" name="组合 3"/>
            <p:cNvGrpSpPr/>
            <p:nvPr/>
          </p:nvGrpSpPr>
          <p:grpSpPr>
            <a:xfrm>
              <a:off x="4843463" y="4750041"/>
              <a:ext cx="2520286" cy="257175"/>
              <a:chOff x="4843463" y="4520714"/>
              <a:chExt cx="2520286" cy="257175"/>
            </a:xfrm>
          </p:grpSpPr>
          <p:sp>
            <p:nvSpPr>
              <p:cNvPr id="44" name="椭圆 2"/>
              <p:cNvSpPr/>
              <p:nvPr/>
            </p:nvSpPr>
            <p:spPr>
              <a:xfrm>
                <a:off x="4843463" y="4520714"/>
                <a:ext cx="257175" cy="2571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" name="椭圆 10"/>
              <p:cNvSpPr/>
              <p:nvPr/>
            </p:nvSpPr>
            <p:spPr>
              <a:xfrm>
                <a:off x="5296085" y="4520714"/>
                <a:ext cx="257175" cy="257175"/>
              </a:xfrm>
              <a:prstGeom prst="ellipse">
                <a:avLst/>
              </a:prstGeom>
              <a:solidFill>
                <a:srgbClr val="A4D6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椭圆 14"/>
              <p:cNvSpPr/>
              <p:nvPr/>
            </p:nvSpPr>
            <p:spPr>
              <a:xfrm>
                <a:off x="5748707" y="4520714"/>
                <a:ext cx="257175" cy="2571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7" name="椭圆 15"/>
              <p:cNvSpPr/>
              <p:nvPr/>
            </p:nvSpPr>
            <p:spPr>
              <a:xfrm>
                <a:off x="6201329" y="4520714"/>
                <a:ext cx="257175" cy="257175"/>
              </a:xfrm>
              <a:prstGeom prst="ellipse">
                <a:avLst/>
              </a:prstGeom>
              <a:solidFill>
                <a:srgbClr val="A4D6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椭圆 16"/>
              <p:cNvSpPr/>
              <p:nvPr/>
            </p:nvSpPr>
            <p:spPr>
              <a:xfrm>
                <a:off x="6653951" y="4520714"/>
                <a:ext cx="257175" cy="2571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9" name="椭圆 17"/>
              <p:cNvSpPr/>
              <p:nvPr/>
            </p:nvSpPr>
            <p:spPr>
              <a:xfrm>
                <a:off x="7106574" y="4520714"/>
                <a:ext cx="257175" cy="257175"/>
              </a:xfrm>
              <a:prstGeom prst="ellipse">
                <a:avLst/>
              </a:prstGeom>
              <a:solidFill>
                <a:srgbClr val="A4D6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1" name="组合 7"/>
            <p:cNvGrpSpPr/>
            <p:nvPr/>
          </p:nvGrpSpPr>
          <p:grpSpPr>
            <a:xfrm>
              <a:off x="4067175" y="2457450"/>
              <a:ext cx="4057650" cy="0"/>
              <a:chOff x="4129088" y="2457450"/>
              <a:chExt cx="4057650" cy="0"/>
            </a:xfrm>
          </p:grpSpPr>
          <p:cxnSp>
            <p:nvCxnSpPr>
              <p:cNvPr id="42" name="直接连接符 5"/>
              <p:cNvCxnSpPr/>
              <p:nvPr/>
            </p:nvCxnSpPr>
            <p:spPr>
              <a:xfrm>
                <a:off x="4129088" y="2457450"/>
                <a:ext cx="971550" cy="0"/>
              </a:xfrm>
              <a:prstGeom prst="line">
                <a:avLst/>
              </a:prstGeom>
              <a:ln w="25400">
                <a:solidFill>
                  <a:srgbClr val="6C92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18"/>
              <p:cNvCxnSpPr/>
              <p:nvPr/>
            </p:nvCxnSpPr>
            <p:spPr>
              <a:xfrm>
                <a:off x="7215188" y="2457450"/>
                <a:ext cx="971550" cy="0"/>
              </a:xfrm>
              <a:prstGeom prst="line">
                <a:avLst/>
              </a:prstGeom>
              <a:ln w="25400">
                <a:solidFill>
                  <a:srgbClr val="48A2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Google Shape;342;p11"/>
          <p:cNvSpPr txBox="1">
            <a:spLocks/>
          </p:cNvSpPr>
          <p:nvPr/>
        </p:nvSpPr>
        <p:spPr>
          <a:xfrm>
            <a:off x="2753989" y="2829435"/>
            <a:ext cx="6684021" cy="1199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Barlow Condensed Medium"/>
              <a:buNone/>
              <a:defRPr sz="6000" b="0" i="0" u="none" strike="noStrike" cap="none">
                <a:solidFill>
                  <a:srgbClr val="434343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8026773" y="5866722"/>
            <a:ext cx="3288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實習生 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葉人豪 施冠宇</a:t>
            </a:r>
          </a:p>
        </p:txBody>
      </p:sp>
    </p:spTree>
    <p:extLst>
      <p:ext uri="{BB962C8B-B14F-4D97-AF65-F5344CB8AC3E}">
        <p14:creationId xmlns:p14="http://schemas.microsoft.com/office/powerpoint/2010/main" val="256447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4"/>
          <p:cNvSpPr/>
          <p:nvPr/>
        </p:nvSpPr>
        <p:spPr>
          <a:xfrm>
            <a:off x="6935827" y="1952685"/>
            <a:ext cx="3068503" cy="204781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87892" y="2661982"/>
            <a:ext cx="2164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ETHERNET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solidFill>
              <a:srgbClr val="92AC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521665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斷線型別</a:t>
            </a:r>
          </a:p>
        </p:txBody>
      </p:sp>
      <p:sp>
        <p:nvSpPr>
          <p:cNvPr id="15" name="椭圆 4"/>
          <p:cNvSpPr/>
          <p:nvPr/>
        </p:nvSpPr>
        <p:spPr>
          <a:xfrm>
            <a:off x="2129153" y="1952685"/>
            <a:ext cx="3068503" cy="2047815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89983" y="2650674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RS485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4" name="直線接點 23"/>
          <p:cNvCxnSpPr/>
          <p:nvPr/>
        </p:nvCxnSpPr>
        <p:spPr>
          <a:xfrm flipH="1">
            <a:off x="1974138" y="3810000"/>
            <a:ext cx="892887" cy="1371600"/>
          </a:xfrm>
          <a:prstGeom prst="line">
            <a:avLst/>
          </a:prstGeom>
          <a:ln w="38100">
            <a:solidFill>
              <a:srgbClr val="79B8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5" idx="4"/>
          </p:cNvCxnSpPr>
          <p:nvPr/>
        </p:nvCxnSpPr>
        <p:spPr>
          <a:xfrm>
            <a:off x="3663405" y="4000500"/>
            <a:ext cx="3720" cy="1181100"/>
          </a:xfrm>
          <a:prstGeom prst="line">
            <a:avLst/>
          </a:prstGeom>
          <a:ln w="38100">
            <a:solidFill>
              <a:srgbClr val="79B8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39" idx="0"/>
          </p:cNvCxnSpPr>
          <p:nvPr/>
        </p:nvCxnSpPr>
        <p:spPr>
          <a:xfrm flipH="1" flipV="1">
            <a:off x="4547553" y="3810001"/>
            <a:ext cx="868458" cy="1371599"/>
          </a:xfrm>
          <a:prstGeom prst="line">
            <a:avLst/>
          </a:prstGeom>
          <a:ln w="38100">
            <a:solidFill>
              <a:srgbClr val="79B8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4"/>
          <p:cNvSpPr/>
          <p:nvPr/>
        </p:nvSpPr>
        <p:spPr>
          <a:xfrm>
            <a:off x="1313810" y="5181600"/>
            <a:ext cx="1370072" cy="914340"/>
          </a:xfrm>
          <a:prstGeom prst="ellipse">
            <a:avLst/>
          </a:prstGeom>
          <a:solidFill>
            <a:srgbClr val="A4D6D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1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38" name="椭圆 4"/>
          <p:cNvSpPr/>
          <p:nvPr/>
        </p:nvSpPr>
        <p:spPr>
          <a:xfrm>
            <a:off x="2978368" y="5181600"/>
            <a:ext cx="1370072" cy="914340"/>
          </a:xfrm>
          <a:prstGeom prst="ellipse">
            <a:avLst/>
          </a:prstGeom>
          <a:solidFill>
            <a:srgbClr val="A4D6D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2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39" name="椭圆 4"/>
          <p:cNvSpPr/>
          <p:nvPr/>
        </p:nvSpPr>
        <p:spPr>
          <a:xfrm>
            <a:off x="4730975" y="5181600"/>
            <a:ext cx="1370072" cy="914340"/>
          </a:xfrm>
          <a:prstGeom prst="ellipse">
            <a:avLst/>
          </a:prstGeom>
          <a:solidFill>
            <a:srgbClr val="A4D6D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4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cxnSp>
        <p:nvCxnSpPr>
          <p:cNvPr id="42" name="直線接點 41"/>
          <p:cNvCxnSpPr/>
          <p:nvPr/>
        </p:nvCxnSpPr>
        <p:spPr>
          <a:xfrm>
            <a:off x="8466358" y="4000500"/>
            <a:ext cx="3720" cy="1181100"/>
          </a:xfrm>
          <a:prstGeom prst="line">
            <a:avLst/>
          </a:prstGeom>
          <a:ln w="38100">
            <a:solidFill>
              <a:srgbClr val="92AC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"/>
          <p:cNvSpPr/>
          <p:nvPr/>
        </p:nvSpPr>
        <p:spPr>
          <a:xfrm>
            <a:off x="7781322" y="5181600"/>
            <a:ext cx="1370072" cy="914340"/>
          </a:xfrm>
          <a:prstGeom prst="ellipse">
            <a:avLst/>
          </a:prstGeom>
          <a:solidFill>
            <a:srgbClr val="B0C4D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5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226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</a:t>
            </a:r>
            <a:r>
              <a:rPr lang="en-US" altLang="zh-TW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3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矩形 1">
            <a:hlinkClick r:id="rId3"/>
          </p:cNvPr>
          <p:cNvSpPr/>
          <p:nvPr/>
        </p:nvSpPr>
        <p:spPr>
          <a:xfrm>
            <a:off x="4819993" y="2828835"/>
            <a:ext cx="474200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網站</a:t>
            </a:r>
            <a:r>
              <a:rPr lang="en-US" altLang="zh-TW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Demo</a:t>
            </a:r>
            <a:endParaRPr lang="en-US" altLang="zh-TW" sz="7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177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4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19993" y="2828835"/>
            <a:ext cx="38779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使用工具</a:t>
            </a:r>
            <a:endParaRPr lang="en-US" altLang="zh-TW" sz="7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062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2550341" y="1483289"/>
            <a:ext cx="7338885" cy="3086507"/>
            <a:chOff x="2433963" y="1541479"/>
            <a:chExt cx="7338885" cy="3086507"/>
          </a:xfrm>
        </p:grpSpPr>
        <p:sp>
          <p:nvSpPr>
            <p:cNvPr id="4" name="文字方塊 3"/>
            <p:cNvSpPr txBox="1"/>
            <p:nvPr/>
          </p:nvSpPr>
          <p:spPr>
            <a:xfrm>
              <a:off x="3758670" y="1541479"/>
              <a:ext cx="44534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ahnschrift SemiLight SemiConde" panose="020B0502040204020203" pitchFamily="34" charset="0"/>
                </a:rPr>
                <a:t>Life </a:t>
              </a:r>
              <a:r>
                <a:rPr lang="en-US" altLang="zh-TW" sz="7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ahnschrift SemiLight SemiConde" panose="020B0502040204020203" pitchFamily="34" charset="0"/>
                </a:rPr>
                <a:t>is </a:t>
              </a:r>
              <a:r>
                <a:rPr lang="en-US" altLang="zh-TW" sz="7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ahnschrift SemiLight SemiConde" panose="020B0502040204020203" pitchFamily="34" charset="0"/>
                </a:rPr>
                <a:t>short</a:t>
              </a:r>
              <a:endPara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Light SemiConde" panose="020B0502040204020203" pitchFamily="34" charset="0"/>
              </a:endParaRPr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2433963" y="3427657"/>
              <a:ext cx="7338885" cy="1200329"/>
              <a:chOff x="2730825" y="3400437"/>
              <a:chExt cx="7338885" cy="1200329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46092" y="3520171"/>
                <a:ext cx="3723618" cy="1080595"/>
              </a:xfrm>
              <a:prstGeom prst="rect">
                <a:avLst/>
              </a:prstGeom>
            </p:spPr>
          </p:pic>
          <p:sp>
            <p:nvSpPr>
              <p:cNvPr id="7" name="矩形 6"/>
              <p:cNvSpPr/>
              <p:nvPr/>
            </p:nvSpPr>
            <p:spPr>
              <a:xfrm>
                <a:off x="2730825" y="3400437"/>
                <a:ext cx="361526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7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ahnschrift SemiLight SemiConde" panose="020B0502040204020203" pitchFamily="34" charset="0"/>
                  </a:rPr>
                  <a:t>You </a:t>
                </a:r>
                <a:r>
                  <a:rPr lang="en-US" altLang="zh-TW" sz="7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ahnschrift SemiLight SemiConde" panose="020B0502040204020203" pitchFamily="34" charset="0"/>
                  </a:rPr>
                  <a:t>need</a:t>
                </a:r>
                <a:endParaRPr lang="zh-TW" altLang="en-US" sz="7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308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301" y="1043258"/>
            <a:ext cx="4609397" cy="460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185" y="2266161"/>
            <a:ext cx="6005027" cy="173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</a:t>
            </a:r>
            <a:r>
              <a:rPr lang="en-US" altLang="zh-TW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5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50985" y="2828835"/>
            <a:ext cx="66479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問題與解決方</a:t>
            </a:r>
            <a:r>
              <a:rPr lang="zh-TW" alt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案</a:t>
            </a:r>
            <a:endParaRPr lang="en-US" altLang="zh-TW" sz="7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248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solidFill>
              <a:srgbClr val="92AC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521665"/>
            <a:ext cx="41218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Docker </a:t>
            </a:r>
            <a:r>
              <a:rPr lang="zh-TW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可移植性</a:t>
            </a:r>
            <a:endParaRPr lang="zh-TW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4235" y="1993374"/>
            <a:ext cx="124586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8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「我寫好了一支程式</a:t>
            </a:r>
            <a:r>
              <a:rPr lang="zh-TW" altLang="en-US" sz="48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4800" b="1" dirty="0" smtClean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8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		</a:t>
            </a:r>
          </a:p>
          <a:p>
            <a:r>
              <a:rPr lang="en-US" altLang="zh-TW" sz="48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48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	</a:t>
            </a:r>
            <a:r>
              <a:rPr lang="zh-TW" altLang="en-US" sz="48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48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我的電腦上可以正常運作</a:t>
            </a:r>
            <a:r>
              <a:rPr lang="zh-TW" altLang="en-US" sz="48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4800" b="1" dirty="0" smtClean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8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4800" b="1" dirty="0" smtClean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8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但</a:t>
            </a:r>
            <a:r>
              <a:rPr lang="zh-TW" altLang="en-US" sz="48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搬到你的電腦上可能就爆掉」。</a:t>
            </a:r>
          </a:p>
        </p:txBody>
      </p:sp>
    </p:spTree>
    <p:extLst>
      <p:ext uri="{BB962C8B-B14F-4D97-AF65-F5344CB8AC3E}">
        <p14:creationId xmlns:p14="http://schemas.microsoft.com/office/powerpoint/2010/main" val="147470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66" y="2509338"/>
            <a:ext cx="6725467" cy="172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629" y="590350"/>
            <a:ext cx="7528742" cy="567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</a:t>
            </a:r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1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19993" y="2828835"/>
            <a:ext cx="38779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自我介紹</a:t>
            </a:r>
            <a:endParaRPr lang="en-US" altLang="zh-TW" sz="7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140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182877" y="2232104"/>
            <a:ext cx="6718139" cy="2039384"/>
            <a:chOff x="3477971" y="2471092"/>
            <a:chExt cx="6718139" cy="2039384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0198" y="2544152"/>
              <a:ext cx="4795912" cy="1966324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7971" y="2471092"/>
              <a:ext cx="1790339" cy="1790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506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751" y="723797"/>
            <a:ext cx="9618498" cy="541040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988" y="2364333"/>
            <a:ext cx="8306024" cy="212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8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</a:t>
            </a:r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6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50985" y="2828835"/>
            <a:ext cx="66479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實習成長與收穫</a:t>
            </a:r>
            <a:endParaRPr lang="en-US" altLang="zh-TW" sz="7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812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1522921" y="1191421"/>
            <a:ext cx="4077025" cy="3009741"/>
            <a:chOff x="1961396" y="1343184"/>
            <a:chExt cx="3638550" cy="2686050"/>
          </a:xfrm>
        </p:grpSpPr>
        <p:pic>
          <p:nvPicPr>
            <p:cNvPr id="2" name="图片占位符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5" r="5965"/>
            <a:stretch>
              <a:fillRect/>
            </a:stretch>
          </p:blipFill>
          <p:spPr>
            <a:xfrm>
              <a:off x="2037596" y="1343184"/>
              <a:ext cx="3562350" cy="268605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961396" y="3476784"/>
              <a:ext cx="3009900" cy="381000"/>
            </a:xfrm>
            <a:prstGeom prst="rect">
              <a:avLst/>
            </a:prstGeom>
            <a:solidFill>
              <a:srgbClr val="48A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專業知能成長部分</a:t>
              </a:r>
            </a:p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6573032" y="1191422"/>
            <a:ext cx="4056693" cy="3009740"/>
            <a:chOff x="6762148" y="1343184"/>
            <a:chExt cx="3620406" cy="2686050"/>
          </a:xfrm>
        </p:grpSpPr>
        <p:pic>
          <p:nvPicPr>
            <p:cNvPr id="3" name="图片占位符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5" r="5965"/>
            <a:stretch>
              <a:fillRect/>
            </a:stretch>
          </p:blipFill>
          <p:spPr>
            <a:xfrm>
              <a:off x="6820204" y="1343184"/>
              <a:ext cx="3562350" cy="268605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6762148" y="3476784"/>
              <a:ext cx="3009900" cy="381000"/>
            </a:xfrm>
            <a:prstGeom prst="rect">
              <a:avLst/>
            </a:prstGeom>
            <a:solidFill>
              <a:srgbClr val="48A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個人成長部分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1608304" y="4497033"/>
            <a:ext cx="35623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程式能力的進步</a:t>
            </a: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專業知識的實踐</a:t>
            </a: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軟體的學習</a:t>
            </a: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38084" y="4497033"/>
            <a:ext cx="35623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熟悉公司與部門的運作模式</a:t>
            </a: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合作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人際關係</a:t>
            </a: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endParaRPr lang="zh-CN" altLang="en-US" sz="2000" dirty="0">
              <a:solidFill>
                <a:srgbClr val="4D402B"/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26820" y="398837"/>
            <a:ext cx="3775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實習成長與收穫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40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995911" y="3128966"/>
            <a:ext cx="4200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THANK YOU</a:t>
            </a:r>
            <a:endParaRPr lang="zh-CN" altLang="en-US" sz="7200" dirty="0">
              <a:solidFill>
                <a:srgbClr val="48A2A0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28615" y="1829482"/>
            <a:ext cx="173477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END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843463" y="4810201"/>
            <a:ext cx="2520286" cy="257175"/>
            <a:chOff x="4843463" y="4520714"/>
            <a:chExt cx="2520286" cy="257175"/>
          </a:xfrm>
        </p:grpSpPr>
        <p:sp>
          <p:nvSpPr>
            <p:cNvPr id="11" name="椭圆 10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67175" y="2457450"/>
            <a:ext cx="4057650" cy="0"/>
            <a:chOff x="4129088" y="2457450"/>
            <a:chExt cx="4057650" cy="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01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"/>
          <p:cNvSpPr txBox="1">
            <a:spLocks/>
          </p:cNvSpPr>
          <p:nvPr/>
        </p:nvSpPr>
        <p:spPr>
          <a:xfrm>
            <a:off x="2596856" y="526829"/>
            <a:ext cx="1949824" cy="854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葉人豪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solidFill>
              <a:srgbClr val="92AC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標題 1"/>
          <p:cNvSpPr txBox="1">
            <a:spLocks/>
          </p:cNvSpPr>
          <p:nvPr/>
        </p:nvSpPr>
        <p:spPr>
          <a:xfrm>
            <a:off x="8378108" y="549340"/>
            <a:ext cx="1949824" cy="854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施冠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宇</a:t>
            </a:r>
          </a:p>
        </p:txBody>
      </p:sp>
      <p:grpSp>
        <p:nvGrpSpPr>
          <p:cNvPr id="21" name="群組 20"/>
          <p:cNvGrpSpPr/>
          <p:nvPr/>
        </p:nvGrpSpPr>
        <p:grpSpPr>
          <a:xfrm>
            <a:off x="1884734" y="1511158"/>
            <a:ext cx="4324042" cy="4885227"/>
            <a:chOff x="1884734" y="1511158"/>
            <a:chExt cx="4324042" cy="4885227"/>
          </a:xfrm>
        </p:grpSpPr>
        <p:grpSp>
          <p:nvGrpSpPr>
            <p:cNvPr id="3" name="群組 2"/>
            <p:cNvGrpSpPr/>
            <p:nvPr/>
          </p:nvGrpSpPr>
          <p:grpSpPr>
            <a:xfrm>
              <a:off x="1884734" y="1542462"/>
              <a:ext cx="4324042" cy="4853923"/>
              <a:chOff x="1884734" y="1542462"/>
              <a:chExt cx="4324042" cy="4853923"/>
            </a:xfrm>
          </p:grpSpPr>
          <p:sp>
            <p:nvSpPr>
              <p:cNvPr id="16" name="內容版面配置區 2"/>
              <p:cNvSpPr txBox="1">
                <a:spLocks/>
              </p:cNvSpPr>
              <p:nvPr/>
            </p:nvSpPr>
            <p:spPr>
              <a:xfrm>
                <a:off x="2396041" y="1542462"/>
                <a:ext cx="2837180" cy="2597294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C/C++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JAVA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Python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ANDROID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Three.js</a:t>
                </a:r>
                <a:endPara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" name="文字方塊 1"/>
              <p:cNvSpPr txBox="1"/>
              <p:nvPr/>
            </p:nvSpPr>
            <p:spPr>
              <a:xfrm>
                <a:off x="1884734" y="4302014"/>
                <a:ext cx="43240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大同大學資訊工程學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系四年級</a:t>
                </a: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" name="內容版面配置區 2"/>
              <p:cNvSpPr txBox="1">
                <a:spLocks/>
              </p:cNvSpPr>
              <p:nvPr/>
            </p:nvSpPr>
            <p:spPr>
              <a:xfrm>
                <a:off x="2153178" y="5326410"/>
                <a:ext cx="2837180" cy="106997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Github:rhy3h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rhy3h.github.io</a:t>
                </a:r>
                <a:endPara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0271" y="1511158"/>
              <a:ext cx="357750" cy="402176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1089" y="1907140"/>
              <a:ext cx="479591" cy="479591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1550" y="2429839"/>
              <a:ext cx="418670" cy="418670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0697" y="2819628"/>
              <a:ext cx="528376" cy="528376"/>
            </a:xfrm>
            <a:prstGeom prst="rect">
              <a:avLst/>
            </a:prstGeom>
          </p:spPr>
        </p:pic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9907" y="3346080"/>
              <a:ext cx="449956" cy="449956"/>
            </a:xfrm>
            <a:prstGeom prst="rect">
              <a:avLst/>
            </a:prstGeom>
          </p:spPr>
        </p:pic>
      </p:grpSp>
      <p:grpSp>
        <p:nvGrpSpPr>
          <p:cNvPr id="27" name="群組 26"/>
          <p:cNvGrpSpPr/>
          <p:nvPr/>
        </p:nvGrpSpPr>
        <p:grpSpPr>
          <a:xfrm>
            <a:off x="7190998" y="1513875"/>
            <a:ext cx="4324042" cy="3249804"/>
            <a:chOff x="7190998" y="1513875"/>
            <a:chExt cx="4324042" cy="3249804"/>
          </a:xfrm>
        </p:grpSpPr>
        <p:sp>
          <p:nvSpPr>
            <p:cNvPr id="12" name="內容版面配置區 2"/>
            <p:cNvSpPr txBox="1">
              <a:spLocks/>
            </p:cNvSpPr>
            <p:nvPr/>
          </p:nvSpPr>
          <p:spPr>
            <a:xfrm>
              <a:off x="7934429" y="1542462"/>
              <a:ext cx="2837180" cy="2325450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C/C++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JAVA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Python</a:t>
              </a:r>
              <a:endPara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Html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CSS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7190998" y="4302014"/>
              <a:ext cx="4324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大同大學資訊工程學</a:t>
              </a:r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系四年級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3019" y="1513875"/>
              <a:ext cx="357750" cy="402176"/>
            </a:xfrm>
            <a:prstGeom prst="rect">
              <a:avLst/>
            </a:prstGeom>
          </p:spPr>
        </p:pic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2098" y="1907139"/>
              <a:ext cx="479591" cy="479591"/>
            </a:xfrm>
            <a:prstGeom prst="rect">
              <a:avLst/>
            </a:prstGeom>
          </p:spPr>
        </p:pic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2558" y="2424268"/>
              <a:ext cx="418670" cy="418670"/>
            </a:xfrm>
            <a:prstGeom prst="rect">
              <a:avLst/>
            </a:prstGeom>
          </p:spPr>
        </p:pic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9568" y="2916507"/>
              <a:ext cx="421628" cy="421628"/>
            </a:xfrm>
            <a:prstGeom prst="rect">
              <a:avLst/>
            </a:prstGeom>
          </p:spPr>
        </p:pic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2558" y="3336588"/>
              <a:ext cx="435649" cy="43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561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</a:t>
            </a:r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2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19993" y="2828835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動機</a:t>
            </a:r>
            <a:endParaRPr lang="en-US" altLang="zh-TW" sz="7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459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solidFill>
              <a:srgbClr val="92AC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521665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監控系統</a:t>
            </a:r>
            <a:endParaRPr lang="zh-TW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297" y="1914793"/>
            <a:ext cx="8377406" cy="39461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4820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圖片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932" y="4378711"/>
            <a:ext cx="1220114" cy="1220114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619" y="2143479"/>
            <a:ext cx="1220114" cy="1220114"/>
          </a:xfrm>
          <a:prstGeom prst="rect">
            <a:avLst/>
          </a:prstGeom>
        </p:spPr>
      </p:pic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solidFill>
              <a:srgbClr val="92AC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521665"/>
            <a:ext cx="37986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Azure </a:t>
            </a:r>
            <a:r>
              <a:rPr lang="zh-TW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雲端服務</a:t>
            </a:r>
            <a:endParaRPr lang="zh-TW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3" name="群組 42"/>
          <p:cNvGrpSpPr/>
          <p:nvPr/>
        </p:nvGrpSpPr>
        <p:grpSpPr>
          <a:xfrm>
            <a:off x="865407" y="2033652"/>
            <a:ext cx="1880447" cy="1893108"/>
            <a:chOff x="1226820" y="2024892"/>
            <a:chExt cx="1880447" cy="1893108"/>
          </a:xfrm>
        </p:grpSpPr>
        <p:sp>
          <p:nvSpPr>
            <p:cNvPr id="9" name="矩形 8"/>
            <p:cNvSpPr/>
            <p:nvPr/>
          </p:nvSpPr>
          <p:spPr>
            <a:xfrm>
              <a:off x="1226820" y="3271669"/>
              <a:ext cx="18804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3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r>
                <a:rPr lang="en-US" altLang="zh-TW" sz="3600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nverter</a:t>
              </a:r>
              <a:endPara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0290" y="2024892"/>
              <a:ext cx="1246777" cy="1246777"/>
            </a:xfrm>
            <a:prstGeom prst="rect">
              <a:avLst/>
            </a:prstGeom>
          </p:spPr>
        </p:pic>
      </p:grpSp>
      <p:grpSp>
        <p:nvGrpSpPr>
          <p:cNvPr id="44" name="群組 43"/>
          <p:cNvGrpSpPr/>
          <p:nvPr/>
        </p:nvGrpSpPr>
        <p:grpSpPr>
          <a:xfrm>
            <a:off x="4360587" y="2038583"/>
            <a:ext cx="2131378" cy="1888177"/>
            <a:chOff x="4150712" y="2038583"/>
            <a:chExt cx="2131378" cy="1888177"/>
          </a:xfrm>
        </p:grpSpPr>
        <p:sp>
          <p:nvSpPr>
            <p:cNvPr id="21" name="矩形 20"/>
            <p:cNvSpPr/>
            <p:nvPr/>
          </p:nvSpPr>
          <p:spPr>
            <a:xfrm>
              <a:off x="4150712" y="3280429"/>
              <a:ext cx="2131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3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Gateway</a:t>
              </a:r>
              <a:endPara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0812" y="2038583"/>
              <a:ext cx="1291177" cy="1106723"/>
            </a:xfrm>
            <a:prstGeom prst="rect">
              <a:avLst/>
            </a:prstGeom>
          </p:spPr>
        </p:pic>
      </p:grpSp>
      <p:grpSp>
        <p:nvGrpSpPr>
          <p:cNvPr id="45" name="群組 44"/>
          <p:cNvGrpSpPr/>
          <p:nvPr/>
        </p:nvGrpSpPr>
        <p:grpSpPr>
          <a:xfrm>
            <a:off x="8103587" y="1907687"/>
            <a:ext cx="2131378" cy="2019073"/>
            <a:chOff x="9780911" y="1893996"/>
            <a:chExt cx="2131378" cy="2019073"/>
          </a:xfrm>
        </p:grpSpPr>
        <p:sp>
          <p:nvSpPr>
            <p:cNvPr id="26" name="矩形 25"/>
            <p:cNvSpPr/>
            <p:nvPr/>
          </p:nvSpPr>
          <p:spPr>
            <a:xfrm>
              <a:off x="9780911" y="3266738"/>
              <a:ext cx="2131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36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</a:t>
              </a:r>
              <a:r>
                <a:rPr lang="en-US" altLang="zh-TW" sz="3600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oT</a:t>
              </a:r>
              <a:r>
                <a:rPr lang="en-US" altLang="zh-TW" sz="3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Hub</a:t>
              </a:r>
              <a:endPara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1109" y="1893996"/>
              <a:ext cx="1237619" cy="1237619"/>
            </a:xfrm>
            <a:prstGeom prst="rect">
              <a:avLst/>
            </a:prstGeom>
          </p:spPr>
        </p:pic>
      </p:grpSp>
      <p:grpSp>
        <p:nvGrpSpPr>
          <p:cNvPr id="46" name="群組 45"/>
          <p:cNvGrpSpPr/>
          <p:nvPr/>
        </p:nvGrpSpPr>
        <p:grpSpPr>
          <a:xfrm>
            <a:off x="3909990" y="4350497"/>
            <a:ext cx="3746551" cy="2046595"/>
            <a:chOff x="4329725" y="4361592"/>
            <a:chExt cx="3746551" cy="2046595"/>
          </a:xfrm>
        </p:grpSpPr>
        <p:sp>
          <p:nvSpPr>
            <p:cNvPr id="30" name="矩形 29"/>
            <p:cNvSpPr/>
            <p:nvPr/>
          </p:nvSpPr>
          <p:spPr>
            <a:xfrm>
              <a:off x="4329725" y="5761856"/>
              <a:ext cx="37465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3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Stream Analytics</a:t>
              </a:r>
              <a:endPara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273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4190" y="4361592"/>
              <a:ext cx="1237619" cy="1237619"/>
            </a:xfrm>
            <a:prstGeom prst="rect">
              <a:avLst/>
            </a:prstGeom>
            <a:pattFill prst="weave">
              <a:fgClr>
                <a:schemeClr val="accent1"/>
              </a:fgClr>
              <a:bgClr>
                <a:schemeClr val="bg1"/>
              </a:bgClr>
            </a:pattFill>
          </p:spPr>
        </p:pic>
      </p:grpSp>
      <p:grpSp>
        <p:nvGrpSpPr>
          <p:cNvPr id="55" name="群組 54"/>
          <p:cNvGrpSpPr/>
          <p:nvPr/>
        </p:nvGrpSpPr>
        <p:grpSpPr>
          <a:xfrm>
            <a:off x="8103587" y="4225322"/>
            <a:ext cx="3903781" cy="2171770"/>
            <a:chOff x="8103587" y="4225322"/>
            <a:chExt cx="3903781" cy="2171770"/>
          </a:xfrm>
        </p:grpSpPr>
        <p:sp>
          <p:nvSpPr>
            <p:cNvPr id="42" name="矩形 41"/>
            <p:cNvSpPr/>
            <p:nvPr/>
          </p:nvSpPr>
          <p:spPr>
            <a:xfrm>
              <a:off x="8103587" y="5750761"/>
              <a:ext cx="390378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3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Database &amp; Blob</a:t>
              </a:r>
              <a:endPara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50" name="圖片 4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2013" y="4225322"/>
              <a:ext cx="1479698" cy="1479698"/>
            </a:xfrm>
            <a:prstGeom prst="rect">
              <a:avLst/>
            </a:prstGeom>
          </p:spPr>
        </p:pic>
      </p:grpSp>
      <p:pic>
        <p:nvPicPr>
          <p:cNvPr id="58" name="圖片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71" y="4380767"/>
            <a:ext cx="1220114" cy="1220114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767" y="2142368"/>
            <a:ext cx="1220114" cy="1220114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2748976" y="1495220"/>
            <a:ext cx="1880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RS485</a:t>
            </a:r>
            <a:endParaRPr lang="zh-TW" altLang="en-US" sz="3600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312600" y="1495219"/>
            <a:ext cx="1880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Internet</a:t>
            </a:r>
            <a:endParaRPr lang="zh-TW" altLang="en-US" sz="36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16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43" y="992092"/>
            <a:ext cx="11395461" cy="5011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33" name="群組 32"/>
          <p:cNvGrpSpPr/>
          <p:nvPr/>
        </p:nvGrpSpPr>
        <p:grpSpPr>
          <a:xfrm>
            <a:off x="2751513" y="411720"/>
            <a:ext cx="9065391" cy="793625"/>
            <a:chOff x="2751513" y="411720"/>
            <a:chExt cx="9065391" cy="793625"/>
          </a:xfrm>
        </p:grpSpPr>
        <p:cxnSp>
          <p:nvCxnSpPr>
            <p:cNvPr id="20" name="直線接點 19"/>
            <p:cNvCxnSpPr/>
            <p:nvPr/>
          </p:nvCxnSpPr>
          <p:spPr>
            <a:xfrm flipH="1" flipV="1">
              <a:off x="9160113" y="665018"/>
              <a:ext cx="1" cy="3270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群組 31"/>
            <p:cNvGrpSpPr/>
            <p:nvPr/>
          </p:nvGrpSpPr>
          <p:grpSpPr>
            <a:xfrm>
              <a:off x="2751513" y="411720"/>
              <a:ext cx="9065391" cy="793625"/>
              <a:chOff x="2751513" y="411720"/>
              <a:chExt cx="9065391" cy="793625"/>
            </a:xfrm>
          </p:grpSpPr>
          <p:cxnSp>
            <p:nvCxnSpPr>
              <p:cNvPr id="19" name="直線接點 18"/>
              <p:cNvCxnSpPr>
                <a:stCxn id="2" idx="0"/>
              </p:cNvCxnSpPr>
              <p:nvPr/>
            </p:nvCxnSpPr>
            <p:spPr>
              <a:xfrm flipH="1" flipV="1">
                <a:off x="2955174" y="665018"/>
                <a:ext cx="1" cy="32707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>
              <a:xfrm>
                <a:off x="2751513" y="411720"/>
                <a:ext cx="9065391" cy="793625"/>
                <a:chOff x="2751513" y="411720"/>
                <a:chExt cx="9065391" cy="793625"/>
              </a:xfrm>
            </p:grpSpPr>
            <p:grpSp>
              <p:nvGrpSpPr>
                <p:cNvPr id="29" name="群組 28"/>
                <p:cNvGrpSpPr/>
                <p:nvPr/>
              </p:nvGrpSpPr>
              <p:grpSpPr>
                <a:xfrm>
                  <a:off x="2751513" y="673330"/>
                  <a:ext cx="2130829" cy="532015"/>
                  <a:chOff x="2751513" y="673330"/>
                  <a:chExt cx="2130829" cy="532015"/>
                </a:xfrm>
              </p:grpSpPr>
              <p:sp>
                <p:nvSpPr>
                  <p:cNvPr id="2" name="矩形 1"/>
                  <p:cNvSpPr/>
                  <p:nvPr/>
                </p:nvSpPr>
                <p:spPr>
                  <a:xfrm>
                    <a:off x="2751513" y="992094"/>
                    <a:ext cx="407323" cy="213251"/>
                  </a:xfrm>
                  <a:prstGeom prst="rect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cxnSp>
                <p:nvCxnSpPr>
                  <p:cNvPr id="24" name="直線接點 23"/>
                  <p:cNvCxnSpPr>
                    <a:endCxn id="26" idx="1"/>
                  </p:cNvCxnSpPr>
                  <p:nvPr/>
                </p:nvCxnSpPr>
                <p:spPr>
                  <a:xfrm>
                    <a:off x="2955174" y="673330"/>
                    <a:ext cx="1927168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" name="群組 29"/>
                <p:cNvGrpSpPr/>
                <p:nvPr/>
              </p:nvGrpSpPr>
              <p:grpSpPr>
                <a:xfrm>
                  <a:off x="6503324" y="673330"/>
                  <a:ext cx="5313580" cy="532014"/>
                  <a:chOff x="6503324" y="673330"/>
                  <a:chExt cx="5313580" cy="532014"/>
                </a:xfrm>
              </p:grpSpPr>
              <p:sp>
                <p:nvSpPr>
                  <p:cNvPr id="4" name="矩形 3"/>
                  <p:cNvSpPr/>
                  <p:nvPr/>
                </p:nvSpPr>
                <p:spPr>
                  <a:xfrm>
                    <a:off x="6503324" y="992093"/>
                    <a:ext cx="5313580" cy="213251"/>
                  </a:xfrm>
                  <a:prstGeom prst="rect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cxnSp>
                <p:nvCxnSpPr>
                  <p:cNvPr id="25" name="直線接點 24"/>
                  <p:cNvCxnSpPr>
                    <a:stCxn id="26" idx="3"/>
                  </p:cNvCxnSpPr>
                  <p:nvPr/>
                </p:nvCxnSpPr>
                <p:spPr>
                  <a:xfrm>
                    <a:off x="6932814" y="673330"/>
                    <a:ext cx="2227299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文字方塊 25"/>
                <p:cNvSpPr txBox="1"/>
                <p:nvPr/>
              </p:nvSpPr>
              <p:spPr>
                <a:xfrm>
                  <a:off x="4882342" y="411720"/>
                  <a:ext cx="20504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800" b="1" dirty="0" smtClean="0">
                      <a:solidFill>
                        <a:srgbClr val="FF00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時間無排序</a:t>
                  </a:r>
                  <a:endParaRPr lang="zh-TW" altLang="en-US" sz="28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</p:grpSp>
      <p:grpSp>
        <p:nvGrpSpPr>
          <p:cNvPr id="41" name="群組 40"/>
          <p:cNvGrpSpPr/>
          <p:nvPr/>
        </p:nvGrpSpPr>
        <p:grpSpPr>
          <a:xfrm>
            <a:off x="3183775" y="1000405"/>
            <a:ext cx="5902548" cy="4585747"/>
            <a:chOff x="3166636" y="1000405"/>
            <a:chExt cx="5902548" cy="4585747"/>
          </a:xfrm>
        </p:grpSpPr>
        <p:grpSp>
          <p:nvGrpSpPr>
            <p:cNvPr id="40" name="群組 39"/>
            <p:cNvGrpSpPr/>
            <p:nvPr/>
          </p:nvGrpSpPr>
          <p:grpSpPr>
            <a:xfrm>
              <a:off x="3166636" y="1000405"/>
              <a:ext cx="3215128" cy="4585747"/>
              <a:chOff x="3158836" y="992093"/>
              <a:chExt cx="3215128" cy="4585747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3158836" y="992093"/>
                <a:ext cx="2227811" cy="4585747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8" name="直線接點 37"/>
              <p:cNvCxnSpPr>
                <a:stCxn id="34" idx="3"/>
              </p:cNvCxnSpPr>
              <p:nvPr/>
            </p:nvCxnSpPr>
            <p:spPr>
              <a:xfrm flipV="1">
                <a:off x="5386647" y="3283527"/>
                <a:ext cx="987317" cy="144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文字方塊 38"/>
            <p:cNvSpPr txBox="1"/>
            <p:nvPr/>
          </p:nvSpPr>
          <p:spPr>
            <a:xfrm>
              <a:off x="6373963" y="3021917"/>
              <a:ext cx="2695221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無須觀察的資料</a:t>
              </a:r>
              <a:endParaRPr lang="zh-TW" altLang="en-US" sz="2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1596043" y="1000405"/>
            <a:ext cx="7037033" cy="5264378"/>
            <a:chOff x="1596043" y="1000405"/>
            <a:chExt cx="7037033" cy="5264378"/>
          </a:xfrm>
        </p:grpSpPr>
        <p:sp>
          <p:nvSpPr>
            <p:cNvPr id="42" name="矩形 41"/>
            <p:cNvSpPr/>
            <p:nvPr/>
          </p:nvSpPr>
          <p:spPr>
            <a:xfrm>
              <a:off x="1596043" y="1000405"/>
              <a:ext cx="1130531" cy="4585747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4" name="直線接點 43"/>
            <p:cNvCxnSpPr/>
            <p:nvPr/>
          </p:nvCxnSpPr>
          <p:spPr>
            <a:xfrm>
              <a:off x="2161308" y="5586152"/>
              <a:ext cx="0" cy="440575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>
              <a:off x="2161308" y="6003172"/>
              <a:ext cx="3743936" cy="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字方塊 47"/>
            <p:cNvSpPr txBox="1"/>
            <p:nvPr/>
          </p:nvSpPr>
          <p:spPr>
            <a:xfrm>
              <a:off x="5935341" y="5741563"/>
              <a:ext cx="26977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solidFill>
                    <a:schemeClr val="accent5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過於詳細的資料</a:t>
              </a:r>
              <a:endParaRPr lang="zh-TW" altLang="en-US" sz="28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1051815" y="132326"/>
            <a:ext cx="3213123" cy="5448230"/>
            <a:chOff x="1051815" y="132326"/>
            <a:chExt cx="3213123" cy="5448230"/>
          </a:xfrm>
        </p:grpSpPr>
        <p:grpSp>
          <p:nvGrpSpPr>
            <p:cNvPr id="55" name="群組 54"/>
            <p:cNvGrpSpPr/>
            <p:nvPr/>
          </p:nvGrpSpPr>
          <p:grpSpPr>
            <a:xfrm>
              <a:off x="1051815" y="403409"/>
              <a:ext cx="515388" cy="5177147"/>
              <a:chOff x="1051815" y="403409"/>
              <a:chExt cx="515388" cy="5177147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1051815" y="986497"/>
                <a:ext cx="515388" cy="4594059"/>
              </a:xfrm>
              <a:prstGeom prst="rect">
                <a:avLst/>
              </a:prstGeom>
              <a:noFill/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1" name="直線接點 50"/>
              <p:cNvCxnSpPr>
                <a:stCxn id="49" idx="0"/>
              </p:cNvCxnSpPr>
              <p:nvPr/>
            </p:nvCxnSpPr>
            <p:spPr>
              <a:xfrm flipV="1">
                <a:off x="1309509" y="403409"/>
                <a:ext cx="0" cy="583088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>
              <a:xfrm>
                <a:off x="1309509" y="411720"/>
                <a:ext cx="257694" cy="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字方塊 53"/>
            <p:cNvSpPr txBox="1"/>
            <p:nvPr/>
          </p:nvSpPr>
          <p:spPr>
            <a:xfrm>
              <a:off x="1567203" y="132326"/>
              <a:ext cx="26977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solidFill>
                    <a:schemeClr val="accent4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重複的資料</a:t>
              </a:r>
              <a:endParaRPr lang="zh-TW" altLang="en-US" sz="28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6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solidFill>
              <a:srgbClr val="92AC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44023" y="521665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lang="zh-TW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3140829" y="1685924"/>
            <a:ext cx="3914775" cy="1228725"/>
            <a:chOff x="4867123" y="1752599"/>
            <a:chExt cx="3914775" cy="1228725"/>
          </a:xfrm>
          <a:solidFill>
            <a:srgbClr val="B0C4DD"/>
          </a:solidFill>
        </p:grpSpPr>
        <p:sp>
          <p:nvSpPr>
            <p:cNvPr id="13" name="矩形 12"/>
            <p:cNvSpPr/>
            <p:nvPr/>
          </p:nvSpPr>
          <p:spPr>
            <a:xfrm>
              <a:off x="4867123" y="1752599"/>
              <a:ext cx="3914775" cy="12287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4867123" y="2105352"/>
              <a:ext cx="31393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zh-TW" alt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增加資料易讀性</a:t>
              </a:r>
              <a:endPara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5286223" y="3136322"/>
            <a:ext cx="3914775" cy="1228725"/>
            <a:chOff x="5869517" y="1752599"/>
            <a:chExt cx="3914775" cy="1228725"/>
          </a:xfrm>
        </p:grpSpPr>
        <p:sp>
          <p:nvSpPr>
            <p:cNvPr id="20" name="矩形 19"/>
            <p:cNvSpPr/>
            <p:nvPr/>
          </p:nvSpPr>
          <p:spPr>
            <a:xfrm>
              <a:off x="5869517" y="1752599"/>
              <a:ext cx="3914775" cy="1228725"/>
            </a:xfrm>
            <a:prstGeom prst="rect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869517" y="2105352"/>
              <a:ext cx="34218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TW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快速判斷斷線原因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3140828" y="4586720"/>
            <a:ext cx="3914775" cy="1228725"/>
            <a:chOff x="5869517" y="1752599"/>
            <a:chExt cx="3914775" cy="1228725"/>
          </a:xfrm>
          <a:solidFill>
            <a:srgbClr val="B0C4DD"/>
          </a:solidFill>
        </p:grpSpPr>
        <p:sp>
          <p:nvSpPr>
            <p:cNvPr id="24" name="矩形 23"/>
            <p:cNvSpPr/>
            <p:nvPr/>
          </p:nvSpPr>
          <p:spPr>
            <a:xfrm>
              <a:off x="5869517" y="1752599"/>
              <a:ext cx="3914775" cy="12287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5869517" y="2105352"/>
              <a:ext cx="34218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TW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網站其他附加功能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704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871921" y="1927023"/>
            <a:ext cx="2886346" cy="1362337"/>
            <a:chOff x="1871921" y="1927023"/>
            <a:chExt cx="2886346" cy="1362337"/>
          </a:xfrm>
        </p:grpSpPr>
        <p:sp>
          <p:nvSpPr>
            <p:cNvPr id="2" name="圆角矩形 1"/>
            <p:cNvSpPr/>
            <p:nvPr/>
          </p:nvSpPr>
          <p:spPr>
            <a:xfrm>
              <a:off x="1930400" y="2882960"/>
              <a:ext cx="2827867" cy="406400"/>
            </a:xfrm>
            <a:prstGeom prst="roundRect">
              <a:avLst>
                <a:gd name="adj" fmla="val 50000"/>
              </a:avLst>
            </a:prstGeom>
            <a:solidFill>
              <a:srgbClr val="B0C4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871921" y="1927023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TW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無</a:t>
              </a:r>
              <a:r>
                <a:rPr lang="zh-TW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斷線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7377747" y="1937446"/>
            <a:ext cx="2906317" cy="1351914"/>
            <a:chOff x="7377747" y="1937446"/>
            <a:chExt cx="2906317" cy="1351914"/>
          </a:xfrm>
        </p:grpSpPr>
        <p:sp>
          <p:nvSpPr>
            <p:cNvPr id="6" name="圆角矩形 5"/>
            <p:cNvSpPr/>
            <p:nvPr/>
          </p:nvSpPr>
          <p:spPr>
            <a:xfrm>
              <a:off x="7456197" y="2882960"/>
              <a:ext cx="2827867" cy="406400"/>
            </a:xfrm>
            <a:prstGeom prst="roundRect">
              <a:avLst>
                <a:gd name="adj" fmla="val 50000"/>
              </a:avLst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377747" y="193744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TW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普通斷線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1871921" y="4122339"/>
            <a:ext cx="2852917" cy="1307072"/>
            <a:chOff x="1871921" y="4122339"/>
            <a:chExt cx="2852917" cy="1307072"/>
          </a:xfrm>
        </p:grpSpPr>
        <p:sp>
          <p:nvSpPr>
            <p:cNvPr id="14" name="圆角矩形 13"/>
            <p:cNvSpPr/>
            <p:nvPr/>
          </p:nvSpPr>
          <p:spPr>
            <a:xfrm>
              <a:off x="1896971" y="5023011"/>
              <a:ext cx="2827867" cy="406400"/>
            </a:xfrm>
            <a:prstGeom prst="roundRect">
              <a:avLst>
                <a:gd name="adj" fmla="val 50000"/>
              </a:avLst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871921" y="412233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嚴重斷線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7377747" y="4122339"/>
            <a:ext cx="2906318" cy="1307072"/>
            <a:chOff x="7377747" y="4122339"/>
            <a:chExt cx="2906318" cy="1307072"/>
          </a:xfrm>
        </p:grpSpPr>
        <p:sp>
          <p:nvSpPr>
            <p:cNvPr id="18" name="圆角矩形 17"/>
            <p:cNvSpPr/>
            <p:nvPr/>
          </p:nvSpPr>
          <p:spPr>
            <a:xfrm>
              <a:off x="7456198" y="5023011"/>
              <a:ext cx="2827867" cy="406400"/>
            </a:xfrm>
            <a:prstGeom prst="roundRect">
              <a:avLst>
                <a:gd name="adj" fmla="val 50000"/>
              </a:avLst>
            </a:prstGeom>
            <a:solidFill>
              <a:srgbClr val="B0C4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377747" y="4122339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TW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曾經斷線後</a:t>
              </a:r>
              <a:r>
                <a:rPr lang="zh-TW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恢復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solidFill>
              <a:srgbClr val="92AC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521665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斷線</a:t>
            </a:r>
            <a:r>
              <a:rPr lang="zh-TW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情形</a:t>
            </a:r>
          </a:p>
        </p:txBody>
      </p:sp>
    </p:spTree>
    <p:extLst>
      <p:ext uri="{BB962C8B-B14F-4D97-AF65-F5344CB8AC3E}">
        <p14:creationId xmlns:p14="http://schemas.microsoft.com/office/powerpoint/2010/main" val="346509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 Light" panose="020F0302020204030204"/>
        <a:ea typeface="微软雅黑 Light"/>
        <a:cs typeface=""/>
      </a:majorFont>
      <a:minorFont>
        <a:latin typeface="微软雅黑 Light" panose="020F0502020204030204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191</Words>
  <Application>Microsoft Office PowerPoint</Application>
  <PresentationFormat>寬螢幕</PresentationFormat>
  <Paragraphs>85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4" baseType="lpstr">
      <vt:lpstr>Barlow Condensed Medium</vt:lpstr>
      <vt:lpstr>等线</vt:lpstr>
      <vt:lpstr>微软雅黑 Light</vt:lpstr>
      <vt:lpstr>微軟正黑體</vt:lpstr>
      <vt:lpstr>Arial</vt:lpstr>
      <vt:lpstr>Bahnschrift SemiLight SemiConde</vt:lpstr>
      <vt:lpstr>Impact</vt:lpstr>
      <vt:lpstr>Sitka Display</vt:lpstr>
      <vt:lpstr>Wingdings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TatungSS</cp:lastModifiedBy>
  <cp:revision>200</cp:revision>
  <dcterms:created xsi:type="dcterms:W3CDTF">2016-01-19T08:46:18Z</dcterms:created>
  <dcterms:modified xsi:type="dcterms:W3CDTF">2020-08-21T06:37:39Z</dcterms:modified>
</cp:coreProperties>
</file>