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4"/>
  </p:notesMasterIdLst>
  <p:sldIdLst>
    <p:sldId id="256" r:id="rId2"/>
    <p:sldId id="291" r:id="rId3"/>
    <p:sldId id="296" r:id="rId4"/>
    <p:sldId id="297" r:id="rId5"/>
    <p:sldId id="298" r:id="rId6"/>
    <p:sldId id="301" r:id="rId7"/>
    <p:sldId id="302" r:id="rId8"/>
    <p:sldId id="300" r:id="rId9"/>
    <p:sldId id="303" r:id="rId10"/>
    <p:sldId id="293" r:id="rId11"/>
    <p:sldId id="294" r:id="rId12"/>
    <p:sldId id="276" r:id="rId13"/>
    <p:sldId id="283" r:id="rId14"/>
    <p:sldId id="278" r:id="rId15"/>
    <p:sldId id="286" r:id="rId16"/>
    <p:sldId id="306" r:id="rId17"/>
    <p:sldId id="305" r:id="rId18"/>
    <p:sldId id="304" r:id="rId19"/>
    <p:sldId id="287" r:id="rId20"/>
    <p:sldId id="279" r:id="rId21"/>
    <p:sldId id="280" r:id="rId22"/>
    <p:sldId id="269" r:id="rId23"/>
  </p:sldIdLst>
  <p:sldSz cx="9144000" cy="5143500" type="screen16x9"/>
  <p:notesSz cx="6858000" cy="9144000"/>
  <p:embeddedFontLst>
    <p:embeddedFont>
      <p:font typeface="Barlow Condensed Medium" panose="02020500000000000000" charset="0"/>
      <p:regular r:id="rId25"/>
      <p:bold r:id="rId26"/>
      <p:italic r:id="rId27"/>
      <p:boldItalic r:id="rId28"/>
    </p:embeddedFont>
    <p:embeddedFont>
      <p:font typeface="Arvo" panose="02020500000000000000" charset="0"/>
      <p:regular r:id="rId29"/>
      <p:bold r:id="rId30"/>
      <p:italic r:id="rId31"/>
      <p:boldItalic r:id="rId32"/>
    </p:embeddedFont>
    <p:embeddedFont>
      <p:font typeface="Barlow Condensed SemiBold" panose="02020500000000000000" charset="0"/>
      <p:regular r:id="rId33"/>
      <p:bold r:id="rId34"/>
      <p:italic r:id="rId35"/>
      <p:boldItalic r:id="rId36"/>
    </p:embeddedFont>
    <p:embeddedFont>
      <p:font typeface="Barlow Condensed" panose="02020500000000000000" charset="0"/>
      <p:regular r:id="rId37"/>
      <p:bold r:id="rId38"/>
      <p:italic r:id="rId39"/>
      <p:boldItalic r:id="rId40"/>
    </p:embeddedFont>
    <p:embeddedFont>
      <p:font typeface="微軟正黑體" panose="020B0604030504040204" pitchFamily="34" charset="-12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>
        <p:scale>
          <a:sx n="66" d="100"/>
          <a:sy n="66" d="100"/>
        </p:scale>
        <p:origin x="1958" y="883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84"/>
    </p:cViewPr>
  </p:outlin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88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10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199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2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0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9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5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257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85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4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37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3833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73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79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46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5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53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6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629758" y="1173804"/>
            <a:ext cx="5432524" cy="2253558"/>
            <a:chOff x="1629758" y="1173804"/>
            <a:chExt cx="5432524" cy="2253558"/>
          </a:xfrm>
        </p:grpSpPr>
        <p:sp>
          <p:nvSpPr>
            <p:cNvPr id="5" name="Google Shape;342;p11"/>
            <p:cNvSpPr txBox="1">
              <a:spLocks/>
            </p:cNvSpPr>
            <p:nvPr/>
          </p:nvSpPr>
          <p:spPr>
            <a:xfrm>
              <a:off x="1629758" y="1173804"/>
              <a:ext cx="4764558" cy="1730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6000"/>
                <a:buFont typeface="Barlow Condensed Medium"/>
                <a:buNone/>
                <a:defRPr sz="6000" b="0" i="0" u="none" strike="noStrike" cap="none">
                  <a:solidFill>
                    <a:srgbClr val="434343"/>
                  </a:solidFill>
                  <a:latin typeface="Barlow Condensed Medium"/>
                  <a:ea typeface="Barlow Condensed Medium"/>
                  <a:cs typeface="Barlow Condensed Medium"/>
                  <a:sym typeface="Barlow Condensed Medium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9E"/>
                </a:buClr>
                <a:buSzPts val="5200"/>
                <a:buFont typeface="Barlow Condensed SemiBold"/>
                <a:buNone/>
                <a:defRPr sz="5200" b="0" i="0" u="none" strike="noStrike" cap="none">
                  <a:solidFill>
                    <a:srgbClr val="0B139E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9pPr>
            </a:lstStyle>
            <a:p>
              <a:r>
                <a:rPr lang="zh-TW" altLang="en-US" sz="4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暑期實習</a:t>
              </a:r>
              <a:endPara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4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zh-TW" altLang="en-US" sz="4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成果報告</a:t>
              </a:r>
              <a:endPara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32307" y="2904142"/>
              <a:ext cx="3929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Barlow Condensed" panose="02020500000000000000" charset="0"/>
                  <a:ea typeface="微軟正黑體" panose="020B0604030504040204" pitchFamily="34" charset="-120"/>
                </a:rPr>
                <a:t>Gateway</a:t>
              </a:r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狀態網頁製作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76138" y="4195864"/>
            <a:ext cx="2756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葉人豪 施冠宇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35" y="1096853"/>
            <a:ext cx="2226674" cy="302595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77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9" y="497710"/>
            <a:ext cx="8571193" cy="416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2556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網頁功能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2" y="1524093"/>
            <a:ext cx="8061960" cy="312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群組 10"/>
          <p:cNvGrpSpPr/>
          <p:nvPr/>
        </p:nvGrpSpPr>
        <p:grpSpPr>
          <a:xfrm>
            <a:off x="677122" y="1959667"/>
            <a:ext cx="899160" cy="1188699"/>
            <a:chOff x="403860" y="1624387"/>
            <a:chExt cx="899160" cy="1188699"/>
          </a:xfrm>
        </p:grpSpPr>
        <p:grpSp>
          <p:nvGrpSpPr>
            <p:cNvPr id="28" name="群組 27"/>
            <p:cNvGrpSpPr/>
            <p:nvPr/>
          </p:nvGrpSpPr>
          <p:grpSpPr>
            <a:xfrm>
              <a:off x="403860" y="1624387"/>
              <a:ext cx="792400" cy="1188699"/>
              <a:chOff x="548722" y="1769167"/>
              <a:chExt cx="792400" cy="1188699"/>
            </a:xfrm>
          </p:grpSpPr>
          <p:cxnSp>
            <p:nvCxnSpPr>
              <p:cNvPr id="30" name="Google Shape;420;p16"/>
              <p:cNvCxnSpPr/>
              <p:nvPr/>
            </p:nvCxnSpPr>
            <p:spPr>
              <a:xfrm rot="10800000">
                <a:off x="944922" y="1769167"/>
                <a:ext cx="0" cy="3881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1" name="Google Shape;422;p16"/>
              <p:cNvSpPr/>
              <p:nvPr/>
            </p:nvSpPr>
            <p:spPr>
              <a:xfrm>
                <a:off x="548722" y="2165400"/>
                <a:ext cx="792400" cy="792466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403860" y="2278353"/>
              <a:ext cx="8991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搜尋功能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683541" y="1962994"/>
            <a:ext cx="899160" cy="1855273"/>
            <a:chOff x="2784949" y="1917930"/>
            <a:chExt cx="899160" cy="1855273"/>
          </a:xfrm>
        </p:grpSpPr>
        <p:cxnSp>
          <p:nvCxnSpPr>
            <p:cNvPr id="23" name="Google Shape;420;p16"/>
            <p:cNvCxnSpPr>
              <a:stCxn id="24" idx="0"/>
            </p:cNvCxnSpPr>
            <p:nvPr/>
          </p:nvCxnSpPr>
          <p:spPr>
            <a:xfrm flipV="1">
              <a:off x="3181149" y="1917930"/>
              <a:ext cx="1" cy="1062807"/>
            </a:xfrm>
            <a:prstGeom prst="straightConnector1">
              <a:avLst/>
            </a:prstGeom>
            <a:noFill/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4" name="Google Shape;422;p16"/>
            <p:cNvSpPr/>
            <p:nvPr/>
          </p:nvSpPr>
          <p:spPr>
            <a:xfrm>
              <a:off x="2784949" y="2980737"/>
              <a:ext cx="792400" cy="792466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784949" y="3238470"/>
              <a:ext cx="8991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日期查詢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7321720" y="1962994"/>
            <a:ext cx="899160" cy="1855273"/>
            <a:chOff x="2731569" y="1917930"/>
            <a:chExt cx="899160" cy="1855273"/>
          </a:xfrm>
        </p:grpSpPr>
        <p:cxnSp>
          <p:nvCxnSpPr>
            <p:cNvPr id="20" name="Google Shape;420;p16"/>
            <p:cNvCxnSpPr>
              <a:stCxn id="21" idx="0"/>
            </p:cNvCxnSpPr>
            <p:nvPr/>
          </p:nvCxnSpPr>
          <p:spPr>
            <a:xfrm flipV="1">
              <a:off x="3181149" y="1917930"/>
              <a:ext cx="1" cy="106280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1" name="Google Shape;422;p16"/>
            <p:cNvSpPr/>
            <p:nvPr/>
          </p:nvSpPr>
          <p:spPr>
            <a:xfrm>
              <a:off x="2784949" y="2980737"/>
              <a:ext cx="792400" cy="7924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731569" y="3246164"/>
              <a:ext cx="8991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CSV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檔下載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475940" y="1959666"/>
            <a:ext cx="899160" cy="1188699"/>
            <a:chOff x="6475940" y="1959666"/>
            <a:chExt cx="899160" cy="1188699"/>
          </a:xfrm>
        </p:grpSpPr>
        <p:grpSp>
          <p:nvGrpSpPr>
            <p:cNvPr id="12" name="群組 11"/>
            <p:cNvGrpSpPr/>
            <p:nvPr/>
          </p:nvGrpSpPr>
          <p:grpSpPr>
            <a:xfrm>
              <a:off x="6475941" y="1959666"/>
              <a:ext cx="792400" cy="1188699"/>
              <a:chOff x="548722" y="1769167"/>
              <a:chExt cx="792400" cy="1188699"/>
            </a:xfrm>
          </p:grpSpPr>
          <p:cxnSp>
            <p:nvCxnSpPr>
              <p:cNvPr id="26" name="Google Shape;420;p16"/>
              <p:cNvCxnSpPr/>
              <p:nvPr/>
            </p:nvCxnSpPr>
            <p:spPr>
              <a:xfrm rot="10800000">
                <a:off x="944922" y="1769167"/>
                <a:ext cx="0" cy="3881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27" name="Google Shape;422;p16"/>
              <p:cNvSpPr/>
              <p:nvPr/>
            </p:nvSpPr>
            <p:spPr>
              <a:xfrm>
                <a:off x="548722" y="2165400"/>
                <a:ext cx="792400" cy="792466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6475940" y="2613283"/>
              <a:ext cx="8991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雙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060618" y="1959665"/>
            <a:ext cx="899160" cy="1188699"/>
            <a:chOff x="8060618" y="1959665"/>
            <a:chExt cx="899160" cy="1188699"/>
          </a:xfrm>
        </p:grpSpPr>
        <p:grpSp>
          <p:nvGrpSpPr>
            <p:cNvPr id="15" name="群組 14"/>
            <p:cNvGrpSpPr/>
            <p:nvPr/>
          </p:nvGrpSpPr>
          <p:grpSpPr>
            <a:xfrm>
              <a:off x="8060740" y="1959665"/>
              <a:ext cx="792400" cy="1188699"/>
              <a:chOff x="548722" y="1769167"/>
              <a:chExt cx="792400" cy="1188699"/>
            </a:xfrm>
          </p:grpSpPr>
          <p:cxnSp>
            <p:nvCxnSpPr>
              <p:cNvPr id="18" name="Google Shape;420;p16"/>
              <p:cNvCxnSpPr/>
              <p:nvPr/>
            </p:nvCxnSpPr>
            <p:spPr>
              <a:xfrm rot="10800000">
                <a:off x="944922" y="1769167"/>
                <a:ext cx="0" cy="3881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19" name="Google Shape;422;p16"/>
              <p:cNvSpPr/>
              <p:nvPr/>
            </p:nvSpPr>
            <p:spPr>
              <a:xfrm>
                <a:off x="548722" y="2165400"/>
                <a:ext cx="792400" cy="792466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8060618" y="2613283"/>
              <a:ext cx="899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登出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9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5894962" y="254481"/>
            <a:ext cx="25203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每週工作進度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Google Shape;416;p16"/>
          <p:cNvCxnSpPr>
            <a:stCxn id="35" idx="2"/>
            <a:endCxn id="63" idx="3"/>
          </p:cNvCxnSpPr>
          <p:nvPr/>
        </p:nvCxnSpPr>
        <p:spPr>
          <a:xfrm flipV="1">
            <a:off x="871137" y="2581289"/>
            <a:ext cx="7180662" cy="243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7" name="群組 6"/>
          <p:cNvGrpSpPr/>
          <p:nvPr/>
        </p:nvGrpSpPr>
        <p:grpSpPr>
          <a:xfrm>
            <a:off x="1960850" y="2187494"/>
            <a:ext cx="1824038" cy="1995763"/>
            <a:chOff x="1960850" y="2187494"/>
            <a:chExt cx="1824038" cy="1995763"/>
          </a:xfrm>
        </p:grpSpPr>
        <p:sp>
          <p:nvSpPr>
            <p:cNvPr id="32" name="Google Shape;439;p16"/>
            <p:cNvSpPr txBox="1">
              <a:spLocks/>
            </p:cNvSpPr>
            <p:nvPr/>
          </p:nvSpPr>
          <p:spPr>
            <a:xfrm>
              <a:off x="1960850" y="3494282"/>
              <a:ext cx="1824038" cy="688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第四週 </a:t>
              </a:r>
              <a:r>
                <a:rPr lang="en-US" altLang="zh-TW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7/27-7/31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設計網站基礎功能與增加網站美觀度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Google Shape;424;p16"/>
            <p:cNvCxnSpPr>
              <a:stCxn id="39" idx="4"/>
            </p:cNvCxnSpPr>
            <p:nvPr/>
          </p:nvCxnSpPr>
          <p:spPr>
            <a:xfrm>
              <a:off x="2872951" y="2878887"/>
              <a:ext cx="0" cy="349943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8" name="Google Shape;426;p16"/>
            <p:cNvSpPr/>
            <p:nvPr/>
          </p:nvSpPr>
          <p:spPr>
            <a:xfrm>
              <a:off x="2476669" y="2187494"/>
              <a:ext cx="792400" cy="7924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5;p16"/>
            <p:cNvSpPr/>
            <p:nvPr/>
          </p:nvSpPr>
          <p:spPr>
            <a:xfrm>
              <a:off x="2577901" y="2288737"/>
              <a:ext cx="590100" cy="59015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5;p16"/>
            <p:cNvSpPr txBox="1">
              <a:spLocks/>
            </p:cNvSpPr>
            <p:nvPr/>
          </p:nvSpPr>
          <p:spPr>
            <a:xfrm>
              <a:off x="2517433" y="2353787"/>
              <a:ext cx="712788" cy="4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9pPr>
            </a:lstStyle>
            <a:p>
              <a:pPr algn="ctr"/>
              <a:r>
                <a:rPr lang="es" sz="2400" dirty="0" smtClean="0">
                  <a:solidFill>
                    <a:srgbClr val="FFFFFF"/>
                  </a:solidFill>
                </a:rPr>
                <a:t>02</a:t>
              </a:r>
              <a:endParaRPr lang="e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38637" y="1065706"/>
            <a:ext cx="2057400" cy="1914253"/>
            <a:chOff x="238637" y="1065706"/>
            <a:chExt cx="2057400" cy="1914253"/>
          </a:xfrm>
        </p:grpSpPr>
        <p:sp>
          <p:nvSpPr>
            <p:cNvPr id="31" name="Google Shape;438;p16"/>
            <p:cNvSpPr txBox="1">
              <a:spLocks/>
            </p:cNvSpPr>
            <p:nvPr/>
          </p:nvSpPr>
          <p:spPr>
            <a:xfrm>
              <a:off x="238637" y="1065706"/>
              <a:ext cx="2057400" cy="687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第三週 </a:t>
              </a:r>
              <a:r>
                <a:rPr lang="en-US" altLang="zh-TW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7/20-7/24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匯入並顯示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Azure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資料庫的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Gateway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狀態資料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871137" y="1900546"/>
              <a:ext cx="792400" cy="1079413"/>
              <a:chOff x="871137" y="1900546"/>
              <a:chExt cx="792400" cy="1079413"/>
            </a:xfrm>
          </p:grpSpPr>
          <p:cxnSp>
            <p:nvCxnSpPr>
              <p:cNvPr id="34" name="Google Shape;420;p16"/>
              <p:cNvCxnSpPr>
                <a:stCxn id="36" idx="0"/>
              </p:cNvCxnSpPr>
              <p:nvPr/>
            </p:nvCxnSpPr>
            <p:spPr>
              <a:xfrm rot="10800000">
                <a:off x="1267419" y="1900546"/>
                <a:ext cx="0" cy="3881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5" name="Google Shape;422;p16"/>
              <p:cNvSpPr/>
              <p:nvPr/>
            </p:nvSpPr>
            <p:spPr>
              <a:xfrm>
                <a:off x="871137" y="2187493"/>
                <a:ext cx="792400" cy="7924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1;p16"/>
              <p:cNvSpPr/>
              <p:nvPr/>
            </p:nvSpPr>
            <p:spPr>
              <a:xfrm>
                <a:off x="972369" y="2288736"/>
                <a:ext cx="590100" cy="590149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7;p16"/>
              <p:cNvSpPr txBox="1">
                <a:spLocks/>
              </p:cNvSpPr>
              <p:nvPr/>
            </p:nvSpPr>
            <p:spPr>
              <a:xfrm>
                <a:off x="910943" y="2345747"/>
                <a:ext cx="712788" cy="452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9pPr>
              </a:lstStyle>
              <a:p>
                <a:pPr algn="ctr"/>
                <a:r>
                  <a:rPr lang="es" sz="2400" dirty="0" smtClean="0">
                    <a:solidFill>
                      <a:srgbClr val="FFFFFF"/>
                    </a:solidFill>
                  </a:rPr>
                  <a:t>01</a:t>
                </a:r>
                <a:endParaRPr lang="es" sz="240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3675635" y="1069995"/>
            <a:ext cx="1605530" cy="1909965"/>
            <a:chOff x="3675635" y="1069995"/>
            <a:chExt cx="1605530" cy="1909965"/>
          </a:xfrm>
        </p:grpSpPr>
        <p:cxnSp>
          <p:nvCxnSpPr>
            <p:cNvPr id="40" name="Google Shape;428;p16"/>
            <p:cNvCxnSpPr>
              <a:stCxn id="42" idx="0"/>
            </p:cNvCxnSpPr>
            <p:nvPr/>
          </p:nvCxnSpPr>
          <p:spPr>
            <a:xfrm rot="10800000">
              <a:off x="4478482" y="1900547"/>
              <a:ext cx="0" cy="38819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41" name="Google Shape;430;p16"/>
            <p:cNvSpPr/>
            <p:nvPr/>
          </p:nvSpPr>
          <p:spPr>
            <a:xfrm>
              <a:off x="4082200" y="2187494"/>
              <a:ext cx="792400" cy="7924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9;p16"/>
            <p:cNvSpPr/>
            <p:nvPr/>
          </p:nvSpPr>
          <p:spPr>
            <a:xfrm>
              <a:off x="4183432" y="2288737"/>
              <a:ext cx="590100" cy="590149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9;p16"/>
            <p:cNvSpPr txBox="1">
              <a:spLocks/>
            </p:cNvSpPr>
            <p:nvPr/>
          </p:nvSpPr>
          <p:spPr>
            <a:xfrm>
              <a:off x="3675635" y="1069995"/>
              <a:ext cx="1605530" cy="6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第五週 </a:t>
              </a:r>
              <a:r>
                <a:rPr lang="en-US" altLang="zh-TW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8/03-8/07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補強網站功能與畫面設計，並推上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Azure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Google Shape;436;p16"/>
            <p:cNvSpPr txBox="1">
              <a:spLocks/>
            </p:cNvSpPr>
            <p:nvPr/>
          </p:nvSpPr>
          <p:spPr>
            <a:xfrm>
              <a:off x="4122007" y="2353787"/>
              <a:ext cx="712787" cy="452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9pPr>
            </a:lstStyle>
            <a:p>
              <a:pPr algn="ctr"/>
              <a:r>
                <a:rPr lang="es" sz="2400" smtClean="0">
                  <a:solidFill>
                    <a:srgbClr val="FFFFFF"/>
                  </a:solidFill>
                </a:rPr>
                <a:t>03</a:t>
              </a:r>
              <a:endParaRPr lang="e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76685" y="2187495"/>
            <a:ext cx="1605530" cy="1994977"/>
            <a:chOff x="5276685" y="2187495"/>
            <a:chExt cx="1605530" cy="1994977"/>
          </a:xfrm>
        </p:grpSpPr>
        <p:cxnSp>
          <p:nvCxnSpPr>
            <p:cNvPr id="43" name="Google Shape;432;p16"/>
            <p:cNvCxnSpPr>
              <a:stCxn id="45" idx="4"/>
            </p:cNvCxnSpPr>
            <p:nvPr/>
          </p:nvCxnSpPr>
          <p:spPr>
            <a:xfrm>
              <a:off x="6084014" y="2878888"/>
              <a:ext cx="0" cy="349943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44" name="Google Shape;434;p16"/>
            <p:cNvSpPr/>
            <p:nvPr/>
          </p:nvSpPr>
          <p:spPr>
            <a:xfrm>
              <a:off x="5687732" y="2187495"/>
              <a:ext cx="792400" cy="7924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3;p16"/>
            <p:cNvSpPr/>
            <p:nvPr/>
          </p:nvSpPr>
          <p:spPr>
            <a:xfrm>
              <a:off x="5788964" y="2288738"/>
              <a:ext cx="590100" cy="59015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8;p16"/>
            <p:cNvSpPr txBox="1">
              <a:spLocks/>
            </p:cNvSpPr>
            <p:nvPr/>
          </p:nvSpPr>
          <p:spPr>
            <a:xfrm>
              <a:off x="5723363" y="2357177"/>
              <a:ext cx="712787" cy="4524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Barlow Condensed SemiBold"/>
                <a:buNone/>
                <a:defRPr sz="2800" b="0" i="0" u="none" strike="noStrike" cap="none">
                  <a:solidFill>
                    <a:srgbClr val="434343"/>
                  </a:solidFill>
                  <a:latin typeface="Barlow Condensed SemiBold"/>
                  <a:ea typeface="Barlow Condensed SemiBold"/>
                  <a:cs typeface="Barlow Condensed SemiBold"/>
                  <a:sym typeface="Barlow Condensed SemiBold"/>
                </a:defRPr>
              </a:lvl9pPr>
            </a:lstStyle>
            <a:p>
              <a:pPr algn="ctr"/>
              <a:r>
                <a:rPr lang="es" sz="2400" smtClean="0">
                  <a:solidFill>
                    <a:srgbClr val="FFFFFF"/>
                  </a:solidFill>
                </a:rPr>
                <a:t>04</a:t>
              </a:r>
              <a:endParaRPr lang="es" sz="2400" dirty="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439;p16"/>
            <p:cNvSpPr txBox="1">
              <a:spLocks/>
            </p:cNvSpPr>
            <p:nvPr/>
          </p:nvSpPr>
          <p:spPr>
            <a:xfrm>
              <a:off x="5276685" y="3493972"/>
              <a:ext cx="1605530" cy="6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</a:t>
              </a:r>
              <a:r>
                <a:rPr lang="zh-TW" altLang="en-US" sz="1000" b="1" dirty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</a:t>
              </a: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週 </a:t>
              </a:r>
              <a:r>
                <a:rPr lang="en-US" altLang="zh-TW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8/10-8/14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將網站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6882215" y="1062990"/>
            <a:ext cx="1614329" cy="1916969"/>
            <a:chOff x="6854352" y="1043534"/>
            <a:chExt cx="1614329" cy="1916969"/>
          </a:xfrm>
        </p:grpSpPr>
        <p:sp>
          <p:nvSpPr>
            <p:cNvPr id="57" name="Google Shape;439;p16"/>
            <p:cNvSpPr txBox="1">
              <a:spLocks/>
            </p:cNvSpPr>
            <p:nvPr/>
          </p:nvSpPr>
          <p:spPr>
            <a:xfrm>
              <a:off x="6854352" y="1043534"/>
              <a:ext cx="1614329" cy="6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zh-TW" altLang="en-US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第七週 </a:t>
              </a:r>
              <a:r>
                <a:rPr lang="en-US" altLang="zh-TW" sz="1000" b="1" dirty="0" smtClean="0">
                  <a:solidFill>
                    <a:srgbClr val="F5413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8/17-8/21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製作成果報告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PPT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與其他頁面設計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9" name="群組 58"/>
            <p:cNvGrpSpPr/>
            <p:nvPr/>
          </p:nvGrpSpPr>
          <p:grpSpPr>
            <a:xfrm>
              <a:off x="7265317" y="1881090"/>
              <a:ext cx="792400" cy="1079413"/>
              <a:chOff x="7265317" y="1881090"/>
              <a:chExt cx="792400" cy="1079413"/>
            </a:xfrm>
          </p:grpSpPr>
          <p:cxnSp>
            <p:nvCxnSpPr>
              <p:cNvPr id="60" name="Google Shape;428;p16"/>
              <p:cNvCxnSpPr>
                <a:stCxn id="62" idx="0"/>
              </p:cNvCxnSpPr>
              <p:nvPr/>
            </p:nvCxnSpPr>
            <p:spPr>
              <a:xfrm rot="10800000">
                <a:off x="7661599" y="1881090"/>
                <a:ext cx="0" cy="38819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61" name="Google Shape;430;p16"/>
              <p:cNvSpPr/>
              <p:nvPr/>
            </p:nvSpPr>
            <p:spPr>
              <a:xfrm>
                <a:off x="7265317" y="2168037"/>
                <a:ext cx="792400" cy="7924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29;p16"/>
              <p:cNvSpPr/>
              <p:nvPr/>
            </p:nvSpPr>
            <p:spPr>
              <a:xfrm>
                <a:off x="7366549" y="2269280"/>
                <a:ext cx="590100" cy="590149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18;p16"/>
              <p:cNvSpPr txBox="1">
                <a:spLocks/>
              </p:cNvSpPr>
              <p:nvPr/>
            </p:nvSpPr>
            <p:spPr>
              <a:xfrm>
                <a:off x="7311149" y="2335614"/>
                <a:ext cx="712787" cy="452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2800"/>
                  <a:buFont typeface="Barlow Condensed SemiBold"/>
                  <a:buNone/>
                  <a:defRPr sz="28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9pPr>
              </a:lstStyle>
              <a:p>
                <a:pPr algn="ctr"/>
                <a:r>
                  <a:rPr lang="es" sz="2400" dirty="0" smtClean="0">
                    <a:solidFill>
                      <a:srgbClr val="FFFFFF"/>
                    </a:solidFill>
                  </a:rPr>
                  <a:t>0</a:t>
                </a:r>
                <a:r>
                  <a:rPr lang="en-US" altLang="zh-TW" sz="2400" dirty="0" smtClean="0">
                    <a:solidFill>
                      <a:srgbClr val="FFFFFF"/>
                    </a:solidFill>
                  </a:rPr>
                  <a:t>5</a:t>
                </a:r>
                <a:endParaRPr lang="es" sz="24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9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999333" y="1717234"/>
            <a:ext cx="1529065" cy="2095136"/>
            <a:chOff x="999333" y="1717234"/>
            <a:chExt cx="1529065" cy="2095136"/>
          </a:xfrm>
        </p:grpSpPr>
        <p:sp>
          <p:nvSpPr>
            <p:cNvPr id="93" name="Google Shape;504;p19"/>
            <p:cNvSpPr/>
            <p:nvPr/>
          </p:nvSpPr>
          <p:spPr>
            <a:xfrm>
              <a:off x="999333" y="2194037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05;p19"/>
            <p:cNvSpPr/>
            <p:nvPr/>
          </p:nvSpPr>
          <p:spPr>
            <a:xfrm>
              <a:off x="1311868" y="1717234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442" y="1810070"/>
              <a:ext cx="545670" cy="545670"/>
            </a:xfrm>
            <a:prstGeom prst="rect">
              <a:avLst/>
            </a:prstGeom>
          </p:spPr>
        </p:pic>
        <p:sp>
          <p:nvSpPr>
            <p:cNvPr id="95" name="Google Shape;532;p19"/>
            <p:cNvSpPr txBox="1">
              <a:spLocks/>
            </p:cNvSpPr>
            <p:nvPr/>
          </p:nvSpPr>
          <p:spPr>
            <a:xfrm>
              <a:off x="1062627" y="2828120"/>
              <a:ext cx="1257300" cy="984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  <a:latin typeface="Barlow Condensed" panose="02020500000000000000" charset="0"/>
                  <a:ea typeface="微軟正黑體" panose="020B0604030504040204" pitchFamily="34" charset="-120"/>
                </a:rPr>
                <a:t>Django</a:t>
              </a:r>
              <a: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en-US" altLang="zh-TW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Django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服務器端網站框架，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設置開發環境</a:t>
              </a:r>
              <a:endPara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26501" y="1706849"/>
            <a:ext cx="1529065" cy="1964768"/>
            <a:chOff x="2426501" y="1706849"/>
            <a:chExt cx="1529065" cy="1964768"/>
          </a:xfrm>
        </p:grpSpPr>
        <p:sp>
          <p:nvSpPr>
            <p:cNvPr id="59" name="Google Shape;531;p19"/>
            <p:cNvSpPr txBox="1">
              <a:spLocks/>
            </p:cNvSpPr>
            <p:nvPr/>
          </p:nvSpPr>
          <p:spPr>
            <a:xfrm>
              <a:off x="2481512" y="2827067"/>
              <a:ext cx="1257300" cy="844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1600" dirty="0" smtClean="0">
                  <a:solidFill>
                    <a:schemeClr val="accent5"/>
                  </a:solidFill>
                  <a:latin typeface="Barlow Condensed" panose="02020500000000000000" charset="0"/>
                  <a:ea typeface="微軟正黑體" panose="020B0604030504040204" pitchFamily="34" charset="-120"/>
                </a:rPr>
                <a:t>HTML</a:t>
              </a:r>
              <a: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sz="10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負責建立網頁的主要結構，網頁的內容</a:t>
              </a:r>
              <a:endPara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Google Shape;508;p19"/>
            <p:cNvSpPr/>
            <p:nvPr/>
          </p:nvSpPr>
          <p:spPr>
            <a:xfrm>
              <a:off x="242650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09;p19"/>
            <p:cNvSpPr/>
            <p:nvPr/>
          </p:nvSpPr>
          <p:spPr>
            <a:xfrm>
              <a:off x="273903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586" y="1760787"/>
              <a:ext cx="616128" cy="616128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3823292" y="1706849"/>
            <a:ext cx="1529065" cy="1805940"/>
            <a:chOff x="3823292" y="1706849"/>
            <a:chExt cx="1529065" cy="1805940"/>
          </a:xfrm>
        </p:grpSpPr>
        <p:sp>
          <p:nvSpPr>
            <p:cNvPr id="61" name="Google Shape;533;p19"/>
            <p:cNvSpPr txBox="1">
              <a:spLocks/>
            </p:cNvSpPr>
            <p:nvPr/>
          </p:nvSpPr>
          <p:spPr>
            <a:xfrm>
              <a:off x="3934373" y="2827066"/>
              <a:ext cx="1177925" cy="685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Font typeface="Arvo"/>
                <a:buNone/>
              </a:pPr>
              <a:r>
                <a:rPr lang="en-US" sz="1600" dirty="0" smtClean="0">
                  <a:solidFill>
                    <a:schemeClr val="bg2">
                      <a:lumMod val="50000"/>
                      <a:lumOff val="50000"/>
                    </a:schemeClr>
                  </a:solidFill>
                  <a:latin typeface="Barlow Condensed" panose="02020500000000000000" charset="0"/>
                  <a:ea typeface="微軟正黑體" panose="020B0604030504040204" pitchFamily="34" charset="-120"/>
                </a:rPr>
                <a:t>CSS</a:t>
              </a:r>
              <a: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美化網頁的外觀</a:t>
              </a:r>
              <a:endPara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Google Shape;506;p19"/>
            <p:cNvSpPr/>
            <p:nvPr/>
          </p:nvSpPr>
          <p:spPr>
            <a:xfrm>
              <a:off x="3823292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07;p19"/>
            <p:cNvSpPr/>
            <p:nvPr/>
          </p:nvSpPr>
          <p:spPr>
            <a:xfrm>
              <a:off x="4135827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917" y="1782550"/>
              <a:ext cx="592838" cy="592838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5252851" y="1706849"/>
            <a:ext cx="1529065" cy="2056537"/>
            <a:chOff x="5252851" y="1706849"/>
            <a:chExt cx="1529065" cy="2056537"/>
          </a:xfrm>
        </p:grpSpPr>
        <p:sp>
          <p:nvSpPr>
            <p:cNvPr id="63" name="Google Shape;504;p19"/>
            <p:cNvSpPr/>
            <p:nvPr/>
          </p:nvSpPr>
          <p:spPr>
            <a:xfrm>
              <a:off x="5252851" y="2183652"/>
              <a:ext cx="1529065" cy="463776"/>
            </a:xfrm>
            <a:custGeom>
              <a:avLst/>
              <a:gdLst/>
              <a:ahLst/>
              <a:cxnLst/>
              <a:rect l="l" t="t" r="r" b="b"/>
              <a:pathLst>
                <a:path w="29550" h="12332" extrusionOk="0">
                  <a:moveTo>
                    <a:pt x="1579" y="0"/>
                  </a:moveTo>
                  <a:cubicBezTo>
                    <a:pt x="727" y="0"/>
                    <a:pt x="0" y="627"/>
                    <a:pt x="0" y="1579"/>
                  </a:cubicBezTo>
                  <a:lnTo>
                    <a:pt x="0" y="10777"/>
                  </a:lnTo>
                  <a:cubicBezTo>
                    <a:pt x="0" y="11604"/>
                    <a:pt x="727" y="12331"/>
                    <a:pt x="1579" y="12331"/>
                  </a:cubicBezTo>
                  <a:lnTo>
                    <a:pt x="24437" y="12331"/>
                  </a:lnTo>
                  <a:cubicBezTo>
                    <a:pt x="24437" y="12231"/>
                    <a:pt x="29549" y="6166"/>
                    <a:pt x="29549" y="6166"/>
                  </a:cubicBezTo>
                  <a:cubicBezTo>
                    <a:pt x="29549" y="6166"/>
                    <a:pt x="24537" y="126"/>
                    <a:pt x="24437" y="0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34;p19"/>
            <p:cNvSpPr txBox="1">
              <a:spLocks/>
            </p:cNvSpPr>
            <p:nvPr/>
          </p:nvSpPr>
          <p:spPr>
            <a:xfrm>
              <a:off x="5428420" y="2833111"/>
              <a:ext cx="1177925" cy="93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Arvo"/>
                <a:buChar char="●"/>
                <a:defRPr sz="18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●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Arvo"/>
                <a:buChar char="○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34343"/>
                </a:buClr>
                <a:buSzPts val="1400"/>
                <a:buFont typeface="Arvo"/>
                <a:buChar char="■"/>
                <a:defRPr sz="1400" b="0" i="0" u="none" strike="noStrike" cap="none">
                  <a:solidFill>
                    <a:srgbClr val="434343"/>
                  </a:solidFill>
                  <a:latin typeface="Arvo"/>
                  <a:ea typeface="Arvo"/>
                  <a:cs typeface="Arvo"/>
                  <a:sym typeface="Arvo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600"/>
                </a:spcAft>
                <a:buNone/>
              </a:pPr>
              <a:r>
                <a:rPr lang="en-US" sz="1600" dirty="0" smtClean="0">
                  <a:solidFill>
                    <a:schemeClr val="accent6"/>
                  </a:solidFill>
                  <a:latin typeface="Barlow Condensed" panose="02020500000000000000" charset="0"/>
                  <a:ea typeface="微軟正黑體" panose="020B0604030504040204" pitchFamily="34" charset="-120"/>
                </a:rPr>
                <a:t>JavaScript</a:t>
              </a:r>
              <a: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sz="1000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讓網頁能夠呈現動態的效果</a:t>
              </a:r>
              <a:endParaRPr 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Google Shape;505;p19"/>
            <p:cNvSpPr/>
            <p:nvPr/>
          </p:nvSpPr>
          <p:spPr>
            <a:xfrm>
              <a:off x="5565386" y="1706849"/>
              <a:ext cx="742253" cy="736251"/>
            </a:xfrm>
            <a:custGeom>
              <a:avLst/>
              <a:gdLst/>
              <a:ahLst/>
              <a:cxnLst/>
              <a:rect l="l" t="t" r="r" b="b"/>
              <a:pathLst>
                <a:path w="12432" h="12332" extrusionOk="0">
                  <a:moveTo>
                    <a:pt x="6166" y="1"/>
                  </a:moveTo>
                  <a:cubicBezTo>
                    <a:pt x="2808" y="1"/>
                    <a:pt x="1" y="2733"/>
                    <a:pt x="1" y="6166"/>
                  </a:cubicBezTo>
                  <a:cubicBezTo>
                    <a:pt x="1" y="9625"/>
                    <a:pt x="2808" y="12332"/>
                    <a:pt x="6166" y="12332"/>
                  </a:cubicBezTo>
                  <a:cubicBezTo>
                    <a:pt x="9600" y="12332"/>
                    <a:pt x="12432" y="9625"/>
                    <a:pt x="12432" y="6166"/>
                  </a:cubicBezTo>
                  <a:cubicBezTo>
                    <a:pt x="12432" y="2733"/>
                    <a:pt x="9600" y="1"/>
                    <a:pt x="6166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594" y="1740933"/>
              <a:ext cx="655836" cy="655836"/>
            </a:xfrm>
            <a:prstGeom prst="rect">
              <a:avLst/>
            </a:prstGeom>
          </p:spPr>
        </p:pic>
      </p:grpSp>
      <p:sp>
        <p:nvSpPr>
          <p:cNvPr id="551" name="Google Shape;551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6647251" y="1706108"/>
            <a:ext cx="1529065" cy="2106262"/>
            <a:chOff x="6647251" y="1706108"/>
            <a:chExt cx="1529065" cy="210626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47251" y="1706108"/>
              <a:ext cx="1529065" cy="2106262"/>
              <a:chOff x="6647251" y="1706108"/>
              <a:chExt cx="1529065" cy="2106262"/>
            </a:xfrm>
          </p:grpSpPr>
          <p:sp>
            <p:nvSpPr>
              <p:cNvPr id="60" name="Google Shape;532;p19"/>
              <p:cNvSpPr txBox="1">
                <a:spLocks/>
              </p:cNvSpPr>
              <p:nvPr/>
            </p:nvSpPr>
            <p:spPr>
              <a:xfrm>
                <a:off x="6726744" y="2828120"/>
                <a:ext cx="1257300" cy="984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800"/>
                  <a:buFont typeface="Arvo"/>
                  <a:buChar char="●"/>
                  <a:defRPr sz="18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Arv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34343"/>
                  </a:buClr>
                  <a:buSzPts val="1400"/>
                  <a:buFont typeface="Arv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Arvo"/>
                    <a:ea typeface="Arvo"/>
                    <a:cs typeface="Arvo"/>
                    <a:sym typeface="Arvo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600"/>
                  </a:spcAft>
                  <a:buNone/>
                </a:pP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Barlow Condensed" panose="02020500000000000000" charset="0"/>
                    <a:ea typeface="微軟正黑體" panose="020B0604030504040204" pitchFamily="34" charset="-120"/>
                  </a:rPr>
                  <a:t>D</a:t>
                </a:r>
                <a:r>
                  <a:rPr lang="en-US" sz="1600" dirty="0" smtClean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Barlow Condensed" panose="02020500000000000000" charset="0"/>
                    <a:ea typeface="微軟正黑體" panose="020B0604030504040204" pitchFamily="34" charset="-120"/>
                  </a:rPr>
                  <a:t>ocker</a:t>
                </a:r>
                <a:r>
                  <a:rPr lang="en-US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Docker</a:t>
                </a:r>
                <a:r>
                  <a:rPr lang="zh-TW" altLang="en-US" sz="1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讓程式可以在不同硬體上執行</a:t>
                </a:r>
                <a:endParaRPr 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Google Shape;510;p19"/>
              <p:cNvSpPr/>
              <p:nvPr/>
            </p:nvSpPr>
            <p:spPr>
              <a:xfrm>
                <a:off x="6647251" y="2182911"/>
                <a:ext cx="1529065" cy="463776"/>
              </a:xfrm>
              <a:custGeom>
                <a:avLst/>
                <a:gdLst/>
                <a:ahLst/>
                <a:cxnLst/>
                <a:rect l="l" t="t" r="r" b="b"/>
                <a:pathLst>
                  <a:path w="29550" h="12332" extrusionOk="0">
                    <a:moveTo>
                      <a:pt x="1579" y="0"/>
                    </a:moveTo>
                    <a:cubicBezTo>
                      <a:pt x="727" y="0"/>
                      <a:pt x="0" y="627"/>
                      <a:pt x="0" y="1579"/>
                    </a:cubicBezTo>
                    <a:lnTo>
                      <a:pt x="0" y="10777"/>
                    </a:lnTo>
                    <a:cubicBezTo>
                      <a:pt x="0" y="11604"/>
                      <a:pt x="727" y="12331"/>
                      <a:pt x="1579" y="12331"/>
                    </a:cubicBezTo>
                    <a:lnTo>
                      <a:pt x="24437" y="12331"/>
                    </a:lnTo>
                    <a:cubicBezTo>
                      <a:pt x="24437" y="12231"/>
                      <a:pt x="29549" y="6166"/>
                      <a:pt x="29549" y="6166"/>
                    </a:cubicBezTo>
                    <a:cubicBezTo>
                      <a:pt x="29549" y="6166"/>
                      <a:pt x="24537" y="126"/>
                      <a:pt x="24437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11;p19"/>
              <p:cNvSpPr/>
              <p:nvPr/>
            </p:nvSpPr>
            <p:spPr>
              <a:xfrm>
                <a:off x="6959786" y="1706108"/>
                <a:ext cx="742253" cy="736251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2" extrusionOk="0">
                    <a:moveTo>
                      <a:pt x="6166" y="1"/>
                    </a:moveTo>
                    <a:cubicBezTo>
                      <a:pt x="2808" y="1"/>
                      <a:pt x="1" y="2733"/>
                      <a:pt x="1" y="6166"/>
                    </a:cubicBezTo>
                    <a:cubicBezTo>
                      <a:pt x="1" y="9625"/>
                      <a:pt x="2808" y="12332"/>
                      <a:pt x="6166" y="12332"/>
                    </a:cubicBezTo>
                    <a:cubicBezTo>
                      <a:pt x="9600" y="12332"/>
                      <a:pt x="12432" y="9625"/>
                      <a:pt x="12432" y="6166"/>
                    </a:cubicBezTo>
                    <a:cubicBezTo>
                      <a:pt x="12432" y="2733"/>
                      <a:pt x="9600" y="1"/>
                      <a:pt x="6166" y="1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67" y="1747281"/>
              <a:ext cx="631089" cy="631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8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29063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2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05" y="2090600"/>
            <a:ext cx="3709481" cy="9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可移植性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3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5" y="2202148"/>
            <a:ext cx="842845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>
            <a:spLocks noGrp="1"/>
          </p:cNvSpPr>
          <p:nvPr>
            <p:ph type="ctrTitle"/>
          </p:nvPr>
        </p:nvSpPr>
        <p:spPr>
          <a:xfrm flipH="1">
            <a:off x="770699" y="468450"/>
            <a:ext cx="359377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為什麼選擇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87" y="1986428"/>
            <a:ext cx="3709481" cy="953602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946827" y="2366175"/>
            <a:ext cx="3981852" cy="972836"/>
            <a:chOff x="946827" y="2386955"/>
            <a:chExt cx="3981852" cy="972836"/>
          </a:xfrm>
        </p:grpSpPr>
        <p:sp>
          <p:nvSpPr>
            <p:cNvPr id="34" name="文字方塊 33"/>
            <p:cNvSpPr txBox="1"/>
            <p:nvPr/>
          </p:nvSpPr>
          <p:spPr>
            <a:xfrm>
              <a:off x="946827" y="2386955"/>
              <a:ext cx="2457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輕巧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160832" y="2836571"/>
              <a:ext cx="3767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容器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共享電腦的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OS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核，因此不需要每個應用程序都具有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OS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，從而提高了服務器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效率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946827" y="3511156"/>
            <a:ext cx="3981852" cy="973843"/>
            <a:chOff x="946827" y="3601948"/>
            <a:chExt cx="3981852" cy="973843"/>
          </a:xfrm>
        </p:grpSpPr>
        <p:sp>
          <p:nvSpPr>
            <p:cNvPr id="5" name="文字方塊 4"/>
            <p:cNvSpPr txBox="1"/>
            <p:nvPr/>
          </p:nvSpPr>
          <p:spPr>
            <a:xfrm>
              <a:off x="946827" y="3601948"/>
              <a:ext cx="2457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安全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160832" y="4052571"/>
              <a:ext cx="3767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容器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中的應用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程序更安全，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Docker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提供業界最強大的默認隔離功能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08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Q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60" y="601883"/>
            <a:ext cx="9159860" cy="40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0"/>
          <p:cNvSpPr txBox="1">
            <a:spLocks noGrp="1"/>
          </p:cNvSpPr>
          <p:nvPr>
            <p:ph type="ctrTitle"/>
          </p:nvPr>
        </p:nvSpPr>
        <p:spPr>
          <a:xfrm>
            <a:off x="5441003" y="468450"/>
            <a:ext cx="29209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實習成長與收穫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24" name="群組 523"/>
          <p:cNvGrpSpPr/>
          <p:nvPr/>
        </p:nvGrpSpPr>
        <p:grpSpPr>
          <a:xfrm>
            <a:off x="4673905" y="1341697"/>
            <a:ext cx="3856707" cy="3292791"/>
            <a:chOff x="4634995" y="1007124"/>
            <a:chExt cx="3856707" cy="32927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7" name="橢圓 76"/>
            <p:cNvSpPr/>
            <p:nvPr/>
          </p:nvSpPr>
          <p:spPr>
            <a:xfrm>
              <a:off x="5727399" y="1007124"/>
              <a:ext cx="1524669" cy="1524669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5" name="群組 514"/>
            <p:cNvGrpSpPr/>
            <p:nvPr/>
          </p:nvGrpSpPr>
          <p:grpSpPr>
            <a:xfrm>
              <a:off x="4634995" y="1166599"/>
              <a:ext cx="3856707" cy="3133316"/>
              <a:chOff x="4696336" y="1534906"/>
              <a:chExt cx="3856708" cy="3133316"/>
            </a:xfrm>
          </p:grpSpPr>
          <p:sp>
            <p:nvSpPr>
              <p:cNvPr id="67" name="圓角矩形 66"/>
              <p:cNvSpPr/>
              <p:nvPr/>
            </p:nvSpPr>
            <p:spPr>
              <a:xfrm>
                <a:off x="4696336" y="2242792"/>
                <a:ext cx="3709481" cy="2425430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12" name="群組 511"/>
              <p:cNvGrpSpPr/>
              <p:nvPr/>
            </p:nvGrpSpPr>
            <p:grpSpPr>
              <a:xfrm>
                <a:off x="5060177" y="1534906"/>
                <a:ext cx="3492867" cy="2559935"/>
                <a:chOff x="4988391" y="577914"/>
                <a:chExt cx="3492867" cy="2559935"/>
              </a:xfrm>
            </p:grpSpPr>
            <p:sp>
              <p:nvSpPr>
                <p:cNvPr id="10" name="文字方塊 9"/>
                <p:cNvSpPr txBox="1"/>
                <p:nvPr/>
              </p:nvSpPr>
              <p:spPr>
                <a:xfrm>
                  <a:off x="5848980" y="577914"/>
                  <a:ext cx="1260615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個人成長</a:t>
                  </a:r>
                  <a:endPara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部分</a:t>
                  </a:r>
                  <a:endPara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62" name="群組 61"/>
                <p:cNvGrpSpPr/>
                <p:nvPr/>
              </p:nvGrpSpPr>
              <p:grpSpPr>
                <a:xfrm>
                  <a:off x="4988391" y="1607938"/>
                  <a:ext cx="3492867" cy="1529911"/>
                  <a:chOff x="3542215" y="1483897"/>
                  <a:chExt cx="3492867" cy="1529911"/>
                </a:xfrm>
              </p:grpSpPr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3542215" y="1483897"/>
                    <a:ext cx="349286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熟悉公司與部門的運作模</a:t>
                    </a:r>
                    <a:r>
                      <a: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式</a:t>
                    </a:r>
                  </a:p>
                </p:txBody>
              </p:sp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42215" y="2644476"/>
                    <a:ext cx="15362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人際關係</a:t>
                    </a:r>
                    <a:endPara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3542215" y="2058017"/>
                    <a:ext cx="179642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團隊合作</a:t>
                    </a:r>
                    <a:r>
                      <a:rPr lang="en-US" altLang="zh-TW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(X)</a:t>
                    </a:r>
                    <a:endPara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</p:grpSp>
      </p:grpSp>
      <p:grpSp>
        <p:nvGrpSpPr>
          <p:cNvPr id="523" name="群組 522"/>
          <p:cNvGrpSpPr/>
          <p:nvPr/>
        </p:nvGrpSpPr>
        <p:grpSpPr>
          <a:xfrm>
            <a:off x="600142" y="1341698"/>
            <a:ext cx="3709481" cy="3292790"/>
            <a:chOff x="379312" y="1007125"/>
            <a:chExt cx="3709481" cy="32927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2" name="橢圓 521"/>
            <p:cNvSpPr/>
            <p:nvPr/>
          </p:nvSpPr>
          <p:spPr>
            <a:xfrm>
              <a:off x="1456124" y="1007125"/>
              <a:ext cx="1524669" cy="1524669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17" name="群組 516"/>
            <p:cNvGrpSpPr/>
            <p:nvPr/>
          </p:nvGrpSpPr>
          <p:grpSpPr>
            <a:xfrm>
              <a:off x="379312" y="1166599"/>
              <a:ext cx="3709481" cy="3133316"/>
              <a:chOff x="1166702" y="1551948"/>
              <a:chExt cx="3709481" cy="3133316"/>
            </a:xfrm>
          </p:grpSpPr>
          <p:sp>
            <p:nvSpPr>
              <p:cNvPr id="513" name="圓角矩形 512"/>
              <p:cNvSpPr/>
              <p:nvPr/>
            </p:nvSpPr>
            <p:spPr>
              <a:xfrm>
                <a:off x="1166702" y="2259834"/>
                <a:ext cx="3709481" cy="2425430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16" name="群組 515"/>
              <p:cNvGrpSpPr/>
              <p:nvPr/>
            </p:nvGrpSpPr>
            <p:grpSpPr>
              <a:xfrm>
                <a:off x="1829145" y="1551948"/>
                <a:ext cx="2618052" cy="2584139"/>
                <a:chOff x="1812237" y="1837118"/>
                <a:chExt cx="2618052" cy="2584139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2381283" y="1837118"/>
                  <a:ext cx="121531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專業知能</a:t>
                  </a:r>
                  <a:endPara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zh-TW" altLang="en-US" sz="20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成長部分</a:t>
                  </a:r>
                  <a:endPara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grpSp>
              <p:nvGrpSpPr>
                <p:cNvPr id="61" name="群組 60"/>
                <p:cNvGrpSpPr/>
                <p:nvPr/>
              </p:nvGrpSpPr>
              <p:grpSpPr>
                <a:xfrm>
                  <a:off x="1812237" y="2859470"/>
                  <a:ext cx="2618052" cy="1561787"/>
                  <a:chOff x="1619593" y="1895600"/>
                  <a:chExt cx="2618052" cy="1561787"/>
                </a:xfrm>
              </p:grpSpPr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1619594" y="1895600"/>
                    <a:ext cx="26180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程式能力的進步</a:t>
                    </a:r>
                    <a:endPara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619593" y="2494316"/>
                    <a:ext cx="26180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專業知識的實踐</a:t>
                    </a:r>
                    <a:endPara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619593" y="3088055"/>
                    <a:ext cx="20557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zh-TW" altLang="en-US" sz="1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軟體的學習</a:t>
                    </a:r>
                    <a:endParaRPr lang="zh-TW" altLang="en-US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576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0"/>
          <p:cNvSpPr txBox="1">
            <a:spLocks noGrp="1"/>
          </p:cNvSpPr>
          <p:nvPr>
            <p:ph type="ctrTitle"/>
          </p:nvPr>
        </p:nvSpPr>
        <p:spPr>
          <a:xfrm>
            <a:off x="6621293" y="468450"/>
            <a:ext cx="17407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dirty="0" smtClean="0">
                <a:latin typeface="Barlow Condensed" panose="02020500000000000000" charset="0"/>
                <a:ea typeface="微軟正黑體" panose="020B0604030504040204" pitchFamily="34" charset="-120"/>
              </a:rPr>
              <a:t>DEMO</a:t>
            </a:r>
            <a:endParaRPr dirty="0">
              <a:latin typeface="Barlow Condensed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2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一天的斷線情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73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嚴重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3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曾經斷線又恢復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1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斷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線型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02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所在地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兩天都斷線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3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2;p11"/>
          <p:cNvSpPr txBox="1">
            <a:spLocks/>
          </p:cNvSpPr>
          <p:nvPr/>
        </p:nvSpPr>
        <p:spPr>
          <a:xfrm>
            <a:off x="2127470" y="1382148"/>
            <a:ext cx="4764558" cy="173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7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1314</TotalTime>
  <Words>173</Words>
  <Application>Microsoft Office PowerPoint</Application>
  <PresentationFormat>如螢幕大小 (16:9)</PresentationFormat>
  <Paragraphs>55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Barlow Condensed Medium</vt:lpstr>
      <vt:lpstr>Arial</vt:lpstr>
      <vt:lpstr>Arvo</vt:lpstr>
      <vt:lpstr>Barlow Condensed SemiBold</vt:lpstr>
      <vt:lpstr>Barlow Condensed</vt:lpstr>
      <vt:lpstr>微軟正黑體</vt:lpstr>
      <vt:lpstr>新細明體</vt:lpstr>
      <vt:lpstr>My Creative CV by slidesgo</vt:lpstr>
      <vt:lpstr>PowerPoint 簡報</vt:lpstr>
      <vt:lpstr> Q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網頁功能介紹</vt:lpstr>
      <vt:lpstr>每週工作進度</vt:lpstr>
      <vt:lpstr>使用工具</vt:lpstr>
      <vt:lpstr>什麼是Django?</vt:lpstr>
      <vt:lpstr>PowerPoint 簡報</vt:lpstr>
      <vt:lpstr>PowerPoint 簡報</vt:lpstr>
      <vt:lpstr>PowerPoint 簡報</vt:lpstr>
      <vt:lpstr>為什麼選擇Docker?</vt:lpstr>
      <vt:lpstr>實習成長與收穫</vt:lpstr>
      <vt:lpstr>網站DEMO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Tatung</cp:lastModifiedBy>
  <cp:revision>228</cp:revision>
  <dcterms:modified xsi:type="dcterms:W3CDTF">2020-08-19T05:43:56Z</dcterms:modified>
</cp:coreProperties>
</file>