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321" r:id="rId3"/>
    <p:sldId id="308" r:id="rId4"/>
    <p:sldId id="328" r:id="rId5"/>
    <p:sldId id="311" r:id="rId6"/>
    <p:sldId id="294" r:id="rId7"/>
    <p:sldId id="322" r:id="rId8"/>
    <p:sldId id="335" r:id="rId9"/>
    <p:sldId id="336" r:id="rId10"/>
    <p:sldId id="312" r:id="rId11"/>
    <p:sldId id="289" r:id="rId12"/>
    <p:sldId id="295" r:id="rId13"/>
    <p:sldId id="319" r:id="rId14"/>
    <p:sldId id="297" r:id="rId15"/>
    <p:sldId id="315" r:id="rId16"/>
    <p:sldId id="320" r:id="rId17"/>
    <p:sldId id="300" r:id="rId18"/>
    <p:sldId id="331" r:id="rId19"/>
    <p:sldId id="302" r:id="rId20"/>
    <p:sldId id="334" r:id="rId21"/>
    <p:sldId id="301" r:id="rId22"/>
    <p:sldId id="323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66FF33"/>
    <a:srgbClr val="79B8B6"/>
    <a:srgbClr val="A4D6D5"/>
    <a:srgbClr val="B0C4DD"/>
    <a:srgbClr val="92ACCD"/>
    <a:srgbClr val="EAB200"/>
    <a:srgbClr val="6C92C0"/>
    <a:srgbClr val="F78D8D"/>
    <a:srgbClr val="48A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inimized">
    <p:restoredLeft sz="15987" autoAdjust="0"/>
    <p:restoredTop sz="25123" autoAdjust="0"/>
  </p:normalViewPr>
  <p:slideViewPr>
    <p:cSldViewPr snapToGrid="0" showGuides="1">
      <p:cViewPr varScale="1">
        <p:scale>
          <a:sx n="22" d="100"/>
          <a:sy n="22" d="100"/>
        </p:scale>
        <p:origin x="2976" y="24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63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那我想跟大家分享一句話，上面</a:t>
            </a:r>
            <a:endParaRPr lang="en-US" altLang="zh-TW" dirty="0"/>
          </a:p>
          <a:p>
            <a:r>
              <a:rPr lang="zh-TW" altLang="en-US" dirty="0"/>
              <a:t>因此我們是使用</a:t>
            </a:r>
            <a:r>
              <a:rPr lang="en-US" altLang="zh-TW" dirty="0"/>
              <a:t>python</a:t>
            </a:r>
            <a:r>
              <a:rPr lang="zh-TW" altLang="en-US" dirty="0"/>
              <a:t>裡的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65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django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</a:t>
            </a:r>
            <a:r>
              <a:rPr lang="zh-TW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一個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Python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網路框架，可以快速開發安全和可維護的網站。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797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那麼最後，這個網站開發完了，我們是佈署到</a:t>
            </a:r>
            <a:r>
              <a:rPr lang="en-US" altLang="zh-TW" dirty="0" smtClean="0"/>
              <a:t>Azure</a:t>
            </a:r>
            <a:r>
              <a:rPr lang="zh-TW" altLang="en-US" dirty="0" smtClean="0"/>
              <a:t>這個雲端服務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55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我相信大家應該都有遇過這種狀況</a:t>
            </a:r>
          </a:p>
          <a:p>
            <a:r>
              <a:rPr lang="zh-TW" altLang="en-US" dirty="0"/>
              <a:t>就是我的程式碼在我的電腦上</a:t>
            </a:r>
          </a:p>
          <a:p>
            <a:r>
              <a:rPr lang="zh-TW" altLang="en-US" dirty="0"/>
              <a:t>跑得都很順利阿</a:t>
            </a:r>
          </a:p>
          <a:p>
            <a:r>
              <a:rPr lang="zh-TW" altLang="en-US" dirty="0"/>
              <a:t>但我給你之後</a:t>
            </a:r>
          </a:p>
          <a:p>
            <a:r>
              <a:rPr lang="zh-TW" altLang="en-US" dirty="0"/>
              <a:t>怎麼一堆抱錯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79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那在開發這個網頁的時候，我是在</a:t>
            </a:r>
            <a:r>
              <a:rPr lang="en-US" altLang="zh-TW" dirty="0"/>
              <a:t>windows10</a:t>
            </a:r>
            <a:r>
              <a:rPr lang="zh-TW" altLang="en-US" dirty="0"/>
              <a:t>上開發的</a:t>
            </a:r>
            <a:r>
              <a:rPr lang="zh-TW" altLang="en-US" dirty="0" smtClean="0"/>
              <a:t>，那我所需要下得指令是這些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12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那麼在</a:t>
            </a:r>
            <a:r>
              <a:rPr lang="en-US" altLang="zh-TW" dirty="0"/>
              <a:t>Azure</a:t>
            </a:r>
            <a:r>
              <a:rPr lang="zh-TW" altLang="en-US" dirty="0"/>
              <a:t>上面，他所使用的伺服器是</a:t>
            </a:r>
            <a:r>
              <a:rPr lang="en-US" altLang="zh-TW" dirty="0"/>
              <a:t>ubuntu</a:t>
            </a:r>
            <a:r>
              <a:rPr lang="zh-TW" altLang="en-US" dirty="0"/>
              <a:t>，在每次佈署的時候，我都要</a:t>
            </a:r>
            <a:r>
              <a:rPr lang="zh-TW" altLang="en-US" dirty="0" smtClean="0"/>
              <a:t>透下這樣的指令</a:t>
            </a:r>
            <a:r>
              <a:rPr lang="zh-TW" altLang="en-US" dirty="0"/>
              <a:t>去設定環境</a:t>
            </a:r>
            <a:r>
              <a:rPr lang="zh-TW" altLang="en-US" dirty="0" smtClean="0"/>
              <a:t>，而且是每一次更新程式碼，相當的麻煩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那麼大家應該有看出來，不同的環境，就需要下不同的指令。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92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因此</a:t>
            </a:r>
            <a:r>
              <a:rPr lang="zh-TW" altLang="en-US" dirty="0"/>
              <a:t>，為了解決這個問題，我們使用了</a:t>
            </a:r>
            <a:r>
              <a:rPr lang="en-US" altLang="zh-TW" dirty="0" err="1" smtClean="0"/>
              <a:t>docker</a:t>
            </a:r>
            <a:r>
              <a:rPr lang="zh-TW" altLang="en-US" dirty="0" smtClean="0"/>
              <a:t>，那什麼是</a:t>
            </a:r>
            <a:r>
              <a:rPr lang="en-US" altLang="zh-TW" dirty="0" err="1" smtClean="0"/>
              <a:t>docker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6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首先我們先來看傳統的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簡單來說是利用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Hypervisor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上，在安裝一個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，並且不會打架。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可是有用過就知道，他相當的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慢，並且剛剛有說，他是在安裝一個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，因此相當的臃腫。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為了改善這個問題，因此就出現了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是透過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Manager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直接將一個應用程式所需的程式碼、函式庫打包，因此應用程式不需要再另外安裝作業系統可以執行。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那可以看到這邊的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都是獨立出來的，這是非常重要的，因為針對不同程式的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都會是不一樣的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因為不需要另外安裝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，建立容器所需要的硬碟容量可以大幅降低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除了第一次要設定環境外，啟動速度幾乎是秒開，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那麼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是怎麼實現得呢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10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是在</a:t>
            </a:r>
            <a:r>
              <a:rPr lang="en-US" altLang="zh-TW" dirty="0"/>
              <a:t>D</a:t>
            </a:r>
            <a:r>
              <a:rPr lang="en-US" altLang="zh-TW" dirty="0" smtClean="0"/>
              <a:t>ocker</a:t>
            </a:r>
            <a:r>
              <a:rPr lang="zh-TW" altLang="en-US" dirty="0"/>
              <a:t>中，撰寫一個像這樣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Dockerfile</a:t>
            </a:r>
            <a:r>
              <a:rPr lang="zh-TW" altLang="en-US" dirty="0" smtClean="0"/>
              <a:t>，它可以幫我把</a:t>
            </a:r>
            <a:r>
              <a:rPr lang="zh-TW" altLang="en-US" dirty="0"/>
              <a:t>環境自動安裝好，不需要手動，可以節省相當多的時間。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15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葉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我在進來大同公司實習之前，從來沒有聽說過</a:t>
            </a:r>
            <a:r>
              <a:rPr lang="en-US" altLang="zh-TW" dirty="0" err="1" smtClean="0"/>
              <a:t>django</a:t>
            </a:r>
            <a:r>
              <a:rPr lang="zh-TW" altLang="en-US" dirty="0" smtClean="0"/>
              <a:t>，可是在這兩個月得實習時間中，我成功學習了</a:t>
            </a:r>
            <a:r>
              <a:rPr lang="en-US" altLang="zh-TW" dirty="0" err="1" smtClean="0"/>
              <a:t>django</a:t>
            </a:r>
            <a:r>
              <a:rPr lang="zh-TW" altLang="en-US" dirty="0" smtClean="0"/>
              <a:t>並且也應用寫出了網站，那在其中也常常遇到一些小問題，為凱學長也很樂意地幫我解答問題，另外我也會詢問俊達前輩想要的功能是什麼，也會很仔細的跟我講，那最後非常謝謝大同公司給我這個實習機會。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施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在暑期實習後才發現可以使用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這個程式語言來製作網頁，也是第一次接觸</a:t>
            </a:r>
            <a:r>
              <a:rPr lang="en-US" altLang="zh-TW" dirty="0" smtClean="0"/>
              <a:t>Azure</a:t>
            </a:r>
            <a:r>
              <a:rPr lang="zh-TW" altLang="en-US" dirty="0" smtClean="0"/>
              <a:t>這個雲端平台，</a:t>
            </a:r>
            <a:r>
              <a:rPr lang="en-US" altLang="zh-TW" dirty="0" smtClean="0"/>
              <a:t>Azure</a:t>
            </a:r>
            <a:r>
              <a:rPr lang="zh-TW" altLang="en-US" dirty="0" smtClean="0"/>
              <a:t>可以讓我們可以專心的編寫程式，不用擔心基礎架構的問題，在這次實習成功從無到有的完成了一個網站，慢慢地學習成長，讓我更了解這些程式語言與軟體技術，也因為公司提供的一些演講讓我對太陽能、機器人和手機應用程式的知識有所提升，工作會議也讓我體會到工作的會議流程與重點紀錄，謝謝大同公司提供的實習機會，也謝謝各位學長與長官的照顧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77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我是葉人豪，就讀大同大學資工系四年級，主修是遊戲程設，主要是用</a:t>
            </a:r>
            <a:r>
              <a:rPr lang="en-US" altLang="zh-TW" dirty="0"/>
              <a:t>Three.js</a:t>
            </a:r>
            <a:r>
              <a:rPr lang="zh-TW" altLang="en-US" dirty="0"/>
              <a:t>開發的，是利用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zh-TW" altLang="en-US" dirty="0"/>
              <a:t>的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函數庫</a:t>
            </a:r>
            <a:r>
              <a:rPr lang="zh-TW" altLang="en-US" dirty="0"/>
              <a:t>，顯示在瀏覽器上，另外我</a:t>
            </a:r>
            <a:r>
              <a:rPr lang="zh-TW" altLang="en-US" dirty="0" smtClean="0"/>
              <a:t>還寫一些安</a:t>
            </a:r>
            <a:r>
              <a:rPr lang="zh-TW" altLang="en-US" dirty="0" smtClean="0"/>
              <a:t>卓。</a:t>
            </a:r>
            <a:endParaRPr lang="en-US" altLang="zh-TW" dirty="0"/>
          </a:p>
          <a:p>
            <a:r>
              <a:rPr lang="zh-TW" altLang="en-US" dirty="0"/>
              <a:t>我是施冠宇，目前也就讀大同大學資工系四年級，對於網站程式的方面是比較熟悉的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2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先來簡單介紹一下我們使用的服務</a:t>
            </a:r>
            <a:endParaRPr lang="en-US" altLang="zh-TW" dirty="0" smtClean="0"/>
          </a:p>
          <a:p>
            <a:r>
              <a:rPr lang="zh-TW" altLang="en-US" dirty="0" smtClean="0"/>
              <a:t>首先我們是做太陽能的</a:t>
            </a:r>
            <a:endParaRPr lang="en-US" altLang="zh-TW" dirty="0" smtClean="0"/>
          </a:p>
          <a:p>
            <a:r>
              <a:rPr lang="zh-TW" altLang="en-US" dirty="0" smtClean="0"/>
              <a:t>如果要把</a:t>
            </a:r>
            <a:r>
              <a:rPr lang="en-US" altLang="zh-TW" dirty="0" smtClean="0"/>
              <a:t>inverter</a:t>
            </a:r>
            <a:r>
              <a:rPr lang="zh-TW" altLang="en-US" dirty="0" smtClean="0"/>
              <a:t>資料去資料庫做存取</a:t>
            </a:r>
            <a:endParaRPr lang="en-US" altLang="zh-TW" dirty="0" smtClean="0"/>
          </a:p>
          <a:p>
            <a:r>
              <a:rPr lang="zh-TW" altLang="en-US" dirty="0" smtClean="0"/>
              <a:t>要先從</a:t>
            </a:r>
            <a:r>
              <a:rPr lang="en-US" altLang="zh-TW" dirty="0" smtClean="0"/>
              <a:t>inverter</a:t>
            </a:r>
            <a:r>
              <a:rPr lang="zh-TW" altLang="en-US" dirty="0" smtClean="0"/>
              <a:t>將資料傳給</a:t>
            </a:r>
            <a:r>
              <a:rPr lang="en-US" altLang="zh-TW" dirty="0" smtClean="0"/>
              <a:t>gateway</a:t>
            </a:r>
            <a:r>
              <a:rPr lang="zh-TW" altLang="en-US" dirty="0" smtClean="0"/>
              <a:t>做資料收集才能連上</a:t>
            </a:r>
            <a:r>
              <a:rPr lang="en-US" altLang="zh-TW" dirty="0" err="1" smtClean="0"/>
              <a:t>iot</a:t>
            </a:r>
            <a:r>
              <a:rPr lang="zh-TW" altLang="en-US" dirty="0" smtClean="0"/>
              <a:t> </a:t>
            </a:r>
            <a:r>
              <a:rPr lang="en-US" altLang="zh-TW" dirty="0" smtClean="0"/>
              <a:t>hub</a:t>
            </a:r>
          </a:p>
          <a:p>
            <a:r>
              <a:rPr lang="en-US" altLang="zh-TW" dirty="0" err="1" smtClean="0"/>
              <a:t>IoT</a:t>
            </a:r>
            <a:r>
              <a:rPr lang="zh-TW" altLang="en-US" dirty="0" smtClean="0"/>
              <a:t> </a:t>
            </a:r>
            <a:r>
              <a:rPr lang="en-US" altLang="zh-TW" dirty="0" smtClean="0"/>
              <a:t>Hub</a:t>
            </a:r>
            <a:r>
              <a:rPr lang="zh-TW" altLang="en-US" dirty="0" smtClean="0"/>
              <a:t>再將資料到</a:t>
            </a:r>
            <a:r>
              <a:rPr lang="en-US" altLang="zh-TW" dirty="0" smtClean="0"/>
              <a:t>SA</a:t>
            </a:r>
            <a:r>
              <a:rPr lang="zh-TW" altLang="en-US" dirty="0" smtClean="0"/>
              <a:t>做分析並排列資料</a:t>
            </a:r>
            <a:endParaRPr lang="en-US" altLang="zh-TW" dirty="0" smtClean="0"/>
          </a:p>
          <a:p>
            <a:r>
              <a:rPr lang="zh-TW" altLang="en-US" dirty="0" smtClean="0"/>
              <a:t>最後存進</a:t>
            </a:r>
            <a:r>
              <a:rPr lang="en-US" altLang="zh-TW" dirty="0" smtClean="0"/>
              <a:t>DB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2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那麼我們現在的地方是在</a:t>
            </a:r>
            <a:r>
              <a:rPr lang="en-US" altLang="zh-TW" dirty="0" smtClean="0"/>
              <a:t>Azure cloud</a:t>
            </a:r>
            <a:r>
              <a:rPr lang="zh-TW" altLang="en-US" dirty="0" smtClean="0"/>
              <a:t>這裡</a:t>
            </a:r>
            <a:endParaRPr lang="en-US" altLang="zh-TW" dirty="0" smtClean="0"/>
          </a:p>
          <a:p>
            <a:r>
              <a:rPr lang="zh-TW" altLang="en-US" dirty="0" smtClean="0"/>
              <a:t>那首先我要去</a:t>
            </a:r>
            <a:r>
              <a:rPr lang="en-US" altLang="zh-TW" dirty="0" smtClean="0"/>
              <a:t>ping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Gateway</a:t>
            </a:r>
            <a:r>
              <a:rPr lang="zh-TW" altLang="en-US" dirty="0" smtClean="0"/>
              <a:t>有東西我就可以往下走</a:t>
            </a:r>
            <a:endParaRPr lang="en-US" altLang="zh-TW" dirty="0" smtClean="0"/>
          </a:p>
          <a:p>
            <a:r>
              <a:rPr lang="zh-TW" altLang="en-US" dirty="0" smtClean="0"/>
              <a:t>沒東西就是他對外的</a:t>
            </a:r>
            <a:r>
              <a:rPr lang="en-US" altLang="zh-TW" dirty="0" smtClean="0"/>
              <a:t>internet</a:t>
            </a:r>
            <a:r>
              <a:rPr lang="zh-TW" altLang="en-US" dirty="0" smtClean="0"/>
              <a:t>斷掉</a:t>
            </a:r>
            <a:endParaRPr lang="en-US" altLang="zh-TW" dirty="0" smtClean="0"/>
          </a:p>
          <a:p>
            <a:r>
              <a:rPr lang="zh-TW" altLang="en-US" dirty="0" smtClean="0"/>
              <a:t>有東西就要判斷監控設備跟</a:t>
            </a:r>
            <a:r>
              <a:rPr lang="en-US" altLang="zh-TW" dirty="0" smtClean="0"/>
              <a:t>gateway</a:t>
            </a:r>
            <a:r>
              <a:rPr lang="zh-TW" altLang="en-US" dirty="0" smtClean="0"/>
              <a:t>有沒有連線</a:t>
            </a:r>
            <a:endParaRPr lang="en-US" altLang="zh-TW" dirty="0" smtClean="0"/>
          </a:p>
          <a:p>
            <a:r>
              <a:rPr lang="zh-TW" altLang="en-US" dirty="0" smtClean="0"/>
              <a:t>那我們有兩個模組</a:t>
            </a:r>
            <a:r>
              <a:rPr lang="en-US" altLang="zh-TW" dirty="0" smtClean="0"/>
              <a:t>1</a:t>
            </a:r>
            <a:r>
              <a:rPr lang="zh-TW" altLang="en-US" dirty="0" smtClean="0"/>
              <a:t> 跟 </a:t>
            </a:r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個別代表他們的斷線</a:t>
            </a:r>
            <a:endParaRPr lang="en-US" altLang="zh-TW" dirty="0" smtClean="0"/>
          </a:p>
          <a:p>
            <a:r>
              <a:rPr lang="zh-TW" altLang="en-US" dirty="0" smtClean="0"/>
              <a:t>那如果兩個都斷線就是</a:t>
            </a:r>
            <a:r>
              <a:rPr lang="en-US" altLang="zh-TW" dirty="0" smtClean="0"/>
              <a:t>4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7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那麼我們剛剛有說</a:t>
            </a:r>
            <a:endParaRPr lang="en-US" altLang="zh-TW" dirty="0" smtClean="0"/>
          </a:p>
          <a:p>
            <a:r>
              <a:rPr lang="zh-TW" altLang="en-US" dirty="0" smtClean="0"/>
              <a:t>要去判別是</a:t>
            </a:r>
            <a:r>
              <a:rPr lang="en-US" altLang="zh-TW" dirty="0" smtClean="0"/>
              <a:t>RS485</a:t>
            </a:r>
            <a:r>
              <a:rPr lang="zh-TW" altLang="en-US" dirty="0" smtClean="0"/>
              <a:t>還是</a:t>
            </a:r>
            <a:r>
              <a:rPr lang="en-US" altLang="zh-TW" dirty="0" smtClean="0"/>
              <a:t>Internet</a:t>
            </a:r>
          </a:p>
          <a:p>
            <a:r>
              <a:rPr lang="zh-TW" altLang="en-US" dirty="0" smtClean="0"/>
              <a:t>那不管怎麼樣都可能需要</a:t>
            </a:r>
            <a:endParaRPr lang="en-US" altLang="zh-TW" dirty="0" smtClean="0"/>
          </a:p>
          <a:p>
            <a:r>
              <a:rPr lang="zh-TW" altLang="en-US" dirty="0" smtClean="0"/>
              <a:t>請人員去看接線是否正常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或是要更換模組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4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那這樣的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是不容易去分析斷線的原因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那我們就是要將她視覺化，後去判斷原因</a:t>
            </a:r>
            <a:endParaRPr lang="en-US" altLang="zh-TW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最後是匯出成</a:t>
            </a:r>
            <a:r>
              <a:rPr lang="en-US" altLang="zh-TW" dirty="0" smtClean="0"/>
              <a:t>CSV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3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首先看到得是一天的斷線情況</a:t>
            </a:r>
            <a:endParaRPr lang="en-US" altLang="zh-TW" dirty="0" smtClean="0"/>
          </a:p>
          <a:p>
            <a:r>
              <a:rPr lang="zh-TW" altLang="en-US" dirty="0" smtClean="0"/>
              <a:t>那麼首先我們的</a:t>
            </a:r>
            <a:r>
              <a:rPr lang="en-US" altLang="zh-TW" dirty="0" smtClean="0"/>
              <a:t>gateway</a:t>
            </a:r>
            <a:r>
              <a:rPr lang="zh-TW" altLang="en-US" dirty="0" smtClean="0"/>
              <a:t>是有</a:t>
            </a:r>
            <a:r>
              <a:rPr lang="en-US" altLang="zh-TW" dirty="0" smtClean="0"/>
              <a:t>recovery</a:t>
            </a:r>
            <a:r>
              <a:rPr lang="zh-TW" altLang="en-US" dirty="0" smtClean="0"/>
              <a:t>的機制</a:t>
            </a:r>
            <a:endParaRPr lang="en-US" altLang="zh-TW" dirty="0" smtClean="0"/>
          </a:p>
          <a:p>
            <a:r>
              <a:rPr lang="zh-TW" altLang="en-US" dirty="0" smtClean="0"/>
              <a:t>那在一天當中他有可能是曾經斷線的</a:t>
            </a:r>
            <a:endParaRPr lang="en-US" altLang="zh-TW" dirty="0" smtClean="0"/>
          </a:p>
          <a:p>
            <a:r>
              <a:rPr lang="zh-TW" altLang="en-US" dirty="0" smtClean="0"/>
              <a:t>可是經由</a:t>
            </a:r>
            <a:r>
              <a:rPr lang="en-US" altLang="zh-TW" dirty="0" smtClean="0"/>
              <a:t>recovery</a:t>
            </a:r>
            <a:r>
              <a:rPr lang="zh-TW" altLang="en-US" dirty="0" smtClean="0"/>
              <a:t>回來的</a:t>
            </a:r>
            <a:endParaRPr lang="en-US" altLang="zh-TW" dirty="0" smtClean="0"/>
          </a:p>
          <a:p>
            <a:r>
              <a:rPr lang="zh-TW" altLang="en-US" dirty="0" smtClean="0"/>
              <a:t>就會標記在曾經斷線一小時後恢復</a:t>
            </a:r>
            <a:endParaRPr lang="en-US" altLang="zh-TW" dirty="0" smtClean="0"/>
          </a:p>
          <a:p>
            <a:r>
              <a:rPr lang="zh-TW" altLang="en-US" dirty="0" smtClean="0"/>
              <a:t>那比較嚴重得是一天當中全天都斷線</a:t>
            </a:r>
            <a:endParaRPr lang="en-US" altLang="zh-TW" dirty="0" smtClean="0"/>
          </a:p>
          <a:p>
            <a:r>
              <a:rPr lang="zh-TW" altLang="en-US" dirty="0" smtClean="0"/>
              <a:t>那另外還需要看到前一天的情況 如果兩天都斷掉</a:t>
            </a:r>
            <a:endParaRPr lang="en-US" altLang="zh-TW" dirty="0" smtClean="0"/>
          </a:p>
          <a:p>
            <a:r>
              <a:rPr lang="zh-TW" altLang="en-US" dirty="0" smtClean="0"/>
              <a:t>那就有可能</a:t>
            </a:r>
            <a:r>
              <a:rPr lang="en-US" altLang="zh-TW" dirty="0" smtClean="0"/>
              <a:t>recovery</a:t>
            </a:r>
            <a:r>
              <a:rPr lang="zh-TW" altLang="en-US" dirty="0" smtClean="0"/>
              <a:t>機制壞掉了</a:t>
            </a:r>
            <a:endParaRPr lang="en-US" altLang="zh-TW" dirty="0" smtClean="0"/>
          </a:p>
          <a:p>
            <a:r>
              <a:rPr lang="zh-TW" altLang="en-US" baseline="0" dirty="0" smtClean="0"/>
              <a:t>那最後，這邊有一個下載</a:t>
            </a:r>
            <a:r>
              <a:rPr lang="en-US" altLang="zh-TW" baseline="0" dirty="0" smtClean="0"/>
              <a:t>CSV</a:t>
            </a:r>
            <a:r>
              <a:rPr lang="zh-TW" altLang="en-US" baseline="0" dirty="0" smtClean="0"/>
              <a:t>的功能</a:t>
            </a:r>
            <a:endParaRPr lang="en-US" altLang="zh-TW" baseline="0" dirty="0" smtClean="0"/>
          </a:p>
          <a:p>
            <a:r>
              <a:rPr lang="zh-TW" altLang="en-US" dirty="0" smtClean="0"/>
              <a:t>你就會得到像這樣的一個表格</a:t>
            </a:r>
            <a:endParaRPr lang="en-US" altLang="zh-TW" dirty="0" smtClean="0"/>
          </a:p>
          <a:p>
            <a:r>
              <a:rPr lang="zh-TW" altLang="en-US" dirty="0" smtClean="0"/>
              <a:t>只是他就不是在網路上</a:t>
            </a:r>
            <a:endParaRPr lang="en-US" altLang="zh-TW" dirty="0" smtClean="0"/>
          </a:p>
          <a:p>
            <a:r>
              <a:rPr lang="zh-TW" altLang="en-US" dirty="0" smtClean="0"/>
              <a:t>方便後續人員去做處理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757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5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://pvdetect.azurewebsites.n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3.wdp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2753989" y="1780574"/>
            <a:ext cx="6955750" cy="3555809"/>
            <a:chOff x="2852041" y="1829482"/>
            <a:chExt cx="6955750" cy="3555809"/>
          </a:xfrm>
        </p:grpSpPr>
        <p:sp>
          <p:nvSpPr>
            <p:cNvPr id="37" name="文本框 1"/>
            <p:cNvSpPr txBox="1"/>
            <p:nvPr/>
          </p:nvSpPr>
          <p:spPr>
            <a:xfrm>
              <a:off x="2852041" y="2949021"/>
              <a:ext cx="695575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6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微軟正黑體" panose="020B0604030504040204" pitchFamily="34" charset="-120"/>
                </a:rPr>
                <a:t>暑期實習成果報告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939272" y="1829482"/>
              <a:ext cx="2313454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cs typeface="+mn-ea"/>
                  <a:sym typeface="+mn-lt"/>
                </a:rPr>
                <a:t>2020</a:t>
              </a:r>
              <a:endPara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  <p:sp>
          <p:nvSpPr>
            <p:cNvPr id="39" name="文本框 12"/>
            <p:cNvSpPr txBox="1"/>
            <p:nvPr/>
          </p:nvSpPr>
          <p:spPr>
            <a:xfrm>
              <a:off x="4139583" y="4025367"/>
              <a:ext cx="39128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智慧能源事業部</a:t>
              </a:r>
              <a:endPara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algn="ctr"/>
              <a:r>
                <a:rPr lang="en-US" altLang="zh-TW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Gateway</a:t>
              </a:r>
              <a:r>
                <a:rPr lang="zh-TW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狀態網頁</a:t>
              </a:r>
              <a:r>
                <a:rPr lang="zh-TW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製作</a:t>
              </a:r>
              <a:endPara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组合 3"/>
            <p:cNvGrpSpPr/>
            <p:nvPr/>
          </p:nvGrpSpPr>
          <p:grpSpPr>
            <a:xfrm>
              <a:off x="4843463" y="5128116"/>
              <a:ext cx="2520286" cy="257175"/>
              <a:chOff x="4843463" y="4898789"/>
              <a:chExt cx="2520286" cy="257175"/>
            </a:xfrm>
          </p:grpSpPr>
          <p:sp>
            <p:nvSpPr>
              <p:cNvPr id="44" name="椭圆 2"/>
              <p:cNvSpPr/>
              <p:nvPr/>
            </p:nvSpPr>
            <p:spPr>
              <a:xfrm>
                <a:off x="4843463" y="4898789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椭圆 10"/>
              <p:cNvSpPr/>
              <p:nvPr/>
            </p:nvSpPr>
            <p:spPr>
              <a:xfrm>
                <a:off x="5296085" y="4898789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椭圆 14"/>
              <p:cNvSpPr/>
              <p:nvPr/>
            </p:nvSpPr>
            <p:spPr>
              <a:xfrm>
                <a:off x="5748707" y="4898789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椭圆 15"/>
              <p:cNvSpPr/>
              <p:nvPr/>
            </p:nvSpPr>
            <p:spPr>
              <a:xfrm>
                <a:off x="6201329" y="4898789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椭圆 16"/>
              <p:cNvSpPr/>
              <p:nvPr/>
            </p:nvSpPr>
            <p:spPr>
              <a:xfrm>
                <a:off x="6653951" y="4898789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椭圆 17"/>
              <p:cNvSpPr/>
              <p:nvPr/>
            </p:nvSpPr>
            <p:spPr>
              <a:xfrm>
                <a:off x="7106574" y="4898789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7"/>
            <p:cNvGrpSpPr/>
            <p:nvPr/>
          </p:nvGrpSpPr>
          <p:grpSpPr>
            <a:xfrm>
              <a:off x="4067175" y="2457450"/>
              <a:ext cx="4057650" cy="0"/>
              <a:chOff x="4129088" y="2457450"/>
              <a:chExt cx="4057650" cy="0"/>
            </a:xfrm>
          </p:grpSpPr>
          <p:cxnSp>
            <p:nvCxnSpPr>
              <p:cNvPr id="42" name="直接连接符 5"/>
              <p:cNvCxnSpPr/>
              <p:nvPr/>
            </p:nvCxnSpPr>
            <p:spPr>
              <a:xfrm>
                <a:off x="4129088" y="2457450"/>
                <a:ext cx="971550" cy="0"/>
              </a:xfrm>
              <a:prstGeom prst="line">
                <a:avLst/>
              </a:prstGeom>
              <a:ln w="25400">
                <a:solidFill>
                  <a:srgbClr val="6C92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18"/>
              <p:cNvCxnSpPr/>
              <p:nvPr/>
            </p:nvCxnSpPr>
            <p:spPr>
              <a:xfrm>
                <a:off x="7215188" y="2457450"/>
                <a:ext cx="971550" cy="0"/>
              </a:xfrm>
              <a:prstGeom prst="line">
                <a:avLst/>
              </a:prstGeom>
              <a:ln w="25400">
                <a:solidFill>
                  <a:srgbClr val="48A2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Google Shape;342;p11"/>
          <p:cNvSpPr txBox="1">
            <a:spLocks/>
          </p:cNvSpPr>
          <p:nvPr/>
        </p:nvSpPr>
        <p:spPr>
          <a:xfrm>
            <a:off x="2753989" y="2829435"/>
            <a:ext cx="6684021" cy="119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>
            <a:hlinkClick r:id="rId4"/>
          </p:cNvPr>
          <p:cNvSpPr/>
          <p:nvPr/>
        </p:nvSpPr>
        <p:spPr>
          <a:xfrm>
            <a:off x="4819993" y="2828835"/>
            <a:ext cx="47420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網站</a:t>
            </a:r>
            <a:r>
              <a:rPr lang="en-US" altLang="zh-TW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17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5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2828835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使用工具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06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F1216A6-B38E-4DE3-AC26-2970EE06EF7F}"/>
              </a:ext>
            </a:extLst>
          </p:cNvPr>
          <p:cNvGrpSpPr/>
          <p:nvPr/>
        </p:nvGrpSpPr>
        <p:grpSpPr>
          <a:xfrm>
            <a:off x="2176881" y="2008125"/>
            <a:ext cx="7838237" cy="2841749"/>
            <a:chOff x="2176881" y="1836498"/>
            <a:chExt cx="7838237" cy="2841749"/>
          </a:xfrm>
        </p:grpSpPr>
        <p:sp>
          <p:nvSpPr>
            <p:cNvPr id="4" name="文字方塊 3"/>
            <p:cNvSpPr txBox="1"/>
            <p:nvPr/>
          </p:nvSpPr>
          <p:spPr>
            <a:xfrm>
              <a:off x="3537724" y="1836498"/>
              <a:ext cx="51165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Life is short</a:t>
              </a:r>
              <a:endPara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endParaRPr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1DC598F-3504-4BF2-A8CD-2EB684135EA7}"/>
                </a:ext>
              </a:extLst>
            </p:cNvPr>
            <p:cNvGrpSpPr/>
            <p:nvPr/>
          </p:nvGrpSpPr>
          <p:grpSpPr>
            <a:xfrm>
              <a:off x="2176881" y="3446999"/>
              <a:ext cx="7838237" cy="1231248"/>
              <a:chOff x="1270181" y="3514352"/>
              <a:chExt cx="7838237" cy="1231248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4800" y="3665006"/>
                <a:ext cx="3723618" cy="1080594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1270181" y="3514352"/>
                <a:ext cx="4114619" cy="1200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7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Light SemiConde" panose="020B0502040204020203" pitchFamily="34" charset="0"/>
                  </a:rPr>
                  <a:t>You need</a:t>
                </a:r>
                <a:endParaRPr lang="zh-TW" altLang="en-US" sz="7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0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01" y="1124301"/>
            <a:ext cx="4609397" cy="46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86" y="2561085"/>
            <a:ext cx="6005027" cy="17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6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0985" y="2828835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問題與解決方案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24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38200" y="1843950"/>
            <a:ext cx="10515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「我寫好了一支程式，</a:t>
            </a:r>
            <a:endParaRPr lang="en-US" altLang="zh-TW" sz="4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在我的電腦上可以正常運作，</a:t>
            </a:r>
            <a:endParaRPr lang="en-US" altLang="zh-TW" sz="4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但搬到你的電腦上可能就爆掉」。</a:t>
            </a:r>
          </a:p>
        </p:txBody>
      </p:sp>
    </p:spTree>
    <p:extLst>
      <p:ext uri="{BB962C8B-B14F-4D97-AF65-F5344CB8AC3E}">
        <p14:creationId xmlns:p14="http://schemas.microsoft.com/office/powerpoint/2010/main" val="14747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70" y="603797"/>
            <a:ext cx="10044685" cy="5289926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1110170" y="888572"/>
            <a:ext cx="9196548" cy="2816691"/>
            <a:chOff x="1344939" y="806923"/>
            <a:chExt cx="9196548" cy="281669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580" y="3071087"/>
              <a:ext cx="8287907" cy="55252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939" y="806923"/>
              <a:ext cx="3102369" cy="1136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5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70" y="603796"/>
            <a:ext cx="10044685" cy="56501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70" y="836931"/>
            <a:ext cx="3309839" cy="9969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11" y="2067005"/>
            <a:ext cx="8227401" cy="27239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344" y="4790995"/>
            <a:ext cx="1542191" cy="159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66" y="2564536"/>
            <a:ext cx="6725467" cy="17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2828835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自我介紹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14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66" y="890267"/>
            <a:ext cx="11560542" cy="480101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200939" y="5858538"/>
            <a:ext cx="212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CONTAINERS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16456" y="5858538"/>
            <a:ext cx="313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2734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90" y="480059"/>
            <a:ext cx="7616674" cy="59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7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0985" y="2828835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實習成長與收穫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81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3128966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>
            <a:extLst>
              <a:ext uri="{FF2B5EF4-FFF2-40B4-BE49-F238E27FC236}">
                <a16:creationId xmlns:a16="http://schemas.microsoft.com/office/drawing/2014/main" id="{6E50AC65-68AE-4177-B924-F2A7A4680A29}"/>
              </a:ext>
            </a:extLst>
          </p:cNvPr>
          <p:cNvGrpSpPr/>
          <p:nvPr/>
        </p:nvGrpSpPr>
        <p:grpSpPr>
          <a:xfrm>
            <a:off x="1404711" y="1340641"/>
            <a:ext cx="9854668" cy="3798536"/>
            <a:chOff x="1364049" y="1106723"/>
            <a:chExt cx="9854668" cy="3798536"/>
          </a:xfrm>
        </p:grpSpPr>
        <p:sp>
          <p:nvSpPr>
            <p:cNvPr id="15" name="標題 1"/>
            <p:cNvSpPr txBox="1">
              <a:spLocks/>
            </p:cNvSpPr>
            <p:nvPr/>
          </p:nvSpPr>
          <p:spPr>
            <a:xfrm>
              <a:off x="2263743" y="1106723"/>
              <a:ext cx="2378284" cy="79258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TW" altLang="en-US" sz="5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葉人豪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894675" y="4443594"/>
              <a:ext cx="4324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大同大學資訊工程學系四年級</a:t>
              </a:r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9791" y="3675324"/>
              <a:ext cx="391363" cy="391363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364049" y="4443594"/>
              <a:ext cx="4324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大同大學資訊工程學系四年級</a:t>
              </a:r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885FEF44-546F-4BBC-B8C6-FBA1F4D2EBBD}"/>
                </a:ext>
              </a:extLst>
            </p:cNvPr>
            <p:cNvGrpSpPr/>
            <p:nvPr/>
          </p:nvGrpSpPr>
          <p:grpSpPr>
            <a:xfrm>
              <a:off x="2450751" y="1987034"/>
              <a:ext cx="2150639" cy="2297750"/>
              <a:chOff x="2396041" y="1542462"/>
              <a:chExt cx="2150639" cy="2297750"/>
            </a:xfrm>
          </p:grpSpPr>
          <p:sp>
            <p:nvSpPr>
              <p:cNvPr id="16" name="內容版面配置區 2"/>
              <p:cNvSpPr txBox="1">
                <a:spLocks/>
              </p:cNvSpPr>
              <p:nvPr/>
            </p:nvSpPr>
            <p:spPr>
              <a:xfrm>
                <a:off x="2396041" y="1542462"/>
                <a:ext cx="2150639" cy="229775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C/C++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Java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Python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Android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Three.js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0323" y="1558790"/>
                <a:ext cx="357750" cy="402176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9402" y="1960767"/>
                <a:ext cx="479591" cy="479591"/>
              </a:xfrm>
              <a:prstGeom prst="rect">
                <a:avLst/>
              </a:prstGeom>
            </p:spPr>
          </p:pic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0323" y="2422439"/>
                <a:ext cx="418670" cy="418670"/>
              </a:xfrm>
              <a:prstGeom prst="rect">
                <a:avLst/>
              </a:prstGeom>
            </p:spPr>
          </p:pic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0578" y="2818143"/>
                <a:ext cx="528376" cy="528376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9750" b="90000" l="195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0578" y="3312898"/>
                <a:ext cx="527314" cy="527314"/>
              </a:xfrm>
              <a:prstGeom prst="rect">
                <a:avLst/>
              </a:prstGeom>
            </p:spPr>
          </p:pic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29F1A845-0C39-4233-9446-908C083FB03D}"/>
                </a:ext>
              </a:extLst>
            </p:cNvPr>
            <p:cNvGrpSpPr/>
            <p:nvPr/>
          </p:nvGrpSpPr>
          <p:grpSpPr>
            <a:xfrm>
              <a:off x="7981376" y="1987034"/>
              <a:ext cx="2150639" cy="2297750"/>
              <a:chOff x="5457639" y="1556052"/>
              <a:chExt cx="2150639" cy="2297750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D418D724-53D8-4D8B-A86B-B54FE3B9E435}"/>
                  </a:ext>
                </a:extLst>
              </p:cNvPr>
              <p:cNvGrpSpPr/>
              <p:nvPr/>
            </p:nvGrpSpPr>
            <p:grpSpPr>
              <a:xfrm>
                <a:off x="5457639" y="1556052"/>
                <a:ext cx="2150639" cy="2297750"/>
                <a:chOff x="2396040" y="1632996"/>
                <a:chExt cx="2150639" cy="2297750"/>
              </a:xfrm>
            </p:grpSpPr>
            <p:sp>
              <p:nvSpPr>
                <p:cNvPr id="29" name="內容版面配置區 2">
                  <a:extLst>
                    <a:ext uri="{FF2B5EF4-FFF2-40B4-BE49-F238E27FC236}">
                      <a16:creationId xmlns:a16="http://schemas.microsoft.com/office/drawing/2014/main" id="{052F0D04-9F18-44BF-8F5E-E57118502F0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96040" y="1632996"/>
                  <a:ext cx="2150639" cy="2297750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zh-TW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C/C++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zh-TW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Java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zh-TW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Python</a:t>
                  </a:r>
                </a:p>
                <a:p>
                  <a:pPr marL="0" indent="0">
                    <a:buNone/>
                  </a:pPr>
                  <a:r>
                    <a:rPr lang="en-US" altLang="zh-TW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Html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zh-TW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CSS</a:t>
                  </a:r>
                  <a:endPara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pic>
              <p:nvPicPr>
                <p:cNvPr id="30" name="圖片 29">
                  <a:extLst>
                    <a:ext uri="{FF2B5EF4-FFF2-40B4-BE49-F238E27FC236}">
                      <a16:creationId xmlns:a16="http://schemas.microsoft.com/office/drawing/2014/main" id="{C5750EA7-FB0E-480F-AC90-27EDBCC926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0755" y="1632996"/>
                  <a:ext cx="357750" cy="402176"/>
                </a:xfrm>
                <a:prstGeom prst="rect">
                  <a:avLst/>
                </a:prstGeom>
              </p:spPr>
            </p:pic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8946AFF3-66FF-4071-88FE-45DC248DFD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9834" y="2034973"/>
                  <a:ext cx="479591" cy="479591"/>
                </a:xfrm>
                <a:prstGeom prst="rect">
                  <a:avLst/>
                </a:prstGeom>
              </p:spPr>
            </p:pic>
            <p:pic>
              <p:nvPicPr>
                <p:cNvPr id="32" name="圖片 31">
                  <a:extLst>
                    <a:ext uri="{FF2B5EF4-FFF2-40B4-BE49-F238E27FC236}">
                      <a16:creationId xmlns:a16="http://schemas.microsoft.com/office/drawing/2014/main" id="{3C79F1EE-1488-4C52-9B55-4D928B41A9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0755" y="2496645"/>
                  <a:ext cx="418670" cy="418670"/>
                </a:xfrm>
                <a:prstGeom prst="rect">
                  <a:avLst/>
                </a:prstGeom>
              </p:spPr>
            </p:pic>
          </p:grpSp>
          <p:pic>
            <p:nvPicPr>
              <p:cNvPr id="20" name="圖片 19">
                <a:extLst>
                  <a:ext uri="{FF2B5EF4-FFF2-40B4-BE49-F238E27FC236}">
                    <a16:creationId xmlns:a16="http://schemas.microsoft.com/office/drawing/2014/main" id="{2C8AFB9D-7736-4A11-8F8E-7E95356B2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7205" y="2838371"/>
                <a:ext cx="421628" cy="421628"/>
              </a:xfrm>
              <a:prstGeom prst="rect">
                <a:avLst/>
              </a:prstGeom>
            </p:spPr>
          </p:pic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DBFA2FD2-ADF5-4296-8FBE-14790D0E9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0194" y="3287039"/>
                <a:ext cx="435649" cy="435649"/>
              </a:xfrm>
              <a:prstGeom prst="rect">
                <a:avLst/>
              </a:prstGeom>
            </p:spPr>
          </p:pic>
        </p:grpSp>
        <p:sp>
          <p:nvSpPr>
            <p:cNvPr id="40" name="標題 1">
              <a:extLst>
                <a:ext uri="{FF2B5EF4-FFF2-40B4-BE49-F238E27FC236}">
                  <a16:creationId xmlns:a16="http://schemas.microsoft.com/office/drawing/2014/main" id="{80922119-B817-4605-8A4B-D39FB06B2CF4}"/>
                </a:ext>
              </a:extLst>
            </p:cNvPr>
            <p:cNvSpPr txBox="1">
              <a:spLocks/>
            </p:cNvSpPr>
            <p:nvPr/>
          </p:nvSpPr>
          <p:spPr>
            <a:xfrm>
              <a:off x="7753731" y="1127225"/>
              <a:ext cx="2378284" cy="79258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5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施冠宇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6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5673" y="2828835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系統與服務介紹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81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344023" y="489766"/>
            <a:ext cx="3798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雲端服務</a:t>
            </a:r>
          </a:p>
        </p:txBody>
      </p:sp>
      <p:grpSp>
        <p:nvGrpSpPr>
          <p:cNvPr id="43" name="群組 42"/>
          <p:cNvGrpSpPr/>
          <p:nvPr/>
        </p:nvGrpSpPr>
        <p:grpSpPr>
          <a:xfrm>
            <a:off x="865407" y="2033652"/>
            <a:ext cx="1880447" cy="1893108"/>
            <a:chOff x="1226820" y="2024892"/>
            <a:chExt cx="1880447" cy="1893108"/>
          </a:xfrm>
        </p:grpSpPr>
        <p:sp>
          <p:nvSpPr>
            <p:cNvPr id="9" name="矩形 8"/>
            <p:cNvSpPr/>
            <p:nvPr/>
          </p:nvSpPr>
          <p:spPr>
            <a:xfrm>
              <a:off x="1226820" y="3271669"/>
              <a:ext cx="18804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en-US" altLang="zh-TW" sz="3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nverter</a:t>
              </a:r>
              <a:endPara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290" y="2024892"/>
              <a:ext cx="1246777" cy="1246777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4360587" y="2038583"/>
            <a:ext cx="2131378" cy="1888177"/>
            <a:chOff x="4150712" y="2038583"/>
            <a:chExt cx="2131378" cy="1888177"/>
          </a:xfrm>
        </p:grpSpPr>
        <p:sp>
          <p:nvSpPr>
            <p:cNvPr id="21" name="矩形 20"/>
            <p:cNvSpPr/>
            <p:nvPr/>
          </p:nvSpPr>
          <p:spPr>
            <a:xfrm>
              <a:off x="4150712" y="3280429"/>
              <a:ext cx="2131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Gateway</a:t>
              </a:r>
              <a:endPara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812" y="2038583"/>
              <a:ext cx="1291177" cy="1106723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8103587" y="2033652"/>
            <a:ext cx="2131378" cy="1893108"/>
            <a:chOff x="9780911" y="2019961"/>
            <a:chExt cx="2131378" cy="1893108"/>
          </a:xfrm>
        </p:grpSpPr>
        <p:sp>
          <p:nvSpPr>
            <p:cNvPr id="26" name="矩形 25"/>
            <p:cNvSpPr/>
            <p:nvPr/>
          </p:nvSpPr>
          <p:spPr>
            <a:xfrm>
              <a:off x="9780911" y="3266738"/>
              <a:ext cx="2131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IoT</a:t>
              </a:r>
              <a:r>
                <a:rPr lang="en-US" altLang="zh-TW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Hub</a:t>
              </a:r>
              <a:endPara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107" y="2019961"/>
              <a:ext cx="1111654" cy="1111654"/>
            </a:xfrm>
            <a:prstGeom prst="rect">
              <a:avLst/>
            </a:prstGeom>
          </p:spPr>
        </p:pic>
      </p:grpSp>
      <p:grpSp>
        <p:nvGrpSpPr>
          <p:cNvPr id="46" name="群組 45"/>
          <p:cNvGrpSpPr/>
          <p:nvPr/>
        </p:nvGrpSpPr>
        <p:grpSpPr>
          <a:xfrm>
            <a:off x="3909990" y="4442249"/>
            <a:ext cx="3746551" cy="1954843"/>
            <a:chOff x="4329725" y="4453344"/>
            <a:chExt cx="3746551" cy="1954843"/>
          </a:xfrm>
        </p:grpSpPr>
        <p:sp>
          <p:nvSpPr>
            <p:cNvPr id="30" name="矩形 29"/>
            <p:cNvSpPr/>
            <p:nvPr/>
          </p:nvSpPr>
          <p:spPr>
            <a:xfrm>
              <a:off x="4329725" y="5761856"/>
              <a:ext cx="37465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Stream Analytics</a:t>
              </a:r>
              <a:endPara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273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828" y="4453344"/>
              <a:ext cx="1161186" cy="1161186"/>
            </a:xfrm>
            <a:prstGeom prst="rect">
              <a:avLst/>
            </a:prstGeom>
            <a:pattFill prst="weave">
              <a:fgClr>
                <a:schemeClr val="accent1"/>
              </a:fgClr>
              <a:bgClr>
                <a:schemeClr val="bg1"/>
              </a:bgClr>
            </a:pattFill>
          </p:spPr>
        </p:pic>
      </p:grpSp>
      <p:grpSp>
        <p:nvGrpSpPr>
          <p:cNvPr id="55" name="群組 54"/>
          <p:cNvGrpSpPr/>
          <p:nvPr/>
        </p:nvGrpSpPr>
        <p:grpSpPr>
          <a:xfrm>
            <a:off x="8792130" y="4161885"/>
            <a:ext cx="2195841" cy="2235207"/>
            <a:chOff x="8792130" y="4161885"/>
            <a:chExt cx="2195841" cy="2235207"/>
          </a:xfrm>
        </p:grpSpPr>
        <p:sp>
          <p:nvSpPr>
            <p:cNvPr id="42" name="矩形 41"/>
            <p:cNvSpPr/>
            <p:nvPr/>
          </p:nvSpPr>
          <p:spPr>
            <a:xfrm>
              <a:off x="8792130" y="5750761"/>
              <a:ext cx="21958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Database</a:t>
              </a:r>
              <a:endPara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9276" y="4161885"/>
              <a:ext cx="1441550" cy="1441550"/>
            </a:xfrm>
            <a:prstGeom prst="rect">
              <a:avLst/>
            </a:prstGeom>
          </p:spPr>
        </p:pic>
      </p:grpSp>
      <p:sp>
        <p:nvSpPr>
          <p:cNvPr id="2" name="向右箭號 1"/>
          <p:cNvSpPr/>
          <p:nvPr/>
        </p:nvSpPr>
        <p:spPr>
          <a:xfrm>
            <a:off x="3062712" y="2491759"/>
            <a:ext cx="1075461" cy="408410"/>
          </a:xfrm>
          <a:prstGeom prst="rightArrow">
            <a:avLst/>
          </a:prstGeom>
          <a:solidFill>
            <a:srgbClr val="A4D6D5"/>
          </a:solidFill>
          <a:ln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7313727" y="4818637"/>
            <a:ext cx="1075461" cy="408410"/>
          </a:xfrm>
          <a:prstGeom prst="rightArrow">
            <a:avLst/>
          </a:prstGeom>
          <a:solidFill>
            <a:srgbClr val="A4D6D5"/>
          </a:solidFill>
          <a:ln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3445318" y="4826862"/>
            <a:ext cx="1075461" cy="408410"/>
          </a:xfrm>
          <a:prstGeom prst="rightArrow">
            <a:avLst/>
          </a:prstGeom>
          <a:solidFill>
            <a:srgbClr val="A4D6D5"/>
          </a:solidFill>
          <a:ln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右箭號 28"/>
          <p:cNvSpPr/>
          <p:nvPr/>
        </p:nvSpPr>
        <p:spPr>
          <a:xfrm>
            <a:off x="6786418" y="2452835"/>
            <a:ext cx="1075461" cy="408410"/>
          </a:xfrm>
          <a:prstGeom prst="rightArrow">
            <a:avLst/>
          </a:prstGeom>
          <a:solidFill>
            <a:srgbClr val="A4D6D5"/>
          </a:solidFill>
          <a:ln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344023" y="52166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監控系統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907297" y="1914793"/>
            <a:ext cx="8377406" cy="3946199"/>
            <a:chOff x="1907297" y="1914793"/>
            <a:chExt cx="8377406" cy="3946199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297" y="1914793"/>
              <a:ext cx="8377406" cy="394619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" name="文字方塊 1"/>
            <p:cNvSpPr txBox="1"/>
            <p:nvPr/>
          </p:nvSpPr>
          <p:spPr>
            <a:xfrm>
              <a:off x="3580534" y="5276217"/>
              <a:ext cx="1558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28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28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en-US" sz="28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28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28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7094200" y="5276217"/>
              <a:ext cx="1558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A5002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altLang="en-US" sz="2800" b="1" dirty="0">
                <a:solidFill>
                  <a:srgbClr val="A500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899467" y="3370646"/>
            <a:ext cx="2082800" cy="430887"/>
            <a:chOff x="6899467" y="3370646"/>
            <a:chExt cx="2082800" cy="430887"/>
          </a:xfrm>
        </p:grpSpPr>
        <p:cxnSp>
          <p:nvCxnSpPr>
            <p:cNvPr id="9" name="直線單箭頭接點 8"/>
            <p:cNvCxnSpPr/>
            <p:nvPr/>
          </p:nvCxnSpPr>
          <p:spPr>
            <a:xfrm flipH="1">
              <a:off x="6899467" y="3801533"/>
              <a:ext cx="2082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492567" y="337064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Ping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2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2828835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動機與目標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45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44023" y="521665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4138612" y="1364239"/>
            <a:ext cx="3914775" cy="1228725"/>
            <a:chOff x="4867122" y="1752599"/>
            <a:chExt cx="3914775" cy="1228725"/>
          </a:xfrm>
          <a:solidFill>
            <a:srgbClr val="B0C4DD"/>
          </a:solidFill>
        </p:grpSpPr>
        <p:sp>
          <p:nvSpPr>
            <p:cNvPr id="13" name="矩形 12"/>
            <p:cNvSpPr/>
            <p:nvPr/>
          </p:nvSpPr>
          <p:spPr>
            <a:xfrm>
              <a:off x="4867122" y="1752599"/>
              <a:ext cx="3914775" cy="1228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5254848" y="2105351"/>
              <a:ext cx="3139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快速知道斷線原因</a:t>
              </a:r>
              <a:endPara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526501" y="3310766"/>
            <a:ext cx="3914775" cy="1228725"/>
            <a:chOff x="5869517" y="1752599"/>
            <a:chExt cx="3914775" cy="1228725"/>
          </a:xfrm>
        </p:grpSpPr>
        <p:sp>
          <p:nvSpPr>
            <p:cNvPr id="20" name="矩形 19"/>
            <p:cNvSpPr/>
            <p:nvPr/>
          </p:nvSpPr>
          <p:spPr>
            <a:xfrm>
              <a:off x="5869517" y="1752599"/>
              <a:ext cx="3914775" cy="1228725"/>
            </a:xfrm>
            <a:prstGeom prst="rect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15955" y="2105351"/>
              <a:ext cx="3421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Internet</a:t>
              </a:r>
              <a:endPara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1522110" y="3310767"/>
            <a:ext cx="3914775" cy="1228725"/>
            <a:chOff x="5869517" y="1752599"/>
            <a:chExt cx="3914775" cy="1228725"/>
          </a:xfrm>
        </p:grpSpPr>
        <p:sp>
          <p:nvSpPr>
            <p:cNvPr id="28" name="矩形 27"/>
            <p:cNvSpPr/>
            <p:nvPr/>
          </p:nvSpPr>
          <p:spPr>
            <a:xfrm>
              <a:off x="5869517" y="1752599"/>
              <a:ext cx="3914775" cy="1228725"/>
            </a:xfrm>
            <a:prstGeom prst="rect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115955" y="2105351"/>
              <a:ext cx="3421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RS485</a:t>
              </a:r>
              <a:endPara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450711" y="5120253"/>
            <a:ext cx="5290573" cy="1737747"/>
            <a:chOff x="4867122" y="1752599"/>
            <a:chExt cx="3914775" cy="1737747"/>
          </a:xfrm>
          <a:solidFill>
            <a:srgbClr val="B0C4DD"/>
          </a:solidFill>
        </p:grpSpPr>
        <p:sp>
          <p:nvSpPr>
            <p:cNvPr id="31" name="矩形 30"/>
            <p:cNvSpPr/>
            <p:nvPr/>
          </p:nvSpPr>
          <p:spPr>
            <a:xfrm>
              <a:off x="4867122" y="1752599"/>
              <a:ext cx="3914775" cy="1228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254848" y="2105351"/>
              <a:ext cx="313932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更換模組、</a:t>
              </a:r>
              <a:r>
                <a:rPr lang="zh-TW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接線是否正常</a:t>
              </a:r>
            </a:p>
            <a:p>
              <a:pPr algn="ctr"/>
              <a:endPara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6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群組 159"/>
          <p:cNvGrpSpPr/>
          <p:nvPr/>
        </p:nvGrpSpPr>
        <p:grpSpPr>
          <a:xfrm>
            <a:off x="179175" y="2396736"/>
            <a:ext cx="11833524" cy="1606015"/>
            <a:chOff x="254850" y="784086"/>
            <a:chExt cx="11833524" cy="160601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50" y="1309231"/>
              <a:ext cx="11833524" cy="1080870"/>
            </a:xfrm>
            <a:prstGeom prst="rect">
              <a:avLst/>
            </a:prstGeom>
          </p:spPr>
        </p:pic>
        <p:grpSp>
          <p:nvGrpSpPr>
            <p:cNvPr id="118" name="群組 117"/>
            <p:cNvGrpSpPr/>
            <p:nvPr/>
          </p:nvGrpSpPr>
          <p:grpSpPr>
            <a:xfrm>
              <a:off x="2690754" y="1524108"/>
              <a:ext cx="9397620" cy="861478"/>
              <a:chOff x="2690754" y="1524108"/>
              <a:chExt cx="9397620" cy="861478"/>
            </a:xfrm>
          </p:grpSpPr>
          <p:grpSp>
            <p:nvGrpSpPr>
              <p:cNvPr id="13" name="群組 12"/>
              <p:cNvGrpSpPr/>
              <p:nvPr/>
            </p:nvGrpSpPr>
            <p:grpSpPr>
              <a:xfrm>
                <a:off x="6600930" y="1534965"/>
                <a:ext cx="5487444" cy="850621"/>
                <a:chOff x="6451067" y="1534965"/>
                <a:chExt cx="5211690" cy="8506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6451067" y="1534965"/>
                  <a:ext cx="5211690" cy="850621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文字方塊 36"/>
                <p:cNvSpPr txBox="1"/>
                <p:nvPr/>
              </p:nvSpPr>
              <p:spPr>
                <a:xfrm>
                  <a:off x="7773358" y="1723898"/>
                  <a:ext cx="2567107" cy="523220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zh-TW" altLang="en-US" sz="2800" b="1" dirty="0" smtClean="0">
                      <a:solidFill>
                        <a:srgbClr val="7030A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無斷線型別判斷</a:t>
                  </a:r>
                  <a:endParaRPr lang="zh-TW" altLang="en-US" sz="2800" b="1" dirty="0">
                    <a:solidFill>
                      <a:srgbClr val="7030A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59" name="矩形 58"/>
              <p:cNvSpPr/>
              <p:nvPr/>
            </p:nvSpPr>
            <p:spPr>
              <a:xfrm>
                <a:off x="2690754" y="1524108"/>
                <a:ext cx="423801" cy="861478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2690754" y="784086"/>
              <a:ext cx="9397619" cy="749245"/>
              <a:chOff x="2690754" y="784086"/>
              <a:chExt cx="9397619" cy="74924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690754" y="1317387"/>
                <a:ext cx="423801" cy="21594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6600930" y="1317387"/>
                <a:ext cx="5487443" cy="19576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115" name="群組 114"/>
              <p:cNvGrpSpPr/>
              <p:nvPr/>
            </p:nvGrpSpPr>
            <p:grpSpPr>
              <a:xfrm>
                <a:off x="2901517" y="784086"/>
                <a:ext cx="6413243" cy="531518"/>
                <a:chOff x="2901519" y="764201"/>
                <a:chExt cx="6413243" cy="531518"/>
              </a:xfrm>
            </p:grpSpPr>
            <p:sp>
              <p:nvSpPr>
                <p:cNvPr id="26" name="文字方塊 25"/>
                <p:cNvSpPr txBox="1"/>
                <p:nvPr/>
              </p:nvSpPr>
              <p:spPr>
                <a:xfrm>
                  <a:off x="4788591" y="764201"/>
                  <a:ext cx="1966772" cy="523220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zh-TW" altLang="en-US" sz="2800" b="1" dirty="0" smtClean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時間無排序</a:t>
                  </a:r>
                  <a:endParaRPr lang="zh-TW" altLang="en-US" sz="28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96" name="直線接點 95"/>
                <p:cNvCxnSpPr/>
                <p:nvPr/>
              </p:nvCxnSpPr>
              <p:spPr>
                <a:xfrm>
                  <a:off x="6755363" y="1034306"/>
                  <a:ext cx="2559397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接點 96"/>
                <p:cNvCxnSpPr/>
                <p:nvPr/>
              </p:nvCxnSpPr>
              <p:spPr>
                <a:xfrm flipH="1" flipV="1">
                  <a:off x="9314761" y="1034306"/>
                  <a:ext cx="1" cy="261413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接點 104"/>
                <p:cNvCxnSpPr/>
                <p:nvPr/>
              </p:nvCxnSpPr>
              <p:spPr>
                <a:xfrm>
                  <a:off x="2901520" y="1033610"/>
                  <a:ext cx="1887071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接點 110"/>
                <p:cNvCxnSpPr/>
                <p:nvPr/>
              </p:nvCxnSpPr>
              <p:spPr>
                <a:xfrm flipH="1" flipV="1">
                  <a:off x="2901519" y="1034306"/>
                  <a:ext cx="1" cy="261413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2" name="矩形 161"/>
          <p:cNvSpPr/>
          <p:nvPr/>
        </p:nvSpPr>
        <p:spPr>
          <a:xfrm>
            <a:off x="1344023" y="521665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33452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1142</Words>
  <Application>Microsoft Office PowerPoint</Application>
  <PresentationFormat>寬螢幕</PresentationFormat>
  <Paragraphs>149</Paragraphs>
  <Slides>23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Barlow Condensed Medium</vt:lpstr>
      <vt:lpstr>等线</vt:lpstr>
      <vt:lpstr>Yu Gothic</vt:lpstr>
      <vt:lpstr>微软雅黑 Light</vt:lpstr>
      <vt:lpstr>微軟正黑體</vt:lpstr>
      <vt:lpstr>新細明體</vt:lpstr>
      <vt:lpstr>Arial</vt:lpstr>
      <vt:lpstr>Arial</vt:lpstr>
      <vt:lpstr>Bahnschrift SemiLight SemiConde</vt:lpstr>
      <vt:lpstr>Impact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Tatung</cp:lastModifiedBy>
  <cp:revision>697</cp:revision>
  <dcterms:created xsi:type="dcterms:W3CDTF">2016-01-19T08:46:18Z</dcterms:created>
  <dcterms:modified xsi:type="dcterms:W3CDTF">2020-08-28T06:55:32Z</dcterms:modified>
</cp:coreProperties>
</file>