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98" r:id="rId3"/>
    <p:sldId id="259" r:id="rId4"/>
    <p:sldId id="299" r:id="rId5"/>
    <p:sldId id="311" r:id="rId6"/>
    <p:sldId id="300" r:id="rId7"/>
    <p:sldId id="305" r:id="rId8"/>
    <p:sldId id="312" r:id="rId9"/>
    <p:sldId id="313" r:id="rId10"/>
    <p:sldId id="314" r:id="rId11"/>
    <p:sldId id="301" r:id="rId12"/>
    <p:sldId id="284" r:id="rId13"/>
    <p:sldId id="266" r:id="rId14"/>
    <p:sldId id="267" r:id="rId15"/>
    <p:sldId id="296" r:id="rId16"/>
    <p:sldId id="315" r:id="rId17"/>
    <p:sldId id="317" r:id="rId18"/>
    <p:sldId id="318" r:id="rId19"/>
    <p:sldId id="268" r:id="rId20"/>
    <p:sldId id="269" r:id="rId21"/>
    <p:sldId id="319" r:id="rId22"/>
    <p:sldId id="309" r:id="rId23"/>
    <p:sldId id="272" r:id="rId24"/>
    <p:sldId id="293" r:id="rId25"/>
    <p:sldId id="294" r:id="rId26"/>
    <p:sldId id="273" r:id="rId27"/>
    <p:sldId id="274" r:id="rId28"/>
    <p:sldId id="276" r:id="rId29"/>
    <p:sldId id="275" r:id="rId30"/>
    <p:sldId id="295" r:id="rId31"/>
    <p:sldId id="277" r:id="rId32"/>
    <p:sldId id="278" r:id="rId33"/>
    <p:sldId id="281" r:id="rId34"/>
    <p:sldId id="279" r:id="rId35"/>
    <p:sldId id="28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5642" autoAdjust="0"/>
  </p:normalViewPr>
  <p:slideViewPr>
    <p:cSldViewPr>
      <p:cViewPr varScale="1">
        <p:scale>
          <a:sx n="133" d="100"/>
          <a:sy n="133" d="100"/>
        </p:scale>
        <p:origin x="-104" y="-17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F8459-EE61-4066-B1E6-B0B19E89CA36}" type="datetimeFigureOut">
              <a:rPr lang="en-US" smtClean="0"/>
              <a:t>11/6/13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ED116-7184-402B-9868-4BDC203FD051}" type="slidenum">
              <a:rPr lang="en-US" smtClean="0"/>
              <a:t>‹#›</a:t>
            </a:fld>
            <a:endParaRPr lang="en-US"/>
          </a:p>
        </p:txBody>
      </p:sp>
    </p:spTree>
    <p:extLst>
      <p:ext uri="{BB962C8B-B14F-4D97-AF65-F5344CB8AC3E}">
        <p14:creationId xmlns:p14="http://schemas.microsoft.com/office/powerpoint/2010/main" val="392081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do you discuss what you do with the</a:t>
            </a:r>
            <a:r>
              <a:rPr lang="en-US" baseline="0" dirty="0" smtClean="0"/>
              <a:t> match-pairs? They do not appear anywhere in the encoding, and only indirectly appear on Rule 3. Need to add back in the match function and matches. Where are the asserts? Where do you discuss that you negate the assert and look for an assignment that violates an assertion. </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20</a:t>
            </a:fld>
            <a:endParaRPr lang="en-US"/>
          </a:p>
        </p:txBody>
      </p:sp>
    </p:spTree>
    <p:extLst>
      <p:ext uri="{BB962C8B-B14F-4D97-AF65-F5344CB8AC3E}">
        <p14:creationId xmlns:p14="http://schemas.microsoft.com/office/powerpoint/2010/main" val="121937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orders should be on the slide.</a:t>
            </a:r>
          </a:p>
          <a:p>
            <a:endParaRPr lang="en-US" baseline="0" dirty="0" smtClean="0"/>
          </a:p>
          <a:p>
            <a:r>
              <a:rPr lang="en-US" baseline="0" dirty="0" smtClean="0"/>
              <a:t>Scoot the table, arrow, and constraint up on the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24</a:t>
            </a:fld>
            <a:endParaRPr lang="en-US"/>
          </a:p>
        </p:txBody>
      </p:sp>
    </p:spTree>
    <p:extLst>
      <p:ext uri="{BB962C8B-B14F-4D97-AF65-F5344CB8AC3E}">
        <p14:creationId xmlns:p14="http://schemas.microsoft.com/office/powerpoint/2010/main" val="1055418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M_s and M_s’ or the slide is hard to understand.</a:t>
            </a:r>
          </a:p>
          <a:p>
            <a:endParaRPr lang="en-US" baseline="0" dirty="0" smtClean="0"/>
          </a:p>
          <a:p>
            <a:r>
              <a:rPr lang="en-US" baseline="0" dirty="0" smtClean="0"/>
              <a:t>Do not name the Task M since it may confuse the audience with M_s.</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25</a:t>
            </a:fld>
            <a:endParaRPr lang="en-US"/>
          </a:p>
        </p:txBody>
      </p:sp>
    </p:spTree>
    <p:extLst>
      <p:ext uri="{BB962C8B-B14F-4D97-AF65-F5344CB8AC3E}">
        <p14:creationId xmlns:p14="http://schemas.microsoft.com/office/powerpoint/2010/main" val="131250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index values to the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31</a:t>
            </a:fld>
            <a:endParaRPr lang="en-US"/>
          </a:p>
        </p:txBody>
      </p:sp>
    </p:spTree>
    <p:extLst>
      <p:ext uri="{BB962C8B-B14F-4D97-AF65-F5344CB8AC3E}">
        <p14:creationId xmlns:p14="http://schemas.microsoft.com/office/powerpoint/2010/main" val="46926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57ABF8-5106-4DC1-A376-8C9DCA722867}" type="datetime1">
              <a:rPr lang="en-US" smtClean="0"/>
              <a:t>11/6/13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19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C923-2216-41A7-A54E-327251CA18E7}" type="datetime1">
              <a:rPr lang="en-US" smtClean="0"/>
              <a:t>11/6/13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191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44B58-C642-4013-A504-383C1917BB00}" type="datetime1">
              <a:rPr lang="en-US" smtClean="0"/>
              <a:t>11/6/13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192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CD6FD6-08F4-4B73-A20C-676C570060F9}" type="datetime1">
              <a:rPr lang="en-US" smtClean="0"/>
              <a:t>11/6/13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77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EB9C1-229D-4DE3-B14A-E8E1059D9594}" type="datetime1">
              <a:rPr lang="en-US" smtClean="0"/>
              <a:t>11/6/13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356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E43441-91BA-4AF8-A1F5-568C061664CA}" type="datetime1">
              <a:rPr lang="en-US" smtClean="0"/>
              <a:t>11/6/13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455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8BBB0B-D459-4A92-BD40-55A191D63E60}" type="datetime1">
              <a:rPr lang="en-US" smtClean="0"/>
              <a:t>11/6/13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03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68218B-9CDC-4015-A5FB-D1100DF7C558}" type="datetime1">
              <a:rPr lang="en-US" smtClean="0"/>
              <a:t>11/6/13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712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68925-5647-4DE2-8C7E-40C8328C04BB}" type="datetime1">
              <a:rPr lang="en-US" smtClean="0"/>
              <a:t>11/6/13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248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9D1099-011E-43EC-8B07-84187C3CCCC9}" type="datetime1">
              <a:rPr lang="en-US" smtClean="0"/>
              <a:t>11/6/13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522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2A230-E316-46BE-A1A4-888560B24142}" type="datetime1">
              <a:rPr lang="en-US" smtClean="0"/>
              <a:t>11/6/13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23461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F1D72-B868-4AA4-870A-0E753895C2F8}" type="datetime1">
              <a:rPr lang="en-US" smtClean="0"/>
              <a:t>11/6/13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8146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rmAutofit/>
          </a:bodyPr>
          <a:lstStyle/>
          <a:p>
            <a:r>
              <a:rPr lang="en-US" sz="2800" dirty="0">
                <a:cs typeface="Times New Roman" pitchFamily="18" charset="0"/>
              </a:rPr>
              <a:t>Proving MCAPI Executions Are Correct using SMT</a:t>
            </a:r>
          </a:p>
        </p:txBody>
      </p:sp>
      <p:sp>
        <p:nvSpPr>
          <p:cNvPr id="3" name="Subtitle 2"/>
          <p:cNvSpPr>
            <a:spLocks noGrp="1"/>
          </p:cNvSpPr>
          <p:nvPr>
            <p:ph type="subTitle" idx="1"/>
          </p:nvPr>
        </p:nvSpPr>
        <p:spPr>
          <a:xfrm>
            <a:off x="1447800" y="3505200"/>
            <a:ext cx="6400800" cy="1752600"/>
          </a:xfrm>
        </p:spPr>
        <p:txBody>
          <a:bodyPr>
            <a:normAutofit/>
          </a:bodyPr>
          <a:lstStyle/>
          <a:p>
            <a:r>
              <a:rPr lang="en-US" sz="2000" dirty="0">
                <a:latin typeface="+mj-lt"/>
                <a:cs typeface="Times New Roman" pitchFamily="18" charset="0"/>
              </a:rPr>
              <a:t>Yu Huang, Eric Mercer and Jay McCarthy</a:t>
            </a:r>
          </a:p>
          <a:p>
            <a:r>
              <a:rPr lang="en-US" sz="2000" dirty="0">
                <a:latin typeface="+mj-lt"/>
                <a:cs typeface="Times New Roman" pitchFamily="18" charset="0"/>
              </a:rPr>
              <a:t>Department of Computer Science</a:t>
            </a:r>
          </a:p>
          <a:p>
            <a:r>
              <a:rPr lang="en-US" sz="2000" dirty="0">
                <a:latin typeface="+mj-lt"/>
                <a:cs typeface="Times New Roman" pitchFamily="18" charset="0"/>
              </a:rPr>
              <a:t>Brigham Young University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4814676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An MCAPI Program Execution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表格 4"/>
          <p:cNvGraphicFramePr>
            <a:graphicFrameLocks noGrp="1"/>
          </p:cNvGraphicFramePr>
          <p:nvPr>
            <p:extLst>
              <p:ext uri="{D42A27DB-BD31-4B8C-83A1-F6EECF244321}">
                <p14:modId xmlns:p14="http://schemas.microsoft.com/office/powerpoint/2010/main" val="594125225"/>
              </p:ext>
            </p:extLst>
          </p:nvPr>
        </p:nvGraphicFramePr>
        <p:xfrm>
          <a:off x="381000" y="1447800"/>
          <a:ext cx="8382000" cy="2880360"/>
        </p:xfrm>
        <a:graphic>
          <a:graphicData uri="http://schemas.openxmlformats.org/drawingml/2006/table">
            <a:tbl>
              <a:tblPr firstRow="1" bandRow="1">
                <a:tableStyleId>{5C22544A-7EE6-4342-B048-85BDC9FD1C3A}</a:tableStyleId>
              </a:tblPr>
              <a:tblGrid>
                <a:gridCol w="377568"/>
                <a:gridCol w="2265405"/>
                <a:gridCol w="377568"/>
                <a:gridCol w="2416432"/>
                <a:gridCol w="377568"/>
                <a:gridCol w="2567459"/>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①</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④</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C00000"/>
                          </a:solidFill>
                        </a:rPr>
                        <a:t>⑥</a:t>
                      </a:r>
                      <a:endParaRPr lang="en-US" dirty="0">
                        <a:solidFill>
                          <a:srgbClr val="C0000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C00000"/>
                          </a:solidFill>
                          <a:latin typeface="Lucida Console" pitchFamily="49" charset="0"/>
                        </a:rPr>
                        <a:t>h5 = S</a:t>
                      </a:r>
                      <a:r>
                        <a:rPr lang="en-US" altLang="zh-CN" sz="2000" b="0" baseline="-25000" dirty="0" smtClean="0">
                          <a:solidFill>
                            <a:srgbClr val="C00000"/>
                          </a:solidFill>
                          <a:latin typeface="Lucida Console" pitchFamily="49" charset="0"/>
                        </a:rPr>
                        <a:t>2,4</a:t>
                      </a:r>
                      <a:r>
                        <a:rPr lang="en-US" altLang="zh-CN" sz="2000" b="0" dirty="0" smtClean="0">
                          <a:solidFill>
                            <a:srgbClr val="C0000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rgbClr val="C00000"/>
                          </a:solidFill>
                        </a:rPr>
                        <a:t>②</a:t>
                      </a:r>
                      <a:endParaRPr lang="en-US" dirty="0">
                        <a:solidFill>
                          <a:srgbClr val="C0000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C00000"/>
                          </a:solidFill>
                          <a:latin typeface="Lucida Console" pitchFamily="49" charset="0"/>
                        </a:rPr>
                        <a:t>h2 = R</a:t>
                      </a:r>
                      <a:r>
                        <a:rPr lang="en-US" altLang="zh-CN" sz="2000" baseline="-25000" dirty="0" smtClean="0">
                          <a:solidFill>
                            <a:srgbClr val="C00000"/>
                          </a:solidFill>
                          <a:latin typeface="Lucida Console" pitchFamily="49" charset="0"/>
                        </a:rPr>
                        <a:t>0,5</a:t>
                      </a:r>
                      <a:r>
                        <a:rPr lang="en-US" altLang="zh-CN" sz="2000" baseline="0" dirty="0" smtClean="0">
                          <a:solidFill>
                            <a:srgbClr val="C00000"/>
                          </a:solidFill>
                          <a:latin typeface="Lucida Console" pitchFamily="49" charset="0"/>
                        </a:rPr>
                        <a:t>(*,b)</a:t>
                      </a:r>
                    </a:p>
                    <a:p>
                      <a:pPr algn="l"/>
                      <a:r>
                        <a:rPr lang="en-US" altLang="zh-CN" sz="2000" baseline="0" dirty="0" smtClean="0">
                          <a:solidFill>
                            <a:srgbClr val="C0000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⑤</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⑦</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t>③</a:t>
                      </a: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8" name="TextBox 7"/>
          <p:cNvSpPr txBox="1"/>
          <p:nvPr/>
        </p:nvSpPr>
        <p:spPr>
          <a:xfrm>
            <a:off x="500416" y="4724400"/>
            <a:ext cx="7424384" cy="830997"/>
          </a:xfrm>
          <a:prstGeom prst="rect">
            <a:avLst/>
          </a:prstGeom>
          <a:noFill/>
        </p:spPr>
        <p:txBody>
          <a:bodyPr wrap="square" rtlCol="0">
            <a:spAutoFit/>
          </a:bodyPr>
          <a:lstStyle/>
          <a:p>
            <a:r>
              <a:rPr lang="en-US" altLang="zh-CN" sz="2400" dirty="0" smtClean="0"/>
              <a:t>Trace 2:  </a:t>
            </a:r>
            <a:r>
              <a:rPr lang="en-US" sz="2400" dirty="0" smtClean="0">
                <a:solidFill>
                  <a:srgbClr val="C00000"/>
                </a:solidFill>
              </a:rPr>
              <a:t>⑥</a:t>
            </a:r>
            <a:r>
              <a:rPr lang="en-US" sz="2400" dirty="0" smtClean="0">
                <a:sym typeface="Wingdings" panose="05000000000000000000" pitchFamily="2" charset="2"/>
              </a:rPr>
              <a:t></a:t>
            </a:r>
            <a:r>
              <a:rPr lang="en-US" sz="2400" dirty="0" smtClean="0">
                <a:solidFill>
                  <a:srgbClr val="0070C0"/>
                </a:solidFill>
              </a:rPr>
              <a:t>⑦</a:t>
            </a:r>
            <a:r>
              <a:rPr lang="en-US" sz="2400" dirty="0" smtClean="0">
                <a:sym typeface="Wingdings" panose="05000000000000000000" pitchFamily="2" charset="2"/>
              </a:rPr>
              <a:t></a:t>
            </a:r>
            <a:r>
              <a:rPr lang="en-US" sz="2400" dirty="0" smtClean="0">
                <a:solidFill>
                  <a:srgbClr val="0070C0"/>
                </a:solidFill>
              </a:rPr>
              <a:t>④</a:t>
            </a:r>
            <a:r>
              <a:rPr lang="en-US" sz="2400" dirty="0" smtClean="0">
                <a:sym typeface="Wingdings" panose="05000000000000000000" pitchFamily="2" charset="2"/>
              </a:rPr>
              <a:t></a:t>
            </a:r>
            <a:r>
              <a:rPr lang="en-US" sz="2400" dirty="0" smtClean="0">
                <a:solidFill>
                  <a:schemeClr val="accent6">
                    <a:lumMod val="75000"/>
                  </a:schemeClr>
                </a:solidFill>
              </a:rPr>
              <a:t>⑤</a:t>
            </a:r>
            <a:r>
              <a:rPr lang="en-US" sz="2400" dirty="0" smtClean="0">
                <a:sym typeface="Wingdings" panose="05000000000000000000" pitchFamily="2" charset="2"/>
              </a:rPr>
              <a:t></a:t>
            </a:r>
            <a:r>
              <a:rPr lang="en-US" sz="2400" dirty="0" smtClean="0">
                <a:solidFill>
                  <a:schemeClr val="accent6">
                    <a:lumMod val="75000"/>
                  </a:schemeClr>
                </a:solidFill>
              </a:rPr>
              <a:t>① (b=4)</a:t>
            </a:r>
            <a:r>
              <a:rPr lang="en-US" altLang="zh-CN" sz="2400" dirty="0" smtClean="0">
                <a:sym typeface="Wingdings" panose="05000000000000000000" pitchFamily="2" charset="2"/>
              </a:rPr>
              <a:t> </a:t>
            </a:r>
            <a:r>
              <a:rPr lang="en-US" sz="2400" dirty="0" smtClean="0">
                <a:solidFill>
                  <a:srgbClr val="C00000"/>
                </a:solidFill>
              </a:rPr>
              <a:t>②(a=1)</a:t>
            </a:r>
            <a:r>
              <a:rPr lang="en-US" sz="2400" dirty="0" smtClean="0">
                <a:sym typeface="Wingdings" panose="05000000000000000000" pitchFamily="2" charset="2"/>
              </a:rPr>
              <a:t></a:t>
            </a:r>
            <a:r>
              <a:rPr lang="en-US" sz="2400" dirty="0" smtClean="0"/>
              <a:t>③</a:t>
            </a:r>
            <a:r>
              <a:rPr lang="en-US" altLang="zh-CN" sz="2400" dirty="0">
                <a:sym typeface="Wingdings" panose="05000000000000000000" pitchFamily="2" charset="2"/>
              </a:rPr>
              <a:t> (</a:t>
            </a:r>
            <a:r>
              <a:rPr lang="en-US" altLang="zh-CN" sz="2400" dirty="0">
                <a:solidFill>
                  <a:srgbClr val="C00000"/>
                </a:solidFill>
                <a:sym typeface="Wingdings" panose="05000000000000000000" pitchFamily="2" charset="2"/>
              </a:rPr>
              <a:t>Assertion fails!</a:t>
            </a:r>
            <a:r>
              <a:rPr lang="en-US" altLang="zh-CN" sz="2400" dirty="0">
                <a:sym typeface="Wingdings" panose="05000000000000000000" pitchFamily="2" charset="2"/>
              </a:rPr>
              <a:t>) </a:t>
            </a:r>
            <a:endParaRPr lang="en-US" sz="2400" dirty="0"/>
          </a:p>
        </p:txBody>
      </p:sp>
    </p:spTree>
    <p:extLst>
      <p:ext uri="{BB962C8B-B14F-4D97-AF65-F5344CB8AC3E}">
        <p14:creationId xmlns:p14="http://schemas.microsoft.com/office/powerpoint/2010/main" val="33692394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a:t>
            </a:r>
            <a:r>
              <a:rPr lang="en-US" dirty="0" smtClean="0"/>
              <a:t>Works</a:t>
            </a:r>
            <a:endParaRPr lang="en-US" dirty="0"/>
          </a:p>
        </p:txBody>
      </p:sp>
      <p:sp>
        <p:nvSpPr>
          <p:cNvPr id="3" name="Content Placeholder 2"/>
          <p:cNvSpPr>
            <a:spLocks noGrp="1"/>
          </p:cNvSpPr>
          <p:nvPr>
            <p:ph idx="1"/>
          </p:nvPr>
        </p:nvSpPr>
        <p:spPr/>
        <p:txBody>
          <a:bodyPr/>
          <a:lstStyle/>
          <a:p>
            <a:r>
              <a:rPr lang="en-US" altLang="zh-CN" dirty="0"/>
              <a:t>Sharma et </a:t>
            </a:r>
            <a:r>
              <a:rPr lang="en-US" altLang="zh-CN" dirty="0" smtClean="0"/>
              <a:t>al. </a:t>
            </a:r>
            <a:r>
              <a:rPr lang="en-US" altLang="zh-CN" i="1" dirty="0" smtClean="0"/>
              <a:t>MCC </a:t>
            </a:r>
            <a:r>
              <a:rPr lang="en-US" altLang="zh-CN" i="1" dirty="0"/>
              <a:t>- a runtime verification tool for </a:t>
            </a:r>
            <a:r>
              <a:rPr lang="en-US" altLang="zh-CN" i="1" dirty="0" smtClean="0"/>
              <a:t>MCAPI </a:t>
            </a:r>
            <a:r>
              <a:rPr lang="en-US" altLang="zh-CN" i="1" dirty="0"/>
              <a:t>user applications</a:t>
            </a:r>
            <a:r>
              <a:rPr lang="en-US" altLang="zh-CN" dirty="0"/>
              <a:t>. (FMCAD ‘09)</a:t>
            </a:r>
          </a:p>
          <a:p>
            <a:r>
              <a:rPr lang="en-US" altLang="zh-CN" dirty="0"/>
              <a:t>Wang et al. : Symbolic pruning of concurrent program executions. (FSE ‘09)</a:t>
            </a:r>
          </a:p>
          <a:p>
            <a:r>
              <a:rPr lang="en-US" altLang="zh-CN" dirty="0" err="1"/>
              <a:t>Elwakil</a:t>
            </a:r>
            <a:r>
              <a:rPr lang="en-US" altLang="zh-CN" dirty="0"/>
              <a:t> et al. : Debugging support tool for </a:t>
            </a:r>
            <a:r>
              <a:rPr lang="en-US" altLang="zh-CN" dirty="0" err="1"/>
              <a:t>mcapi</a:t>
            </a:r>
            <a:r>
              <a:rPr lang="en-US" altLang="zh-CN" dirty="0"/>
              <a:t> applications. (PADTAD ‘10)</a:t>
            </a:r>
          </a:p>
          <a:p>
            <a:r>
              <a:rPr lang="en-US" altLang="zh-CN" dirty="0" err="1"/>
              <a:t>Vakkalanka</a:t>
            </a:r>
            <a:r>
              <a:rPr lang="en-US" altLang="zh-CN" dirty="0"/>
              <a:t> et al. : Reduced execution semantics of </a:t>
            </a:r>
            <a:r>
              <a:rPr lang="en-US" altLang="zh-CN" dirty="0" err="1"/>
              <a:t>mpi</a:t>
            </a:r>
            <a:r>
              <a:rPr lang="en-US" altLang="zh-CN" dirty="0"/>
              <a:t>.  (FM ’09)</a:t>
            </a:r>
          </a:p>
          <a:p>
            <a:endParaRPr lang="zh-CN" alt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3913465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7" name="Slide Number Placeholder 26"/>
          <p:cNvSpPr>
            <a:spLocks noGrp="1"/>
          </p:cNvSpPr>
          <p:nvPr>
            <p:ph type="sldNum" sz="quarter" idx="12"/>
          </p:nvPr>
        </p:nvSpPr>
        <p:spPr/>
        <p:txBody>
          <a:bodyPr/>
          <a:lstStyle/>
          <a:p>
            <a:fld id="{B6F15528-21DE-4FAA-801E-634DDDAF4B2B}" type="slidenum">
              <a:rPr lang="en-US" smtClean="0"/>
              <a:pPr/>
              <a:t>12</a:t>
            </a:fld>
            <a:endParaRPr lang="en-US"/>
          </a:p>
        </p:txBody>
      </p:sp>
      <p:sp>
        <p:nvSpPr>
          <p:cNvPr id="4" name="Content Placeholder 3"/>
          <p:cNvSpPr>
            <a:spLocks noGrp="1"/>
          </p:cNvSpPr>
          <p:nvPr>
            <p:ph idx="1"/>
          </p:nvPr>
        </p:nvSpPr>
        <p:spPr>
          <a:xfrm>
            <a:off x="457200" y="1600201"/>
            <a:ext cx="8229600" cy="4343400"/>
          </a:xfrm>
        </p:spPr>
        <p:txBody>
          <a:bodyPr>
            <a:noAutofit/>
          </a:bodyPr>
          <a:lstStyle/>
          <a:p>
            <a:r>
              <a:rPr lang="en-US" altLang="zh-CN" sz="2600" dirty="0"/>
              <a:t>A</a:t>
            </a:r>
            <a:r>
              <a:rPr lang="en-US" altLang="zh-CN" sz="2600" dirty="0" smtClean="0"/>
              <a:t> </a:t>
            </a:r>
            <a:r>
              <a:rPr lang="en-US" altLang="zh-CN" sz="2600" dirty="0"/>
              <a:t>proof that </a:t>
            </a:r>
            <a:r>
              <a:rPr lang="en-US" altLang="zh-CN" sz="2600" dirty="0" smtClean="0"/>
              <a:t>the problem </a:t>
            </a:r>
            <a:r>
              <a:rPr lang="en-US" altLang="zh-CN" sz="2600" dirty="0"/>
              <a:t>of </a:t>
            </a:r>
            <a:r>
              <a:rPr lang="en-US" altLang="zh-CN" sz="2800" dirty="0"/>
              <a:t>resolving non-determinism in message passing programs in a way that meets all </a:t>
            </a:r>
            <a:r>
              <a:rPr lang="en-US" altLang="zh-CN" sz="2800" dirty="0" smtClean="0"/>
              <a:t>assertions</a:t>
            </a:r>
            <a:r>
              <a:rPr lang="en-US" altLang="zh-CN" sz="2600" dirty="0" smtClean="0"/>
              <a:t> </a:t>
            </a:r>
            <a:r>
              <a:rPr lang="en-US" altLang="zh-CN" sz="2600" dirty="0"/>
              <a:t>is </a:t>
            </a:r>
            <a:r>
              <a:rPr lang="en-US" altLang="zh-CN" sz="2600" dirty="0" smtClean="0"/>
              <a:t>NP—complete;</a:t>
            </a:r>
          </a:p>
          <a:p>
            <a:r>
              <a:rPr lang="en-US" altLang="zh-CN" sz="2600" dirty="0" smtClean="0"/>
              <a:t>A correct and efficient SMT encoding of an MCAPI program execution that detects all assertion violations under zero or infinite buffer semantics given a input set of match pairs </a:t>
            </a:r>
            <a:r>
              <a:rPr lang="en-US" altLang="zh-CN" sz="2800" dirty="0" smtClean="0"/>
              <a:t>(</a:t>
            </a:r>
            <a:r>
              <a:rPr lang="en-US" altLang="zh-CN" sz="2800" dirty="0"/>
              <a:t>potential send and receive couplings</a:t>
            </a:r>
            <a:r>
              <a:rPr lang="en-US" altLang="zh-CN" sz="2800" dirty="0" smtClean="0"/>
              <a:t>)</a:t>
            </a:r>
            <a:r>
              <a:rPr lang="en-US" altLang="zh-CN" sz="2600" dirty="0" smtClean="0"/>
              <a:t>;</a:t>
            </a:r>
          </a:p>
          <a:p>
            <a:r>
              <a:rPr lang="en-US" altLang="zh-CN" sz="2600" dirty="0"/>
              <a:t>an O(N</a:t>
            </a:r>
            <a:r>
              <a:rPr lang="en-US" altLang="zh-CN" sz="2600" baseline="30000" dirty="0"/>
              <a:t>2</a:t>
            </a:r>
            <a:r>
              <a:rPr lang="en-US" altLang="zh-CN" sz="2600" dirty="0"/>
              <a:t>) algorithm to generate an </a:t>
            </a:r>
            <a:r>
              <a:rPr lang="en-US" altLang="zh-CN" sz="2600" dirty="0" smtClean="0"/>
              <a:t>over-approximation of </a:t>
            </a:r>
            <a:r>
              <a:rPr lang="en-US" altLang="zh-CN" sz="2600" dirty="0"/>
              <a:t>possible match pairs, where N is the size of </a:t>
            </a:r>
            <a:r>
              <a:rPr lang="en-US" altLang="zh-CN" sz="2600" dirty="0" smtClean="0"/>
              <a:t>the execution </a:t>
            </a:r>
            <a:r>
              <a:rPr lang="en-US" altLang="zh-CN" sz="2600" dirty="0"/>
              <a:t>trace in lines of code.</a:t>
            </a:r>
            <a:endParaRPr lang="zh-CN" altLang="en-US" sz="2600" dirty="0"/>
          </a:p>
        </p:txBody>
      </p:sp>
    </p:spTree>
    <p:extLst>
      <p:ext uri="{BB962C8B-B14F-4D97-AF65-F5344CB8AC3E}">
        <p14:creationId xmlns:p14="http://schemas.microsoft.com/office/powerpoint/2010/main" val="21045945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Formal Problem Statement</a:t>
            </a:r>
            <a:endParaRPr lang="en-US" dirty="0"/>
          </a:p>
        </p:txBody>
      </p:sp>
      <p:sp>
        <p:nvSpPr>
          <p:cNvPr id="3" name="Content Placeholder 2"/>
          <p:cNvSpPr>
            <a:spLocks noGrp="1"/>
          </p:cNvSpPr>
          <p:nvPr>
            <p:ph idx="1"/>
          </p:nvPr>
        </p:nvSpPr>
        <p:spPr/>
        <p:txBody>
          <a:bodyPr>
            <a:normAutofit/>
          </a:bodyPr>
          <a:lstStyle/>
          <a:p>
            <a:pPr marL="0" indent="0">
              <a:buNone/>
            </a:pPr>
            <a:r>
              <a:rPr lang="en-US" sz="2400" i="1" dirty="0" smtClean="0">
                <a:cs typeface="Times New Roman" pitchFamily="18" charset="0"/>
              </a:rPr>
              <a:t>INSTANCE: </a:t>
            </a:r>
          </a:p>
          <a:p>
            <a:r>
              <a:rPr lang="en-US" sz="2400" i="1" dirty="0" smtClean="0">
                <a:cs typeface="Times New Roman" pitchFamily="18" charset="0"/>
              </a:rPr>
              <a:t>A finite set of task histories: H </a:t>
            </a:r>
            <a:r>
              <a:rPr lang="en-US" sz="2400" i="1" dirty="0" smtClean="0">
                <a:cs typeface="Times New Roman" pitchFamily="18" charset="0"/>
                <a:sym typeface="Symbol"/>
              </a:rPr>
              <a:t>  {h</a:t>
            </a:r>
            <a:r>
              <a:rPr lang="en-US" sz="2400" i="1" baseline="-25000" dirty="0">
                <a:cs typeface="Times New Roman" pitchFamily="18" charset="0"/>
                <a:sym typeface="Symbol"/>
              </a:rPr>
              <a:t>0</a:t>
            </a:r>
            <a:r>
              <a:rPr lang="en-US" sz="2400" i="1" dirty="0" smtClean="0">
                <a:cs typeface="Times New Roman" pitchFamily="18" charset="0"/>
                <a:sym typeface="Symbol"/>
              </a:rPr>
              <a:t>, h</a:t>
            </a:r>
            <a:r>
              <a:rPr lang="en-US" sz="2400" i="1" baseline="-25000" dirty="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h</a:t>
            </a:r>
            <a:r>
              <a:rPr lang="en-US" sz="2400" i="1" baseline="-25000" dirty="0" err="1">
                <a:cs typeface="Times New Roman" pitchFamily="18" charset="0"/>
                <a:sym typeface="Symbol"/>
              </a:rPr>
              <a:t>n</a:t>
            </a:r>
            <a:r>
              <a:rPr lang="en-US" sz="2400" i="1" dirty="0" smtClean="0">
                <a:cs typeface="Times New Roman" pitchFamily="18" charset="0"/>
                <a:sym typeface="Symbol"/>
              </a:rPr>
              <a:t>}</a:t>
            </a:r>
          </a:p>
          <a:p>
            <a:r>
              <a:rPr lang="en-US" sz="2400" i="1" dirty="0" smtClean="0">
                <a:cs typeface="Times New Roman" pitchFamily="18" charset="0"/>
                <a:sym typeface="Symbol"/>
              </a:rPr>
              <a:t>A set of variables: X  {v</a:t>
            </a:r>
            <a:r>
              <a:rPr lang="en-US" sz="2400" i="1" baseline="-25000" dirty="0" smtClean="0">
                <a:cs typeface="Times New Roman" pitchFamily="18" charset="0"/>
                <a:sym typeface="Symbol"/>
              </a:rPr>
              <a:t>0</a:t>
            </a:r>
            <a:r>
              <a:rPr lang="en-US" sz="2400" i="1" dirty="0" smtClean="0">
                <a:cs typeface="Times New Roman" pitchFamily="18" charset="0"/>
                <a:sym typeface="Symbol"/>
              </a:rPr>
              <a:t>, v</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m</a:t>
            </a:r>
            <a:r>
              <a:rPr lang="en-US" sz="2400" i="1" dirty="0" smtClean="0">
                <a:cs typeface="Times New Roman" pitchFamily="18" charset="0"/>
                <a:sym typeface="Symbol"/>
              </a:rPr>
              <a:t>}</a:t>
            </a:r>
          </a:p>
          <a:p>
            <a:r>
              <a:rPr lang="en-US" sz="2400" i="1" dirty="0" smtClean="0">
                <a:cs typeface="Times New Roman" pitchFamily="18" charset="0"/>
                <a:sym typeface="Symbol"/>
              </a:rPr>
              <a:t>A set of constants: D  {d</a:t>
            </a:r>
            <a:r>
              <a:rPr lang="en-US" sz="2400" i="1" baseline="-25000" dirty="0" smtClean="0">
                <a:cs typeface="Times New Roman" pitchFamily="18" charset="0"/>
                <a:sym typeface="Symbol"/>
              </a:rPr>
              <a:t>0</a:t>
            </a:r>
            <a:r>
              <a:rPr lang="en-US" sz="2400" i="1" dirty="0" smtClean="0">
                <a:cs typeface="Times New Roman" pitchFamily="18" charset="0"/>
                <a:sym typeface="Symbol"/>
              </a:rPr>
              <a:t>, d</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k</a:t>
            </a:r>
            <a:r>
              <a:rPr lang="en-US" sz="2400" i="1" dirty="0" smtClean="0">
                <a:cs typeface="Times New Roman" pitchFamily="18" charset="0"/>
                <a:sym typeface="Symbol"/>
              </a:rPr>
              <a:t>}</a:t>
            </a:r>
          </a:p>
          <a:p>
            <a:pPr marL="0" indent="0">
              <a:buNone/>
            </a:pPr>
            <a:endParaRPr lang="en-US" sz="2400" i="1" dirty="0" smtClean="0">
              <a:cs typeface="Times New Roman" pitchFamily="18" charset="0"/>
            </a:endParaRPr>
          </a:p>
          <a:p>
            <a:pPr marL="0" indent="0">
              <a:buNone/>
            </a:pPr>
            <a:r>
              <a:rPr lang="en-US" sz="2400" i="1" dirty="0" smtClean="0">
                <a:cs typeface="Times New Roman" pitchFamily="18" charset="0"/>
              </a:rPr>
              <a:t>QUESTION: </a:t>
            </a:r>
          </a:p>
          <a:p>
            <a:pPr marL="0" indent="0">
              <a:buNone/>
            </a:pPr>
            <a:r>
              <a:rPr lang="en-US" sz="2400" i="1" dirty="0" smtClean="0">
                <a:cs typeface="Times New Roman" pitchFamily="18" charset="0"/>
              </a:rPr>
              <a:t>Is there a feasible schedule S for the operations of H that satisfy all the assertions?</a:t>
            </a:r>
            <a:endParaRPr lang="en-US" sz="2400" i="1" dirty="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3284948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Membership in NP</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14</a:t>
            </a:fld>
            <a:endParaRPr lang="en-US"/>
          </a:p>
        </p:txBody>
      </p:sp>
      <p:sp>
        <p:nvSpPr>
          <p:cNvPr id="4" name="Rounded Rectangle 3"/>
          <p:cNvSpPr/>
          <p:nvPr/>
        </p:nvSpPr>
        <p:spPr>
          <a:xfrm>
            <a:off x="4876800" y="2249287"/>
            <a:ext cx="274320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smtClean="0"/>
              <a:t>Operational model of MCAPI semantics</a:t>
            </a:r>
            <a:endParaRPr lang="zh-CN" altLang="en-US" sz="2000" dirty="0"/>
          </a:p>
        </p:txBody>
      </p:sp>
      <p:sp>
        <p:nvSpPr>
          <p:cNvPr id="5" name="TextBox 4"/>
          <p:cNvSpPr txBox="1"/>
          <p:nvPr/>
        </p:nvSpPr>
        <p:spPr>
          <a:xfrm>
            <a:off x="1392151" y="2932855"/>
            <a:ext cx="1776448" cy="461665"/>
          </a:xfrm>
          <a:prstGeom prst="rect">
            <a:avLst/>
          </a:prstGeom>
          <a:noFill/>
        </p:spPr>
        <p:txBody>
          <a:bodyPr wrap="none" rtlCol="0">
            <a:spAutoFit/>
          </a:bodyPr>
          <a:lstStyle/>
          <a:p>
            <a:r>
              <a:rPr lang="en-US" altLang="zh-CN" sz="2400" dirty="0" smtClean="0"/>
              <a:t>A Schedule S</a:t>
            </a:r>
            <a:endParaRPr lang="zh-CN" altLang="en-US" sz="2400" dirty="0"/>
          </a:p>
        </p:txBody>
      </p:sp>
      <p:sp>
        <p:nvSpPr>
          <p:cNvPr id="9" name="Right Arrow 8"/>
          <p:cNvSpPr/>
          <p:nvPr/>
        </p:nvSpPr>
        <p:spPr>
          <a:xfrm>
            <a:off x="3666969" y="2909352"/>
            <a:ext cx="71146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07691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Polynomial</a:t>
            </a:r>
            <a:r>
              <a:rPr lang="en-US" altLang="zh-CN" b="1" dirty="0" smtClean="0"/>
              <a:t> </a:t>
            </a:r>
            <a:r>
              <a:rPr lang="en-US" dirty="0" smtClean="0"/>
              <a:t>Reduction from SAT</a:t>
            </a:r>
            <a:endParaRPr lang="en-US" dirty="0"/>
          </a:p>
        </p:txBody>
      </p:sp>
      <p:sp>
        <p:nvSpPr>
          <p:cNvPr id="5" name="TextBox 4"/>
          <p:cNvSpPr txBox="1"/>
          <p:nvPr/>
        </p:nvSpPr>
        <p:spPr>
          <a:xfrm>
            <a:off x="457200" y="2743200"/>
            <a:ext cx="8305800" cy="954107"/>
          </a:xfrm>
          <a:prstGeom prst="rect">
            <a:avLst/>
          </a:prstGeom>
          <a:noFill/>
        </p:spPr>
        <p:txBody>
          <a:bodyPr wrap="square" rtlCol="0">
            <a:spAutoFit/>
          </a:bodyPr>
          <a:lstStyle/>
          <a:p>
            <a:r>
              <a:rPr lang="en-US" sz="2800" i="1" dirty="0" smtClean="0"/>
              <a:t>S </a:t>
            </a:r>
            <a:r>
              <a:rPr lang="en-US" sz="2800" i="1" dirty="0"/>
              <a:t>is a feasible schedule for H that satisfies all assertions if and only if </a:t>
            </a:r>
            <a:r>
              <a:rPr lang="en-US" sz="2800" i="1" dirty="0" smtClean="0"/>
              <a:t>the SAT instance Q is </a:t>
            </a:r>
            <a:r>
              <a:rPr lang="en-US" sz="2800" i="1" dirty="0" err="1" smtClean="0"/>
              <a:t>satisfiable</a:t>
            </a:r>
            <a:r>
              <a:rPr lang="en-US" sz="2800" dirty="0" smtClean="0"/>
              <a:t>.</a:t>
            </a:r>
            <a:endParaRPr lang="en-US" sz="2800"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18436792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smtClean="0"/>
              <a:t>Polynomial</a:t>
            </a:r>
            <a:r>
              <a:rPr lang="en-US" altLang="zh-CN" sz="3600" b="1" dirty="0" smtClean="0"/>
              <a:t> </a:t>
            </a:r>
            <a:r>
              <a:rPr lang="en-US" altLang="zh-CN" sz="3600" dirty="0"/>
              <a:t>Reduction from </a:t>
            </a:r>
            <a:r>
              <a:rPr lang="en-US" altLang="zh-CN" sz="3600" dirty="0" smtClean="0"/>
              <a:t>SAT (Example)</a:t>
            </a:r>
            <a:endParaRPr lang="en-US" sz="3600"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172234669"/>
              </p:ext>
            </p:extLst>
          </p:nvPr>
        </p:nvGraphicFramePr>
        <p:xfrm>
          <a:off x="457200" y="1295400"/>
          <a:ext cx="5334001" cy="3737762"/>
        </p:xfrm>
        <a:graphic>
          <a:graphicData uri="http://schemas.openxmlformats.org/drawingml/2006/table">
            <a:tbl>
              <a:tblPr firstRow="1" bandRow="1">
                <a:tableStyleId>{2D5ABB26-0587-4C30-8999-92F81FD0307C}</a:tableStyleId>
              </a:tblPr>
              <a:tblGrid>
                <a:gridCol w="410308"/>
                <a:gridCol w="1266092"/>
                <a:gridCol w="381000"/>
                <a:gridCol w="1295400"/>
                <a:gridCol w="381000"/>
                <a:gridCol w="160020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r>
                        <a:rPr lang="en-US" dirty="0" smtClean="0">
                          <a:solidFill>
                            <a:schemeClr val="tx1"/>
                          </a:solidFill>
                        </a:rPr>
                        <a:t>①</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②</a:t>
                      </a: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I</a:t>
                      </a:r>
                    </a:p>
                    <a:p>
                      <a:pPr algn="r"/>
                      <a:r>
                        <a:rPr lang="en-US" b="1" i="1" dirty="0" smtClean="0">
                          <a:solidFill>
                            <a:schemeClr val="tx1"/>
                          </a:solidFill>
                        </a:rPr>
                        <a:t>II</a:t>
                      </a: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A</a:t>
                      </a:r>
                    </a:p>
                    <a:p>
                      <a:pPr algn="r"/>
                      <a:r>
                        <a:rPr lang="en-US" b="1" i="1" dirty="0" smtClean="0">
                          <a:solidFill>
                            <a:schemeClr val="tx1"/>
                          </a:solidFill>
                        </a:rPr>
                        <a:t>B</a:t>
                      </a:r>
                    </a:p>
                    <a:p>
                      <a:pPr algn="r"/>
                      <a:r>
                        <a:rPr lang="en-US" b="1" i="1" dirty="0" smtClean="0">
                          <a:solidFill>
                            <a:schemeClr val="tx1"/>
                          </a:solidFill>
                        </a:rPr>
                        <a:t>C</a:t>
                      </a:r>
                    </a:p>
                    <a:p>
                      <a:pPr algn="r"/>
                      <a:r>
                        <a:rPr lang="en-US" b="1" i="1" dirty="0" smtClean="0">
                          <a:solidFill>
                            <a:schemeClr val="tx1"/>
                          </a:solidFill>
                        </a:rPr>
                        <a:t>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③</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④</a:t>
                      </a: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IV</a:t>
                      </a:r>
                    </a:p>
                    <a:p>
                      <a:pPr algn="r"/>
                      <a:r>
                        <a:rPr lang="en-US" b="1" i="1" dirty="0" smtClean="0">
                          <a:solidFill>
                            <a:schemeClr val="tx1"/>
                          </a:solidFill>
                        </a:rPr>
                        <a:t>V</a:t>
                      </a: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E</a:t>
                      </a:r>
                    </a:p>
                    <a:p>
                      <a:pPr algn="r"/>
                      <a:r>
                        <a:rPr lang="en-US" b="1" i="1" dirty="0" smtClean="0">
                          <a:solidFill>
                            <a:schemeClr val="tx1"/>
                          </a:solidFill>
                        </a:rPr>
                        <a:t>F</a:t>
                      </a:r>
                    </a:p>
                    <a:p>
                      <a:pPr algn="r"/>
                      <a:r>
                        <a:rPr lang="en-US" b="1" i="1" dirty="0" smtClean="0">
                          <a:solidFill>
                            <a:schemeClr val="tx1"/>
                          </a:solidFill>
                        </a:rPr>
                        <a:t>G</a:t>
                      </a:r>
                    </a:p>
                    <a:p>
                      <a:pPr algn="r"/>
                      <a:r>
                        <a:rPr lang="en-US" b="1" i="1" dirty="0" smtClean="0">
                          <a:solidFill>
                            <a:schemeClr val="tx1"/>
                          </a:solidFill>
                        </a:rPr>
                        <a:t>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I</a:t>
                      </a: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6905708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smtClean="0"/>
              <a:t>Polynomial</a:t>
            </a:r>
            <a:r>
              <a:rPr lang="en-US" altLang="zh-CN" sz="3600" b="1" dirty="0" smtClean="0"/>
              <a:t> </a:t>
            </a:r>
            <a:r>
              <a:rPr lang="en-US" altLang="zh-CN" sz="3600" dirty="0"/>
              <a:t>Reduction from </a:t>
            </a:r>
            <a:r>
              <a:rPr lang="en-US" altLang="zh-CN" sz="3600" dirty="0" smtClean="0"/>
              <a:t>SAT (Example)</a:t>
            </a:r>
            <a:endParaRPr lang="en-US" sz="3600"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678838203"/>
              </p:ext>
            </p:extLst>
          </p:nvPr>
        </p:nvGraphicFramePr>
        <p:xfrm>
          <a:off x="457200" y="1295400"/>
          <a:ext cx="5334001" cy="3737762"/>
        </p:xfrm>
        <a:graphic>
          <a:graphicData uri="http://schemas.openxmlformats.org/drawingml/2006/table">
            <a:tbl>
              <a:tblPr firstRow="1" bandRow="1">
                <a:tableStyleId>{2D5ABB26-0587-4C30-8999-92F81FD0307C}</a:tableStyleId>
              </a:tblPr>
              <a:tblGrid>
                <a:gridCol w="410308"/>
                <a:gridCol w="1266092"/>
                <a:gridCol w="381000"/>
                <a:gridCol w="1295400"/>
                <a:gridCol w="381000"/>
                <a:gridCol w="160020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r>
                        <a:rPr lang="en-US" dirty="0" smtClean="0">
                          <a:solidFill>
                            <a:schemeClr val="tx1"/>
                          </a:solidFill>
                        </a:rPr>
                        <a:t>①</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②</a:t>
                      </a:r>
                    </a:p>
                    <a:p>
                      <a:endParaRPr lang="en-US" dirty="0">
                        <a:solidFill>
                          <a:schemeClr val="accent6">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I</a:t>
                      </a:r>
                    </a:p>
                    <a:p>
                      <a:pPr algn="r"/>
                      <a:r>
                        <a:rPr lang="en-US" b="1" i="1" dirty="0" smtClean="0">
                          <a:solidFill>
                            <a:srgbClr val="C00000"/>
                          </a:solidFill>
                        </a:rPr>
                        <a:t>II</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A</a:t>
                      </a:r>
                    </a:p>
                    <a:p>
                      <a:pPr algn="r"/>
                      <a:r>
                        <a:rPr lang="en-US" b="1" i="1" dirty="0" smtClean="0">
                          <a:solidFill>
                            <a:schemeClr val="tx1"/>
                          </a:solidFill>
                        </a:rPr>
                        <a:t>B</a:t>
                      </a:r>
                    </a:p>
                    <a:p>
                      <a:pPr algn="r"/>
                      <a:r>
                        <a:rPr lang="en-US" b="1" i="1" dirty="0" smtClean="0">
                          <a:solidFill>
                            <a:srgbClr val="C00000"/>
                          </a:solidFill>
                        </a:rPr>
                        <a:t>C</a:t>
                      </a:r>
                    </a:p>
                    <a:p>
                      <a:pPr algn="r"/>
                      <a:r>
                        <a:rPr lang="en-US" b="1" i="1" dirty="0" smtClean="0">
                          <a:solidFill>
                            <a:srgbClr val="C00000"/>
                          </a:solidFill>
                        </a:rPr>
                        <a:t>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r>
                        <a:rPr lang="en-US" sz="2000" dirty="0" smtClean="0">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③</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④</a:t>
                      </a:r>
                    </a:p>
                    <a:p>
                      <a:endParaRPr lang="en-US" dirty="0">
                        <a:solidFill>
                          <a:schemeClr val="accent6">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IV</a:t>
                      </a:r>
                    </a:p>
                    <a:p>
                      <a:pPr algn="r"/>
                      <a:r>
                        <a:rPr lang="en-US" b="1" i="1" dirty="0" smtClean="0">
                          <a:solidFill>
                            <a:srgbClr val="0070C0"/>
                          </a:solidFill>
                        </a:rPr>
                        <a:t>V</a:t>
                      </a: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E</a:t>
                      </a:r>
                    </a:p>
                    <a:p>
                      <a:pPr algn="r"/>
                      <a:r>
                        <a:rPr lang="en-US" b="1" i="1" dirty="0" smtClean="0">
                          <a:solidFill>
                            <a:schemeClr val="tx1"/>
                          </a:solidFill>
                        </a:rPr>
                        <a:t>F</a:t>
                      </a:r>
                    </a:p>
                    <a:p>
                      <a:pPr algn="r"/>
                      <a:r>
                        <a:rPr lang="en-US" b="1" i="1" dirty="0" smtClean="0">
                          <a:solidFill>
                            <a:srgbClr val="0070C0"/>
                          </a:solidFill>
                        </a:rPr>
                        <a:t>G</a:t>
                      </a:r>
                    </a:p>
                    <a:p>
                      <a:pPr algn="r"/>
                      <a:r>
                        <a:rPr lang="en-US" b="1" i="1" dirty="0" smtClean="0">
                          <a:solidFill>
                            <a:srgbClr val="0070C0"/>
                          </a:solidFill>
                        </a:rPr>
                        <a:t>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t</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f</a:t>
                      </a:r>
                      <a:r>
                        <a:rPr lang="en-US" sz="2000" dirty="0" smtClean="0">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rgbClr val="0070C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accent6">
                              <a:lumMod val="75000"/>
                            </a:schemeClr>
                          </a:solidFill>
                        </a:rPr>
                        <a:t>I</a:t>
                      </a:r>
                      <a:endParaRPr lang="en-US" b="1" i="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accent6">
                              <a:lumMod val="75000"/>
                            </a:schemeClr>
                          </a:solidFill>
                          <a:latin typeface="Consolas" pitchFamily="49" charset="0"/>
                          <a:cs typeface="Consolas" pitchFamily="49" charset="0"/>
                        </a:rPr>
                        <a:t>assert(c</a:t>
                      </a:r>
                      <a:r>
                        <a:rPr lang="en-US" sz="2000" baseline="-25000" dirty="0" smtClean="0">
                          <a:solidFill>
                            <a:schemeClr val="accent6">
                              <a:lumMod val="75000"/>
                            </a:schemeClr>
                          </a:solidFill>
                          <a:latin typeface="Consolas" pitchFamily="49" charset="0"/>
                          <a:cs typeface="Consolas" pitchFamily="49" charset="0"/>
                        </a:rPr>
                        <a:t>0</a:t>
                      </a:r>
                      <a:r>
                        <a:rPr lang="en-US" sz="2000" baseline="0" dirty="0" smtClean="0">
                          <a:solidFill>
                            <a:schemeClr val="accent6">
                              <a:lumMod val="75000"/>
                            </a:schemeClr>
                          </a:solidFill>
                          <a:latin typeface="Consolas" pitchFamily="49" charset="0"/>
                          <a:cs typeface="Consolas" pitchFamily="49" charset="0"/>
                        </a:rPr>
                        <a:t>)</a:t>
                      </a:r>
                      <a:endParaRPr lang="en-US" sz="2000" dirty="0" smtClean="0">
                        <a:solidFill>
                          <a:schemeClr val="accent6">
                            <a:lumMod val="75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54458231"/>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0" y="5276671"/>
            <a:ext cx="6629400" cy="830997"/>
          </a:xfrm>
          <a:prstGeom prst="rect">
            <a:avLst/>
          </a:prstGeom>
        </p:spPr>
        <p:txBody>
          <a:bodyPr wrap="square">
            <a:spAutoFit/>
          </a:bodyPr>
          <a:lstStyle/>
          <a:p>
            <a:r>
              <a:rPr lang="en-US" sz="2400" dirty="0" smtClean="0"/>
              <a:t>A</a:t>
            </a:r>
            <a:r>
              <a:rPr lang="en-US" sz="2400" dirty="0" smtClean="0">
                <a:sym typeface="Wingdings" panose="05000000000000000000" pitchFamily="2" charset="2"/>
              </a:rPr>
              <a:t></a:t>
            </a:r>
            <a:r>
              <a:rPr lang="en-US" sz="2400" dirty="0" smtClean="0"/>
              <a:t>①</a:t>
            </a:r>
            <a:r>
              <a:rPr lang="en-US" sz="2400" dirty="0" smtClean="0">
                <a:sym typeface="Wingdings" panose="05000000000000000000" pitchFamily="2" charset="2"/>
              </a:rPr>
              <a:t>BI</a:t>
            </a:r>
            <a:r>
              <a:rPr lang="en-US" sz="2400" dirty="0" smtClean="0">
                <a:solidFill>
                  <a:srgbClr val="C00000"/>
                </a:solidFill>
                <a:sym typeface="Wingdings" panose="05000000000000000000" pitchFamily="2" charset="2"/>
              </a:rPr>
              <a:t>IIC</a:t>
            </a:r>
            <a:r>
              <a:rPr lang="en-US" sz="2400" dirty="0">
                <a:solidFill>
                  <a:srgbClr val="C00000"/>
                </a:solidFill>
              </a:rPr>
              <a:t>②</a:t>
            </a:r>
            <a:r>
              <a:rPr lang="en-US" sz="2400" dirty="0" smtClean="0">
                <a:solidFill>
                  <a:srgbClr val="C00000"/>
                </a:solidFill>
                <a:sym typeface="Wingdings" panose="05000000000000000000" pitchFamily="2" charset="2"/>
              </a:rPr>
              <a:t>D (u</a:t>
            </a:r>
            <a:r>
              <a:rPr lang="en-US" sz="2400" baseline="-25000" dirty="0" smtClean="0">
                <a:solidFill>
                  <a:srgbClr val="C00000"/>
                </a:solidFill>
                <a:sym typeface="Wingdings" panose="05000000000000000000" pitchFamily="2" charset="2"/>
              </a:rPr>
              <a:t>0</a:t>
            </a:r>
            <a:r>
              <a:rPr lang="en-US" sz="2400" dirty="0" smtClean="0">
                <a:solidFill>
                  <a:srgbClr val="C00000"/>
                </a:solidFill>
                <a:sym typeface="Wingdings" panose="05000000000000000000" pitchFamily="2" charset="2"/>
              </a:rPr>
              <a:t>=</a:t>
            </a:r>
            <a:r>
              <a:rPr lang="en-US" sz="2400" dirty="0" err="1" smtClean="0">
                <a:solidFill>
                  <a:srgbClr val="C00000"/>
                </a:solidFill>
                <a:sym typeface="Wingdings" panose="05000000000000000000" pitchFamily="2" charset="2"/>
              </a:rPr>
              <a:t>d</a:t>
            </a:r>
            <a:r>
              <a:rPr lang="en-US" sz="2400" baseline="-25000" dirty="0" err="1" smtClean="0">
                <a:solidFill>
                  <a:srgbClr val="C00000"/>
                </a:solidFill>
                <a:sym typeface="Wingdings" panose="05000000000000000000" pitchFamily="2" charset="2"/>
              </a:rPr>
              <a:t>t</a:t>
            </a:r>
            <a:r>
              <a:rPr lang="en-US" sz="2400" dirty="0" smtClean="0">
                <a:solidFill>
                  <a:srgbClr val="C00000"/>
                </a:solidFill>
                <a:sym typeface="Wingdings" panose="05000000000000000000" pitchFamily="2" charset="2"/>
              </a:rPr>
              <a:t>)</a:t>
            </a:r>
            <a:r>
              <a:rPr lang="en-US" sz="2400" dirty="0" smtClean="0">
                <a:sym typeface="Wingdings" panose="05000000000000000000" pitchFamily="2" charset="2"/>
              </a:rPr>
              <a:t></a:t>
            </a:r>
          </a:p>
          <a:p>
            <a:r>
              <a:rPr lang="en-US" sz="2400" dirty="0" smtClean="0">
                <a:sym typeface="Wingdings" panose="05000000000000000000" pitchFamily="2" charset="2"/>
              </a:rPr>
              <a:t>E</a:t>
            </a:r>
            <a:r>
              <a:rPr lang="en-US" sz="2400" dirty="0" smtClean="0"/>
              <a:t>③</a:t>
            </a:r>
            <a:r>
              <a:rPr lang="en-US" sz="2400" dirty="0" smtClean="0">
                <a:sym typeface="Wingdings" panose="05000000000000000000" pitchFamily="2" charset="2"/>
              </a:rPr>
              <a:t>FIV</a:t>
            </a:r>
            <a:r>
              <a:rPr lang="en-US" sz="2400" dirty="0" smtClean="0">
                <a:solidFill>
                  <a:srgbClr val="0070C0"/>
                </a:solidFill>
                <a:sym typeface="Wingdings" panose="05000000000000000000" pitchFamily="2" charset="2"/>
              </a:rPr>
              <a:t></a:t>
            </a:r>
            <a:r>
              <a:rPr lang="en-US" sz="2400" dirty="0" smtClean="0">
                <a:solidFill>
                  <a:srgbClr val="0070C0"/>
                </a:solidFill>
              </a:rPr>
              <a:t>④</a:t>
            </a:r>
            <a:r>
              <a:rPr lang="en-US" sz="2400" dirty="0" smtClean="0">
                <a:solidFill>
                  <a:srgbClr val="0070C0"/>
                </a:solidFill>
                <a:sym typeface="Wingdings" panose="05000000000000000000" pitchFamily="2" charset="2"/>
              </a:rPr>
              <a:t>GVH</a:t>
            </a:r>
            <a:r>
              <a:rPr lang="en-US" sz="2400" dirty="0" smtClean="0">
                <a:solidFill>
                  <a:schemeClr val="accent6">
                    <a:lumMod val="75000"/>
                  </a:schemeClr>
                </a:solidFill>
                <a:sym typeface="Wingdings" panose="05000000000000000000" pitchFamily="2" charset="2"/>
              </a:rPr>
              <a:t> </a:t>
            </a:r>
            <a:r>
              <a:rPr lang="en-US" sz="2400" dirty="0" smtClean="0">
                <a:solidFill>
                  <a:srgbClr val="0070C0"/>
                </a:solidFill>
                <a:sym typeface="Wingdings" panose="05000000000000000000" pitchFamily="2" charset="2"/>
              </a:rPr>
              <a:t>(u</a:t>
            </a:r>
            <a:r>
              <a:rPr lang="en-US" sz="2400" baseline="-25000" dirty="0" smtClean="0">
                <a:solidFill>
                  <a:srgbClr val="0070C0"/>
                </a:solidFill>
                <a:sym typeface="Wingdings" panose="05000000000000000000" pitchFamily="2" charset="2"/>
              </a:rPr>
              <a:t>1</a:t>
            </a:r>
            <a:r>
              <a:rPr lang="en-US" sz="2400" dirty="0" smtClean="0">
                <a:solidFill>
                  <a:srgbClr val="0070C0"/>
                </a:solidFill>
                <a:sym typeface="Wingdings" panose="05000000000000000000" pitchFamily="2" charset="2"/>
              </a:rPr>
              <a:t>=</a:t>
            </a:r>
            <a:r>
              <a:rPr lang="en-US" sz="2400" dirty="0" err="1" smtClean="0">
                <a:solidFill>
                  <a:srgbClr val="0070C0"/>
                </a:solidFill>
                <a:sym typeface="Wingdings" panose="05000000000000000000" pitchFamily="2" charset="2"/>
              </a:rPr>
              <a:t>d</a:t>
            </a:r>
            <a:r>
              <a:rPr lang="en-US" sz="2400" baseline="-25000" dirty="0" err="1" smtClean="0">
                <a:solidFill>
                  <a:srgbClr val="0070C0"/>
                </a:solidFill>
                <a:sym typeface="Wingdings" panose="05000000000000000000" pitchFamily="2" charset="2"/>
              </a:rPr>
              <a:t>f</a:t>
            </a:r>
            <a:r>
              <a:rPr lang="en-US" sz="2400" dirty="0" smtClean="0">
                <a:solidFill>
                  <a:srgbClr val="0070C0"/>
                </a:solidFill>
                <a:sym typeface="Wingdings" panose="05000000000000000000" pitchFamily="2" charset="2"/>
              </a:rPr>
              <a:t>)</a:t>
            </a:r>
            <a:r>
              <a:rPr lang="en-US" sz="2400" dirty="0" smtClean="0">
                <a:solidFill>
                  <a:schemeClr val="accent6">
                    <a:lumMod val="75000"/>
                  </a:schemeClr>
                </a:solidFill>
                <a:sym typeface="Wingdings" panose="05000000000000000000" pitchFamily="2" charset="2"/>
              </a:rPr>
              <a:t>I (C</a:t>
            </a:r>
            <a:r>
              <a:rPr lang="en-US" sz="2400" baseline="-25000" dirty="0" smtClean="0">
                <a:solidFill>
                  <a:schemeClr val="accent6">
                    <a:lumMod val="75000"/>
                  </a:schemeClr>
                </a:solidFill>
                <a:sym typeface="Wingdings" panose="05000000000000000000" pitchFamily="2" charset="2"/>
              </a:rPr>
              <a:t>0</a:t>
            </a:r>
            <a:r>
              <a:rPr lang="en-US" sz="2400" dirty="0" smtClean="0">
                <a:solidFill>
                  <a:schemeClr val="accent6">
                    <a:lumMod val="75000"/>
                  </a:schemeClr>
                </a:solidFill>
                <a:sym typeface="Wingdings" panose="05000000000000000000" pitchFamily="2" charset="2"/>
              </a:rPr>
              <a:t>=</a:t>
            </a:r>
            <a:r>
              <a:rPr lang="en-US" sz="2400" dirty="0" err="1" smtClean="0">
                <a:solidFill>
                  <a:schemeClr val="accent6">
                    <a:lumMod val="75000"/>
                  </a:schemeClr>
                </a:solidFill>
                <a:sym typeface="Wingdings" panose="05000000000000000000" pitchFamily="2" charset="2"/>
              </a:rPr>
              <a:t>d</a:t>
            </a:r>
            <a:r>
              <a:rPr lang="en-US" sz="2400" baseline="-25000" dirty="0" err="1" smtClean="0">
                <a:solidFill>
                  <a:schemeClr val="accent6">
                    <a:lumMod val="75000"/>
                  </a:schemeClr>
                </a:solidFill>
                <a:sym typeface="Wingdings" panose="05000000000000000000" pitchFamily="2" charset="2"/>
              </a:rPr>
              <a:t>t</a:t>
            </a:r>
            <a:r>
              <a:rPr lang="en-US" sz="2400" dirty="0" smtClean="0">
                <a:solidFill>
                  <a:schemeClr val="accent6">
                    <a:lumMod val="75000"/>
                  </a:schemeClr>
                </a:solidFill>
                <a:sym typeface="Wingdings" panose="05000000000000000000" pitchFamily="2" charset="2"/>
              </a:rPr>
              <a:t>)</a:t>
            </a:r>
            <a:endParaRPr lang="en-US" sz="2400" dirty="0">
              <a:solidFill>
                <a:schemeClr val="accent6">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5024809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smtClean="0"/>
              <a:t>Polynomial</a:t>
            </a:r>
            <a:r>
              <a:rPr lang="en-US" altLang="zh-CN" sz="3600" b="1" dirty="0" smtClean="0"/>
              <a:t> </a:t>
            </a:r>
            <a:r>
              <a:rPr lang="en-US" altLang="zh-CN" sz="3600" dirty="0"/>
              <a:t>Reduction from </a:t>
            </a:r>
            <a:r>
              <a:rPr lang="en-US" altLang="zh-CN" sz="3600" dirty="0" smtClean="0"/>
              <a:t>SAT (Example)</a:t>
            </a:r>
            <a:endParaRPr lang="en-US" sz="3600"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72018431"/>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62467332"/>
              </p:ext>
            </p:extLst>
          </p:nvPr>
        </p:nvGraphicFramePr>
        <p:xfrm>
          <a:off x="457200" y="1295400"/>
          <a:ext cx="5334001" cy="3737762"/>
        </p:xfrm>
        <a:graphic>
          <a:graphicData uri="http://schemas.openxmlformats.org/drawingml/2006/table">
            <a:tbl>
              <a:tblPr firstRow="1" bandRow="1">
                <a:tableStyleId>{2D5ABB26-0587-4C30-8999-92F81FD0307C}</a:tableStyleId>
              </a:tblPr>
              <a:tblGrid>
                <a:gridCol w="410308"/>
                <a:gridCol w="1266092"/>
                <a:gridCol w="381000"/>
                <a:gridCol w="1295400"/>
                <a:gridCol w="381000"/>
                <a:gridCol w="160020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r>
                        <a:rPr lang="en-US" dirty="0" smtClean="0">
                          <a:solidFill>
                            <a:schemeClr val="tx1"/>
                          </a:solidFill>
                        </a:rPr>
                        <a:t>①</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②</a:t>
                      </a:r>
                    </a:p>
                    <a:p>
                      <a:endParaRPr lang="en-US" dirty="0">
                        <a:solidFill>
                          <a:schemeClr val="accent6">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I</a:t>
                      </a:r>
                    </a:p>
                    <a:p>
                      <a:pPr algn="r"/>
                      <a:r>
                        <a:rPr lang="en-US" b="1" i="1" dirty="0" smtClean="0">
                          <a:solidFill>
                            <a:srgbClr val="C00000"/>
                          </a:solidFill>
                        </a:rPr>
                        <a:t>II</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A</a:t>
                      </a:r>
                    </a:p>
                    <a:p>
                      <a:pPr algn="r"/>
                      <a:r>
                        <a:rPr lang="en-US" b="1" i="1" dirty="0" smtClean="0">
                          <a:solidFill>
                            <a:schemeClr val="tx1"/>
                          </a:solidFill>
                        </a:rPr>
                        <a:t>B</a:t>
                      </a:r>
                    </a:p>
                    <a:p>
                      <a:pPr algn="r"/>
                      <a:r>
                        <a:rPr lang="en-US" b="1" i="1" dirty="0" smtClean="0">
                          <a:solidFill>
                            <a:srgbClr val="C00000"/>
                          </a:solidFill>
                        </a:rPr>
                        <a:t>C</a:t>
                      </a:r>
                    </a:p>
                    <a:p>
                      <a:pPr algn="r"/>
                      <a:r>
                        <a:rPr lang="en-US" b="1" i="1" dirty="0" smtClean="0">
                          <a:solidFill>
                            <a:srgbClr val="C00000"/>
                          </a:solidFill>
                        </a:rPr>
                        <a:t>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r>
                        <a:rPr lang="en-US" sz="2000" dirty="0" smtClean="0">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③</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④</a:t>
                      </a:r>
                    </a:p>
                    <a:p>
                      <a:endParaRPr lang="en-US" dirty="0">
                        <a:solidFill>
                          <a:schemeClr val="accent6">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IV</a:t>
                      </a:r>
                    </a:p>
                    <a:p>
                      <a:pPr algn="r"/>
                      <a:r>
                        <a:rPr lang="en-US" b="1" i="1" dirty="0" smtClean="0">
                          <a:solidFill>
                            <a:srgbClr val="0070C0"/>
                          </a:solidFill>
                        </a:rPr>
                        <a:t>V</a:t>
                      </a: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tx1"/>
                          </a:solidFill>
                        </a:rPr>
                        <a:t>E</a:t>
                      </a:r>
                    </a:p>
                    <a:p>
                      <a:pPr algn="r"/>
                      <a:r>
                        <a:rPr lang="en-US" b="1" i="1" dirty="0" smtClean="0">
                          <a:solidFill>
                            <a:schemeClr val="tx1"/>
                          </a:solidFill>
                        </a:rPr>
                        <a:t>F</a:t>
                      </a:r>
                    </a:p>
                    <a:p>
                      <a:pPr algn="r"/>
                      <a:r>
                        <a:rPr lang="en-US" b="1" i="1" dirty="0" smtClean="0">
                          <a:solidFill>
                            <a:srgbClr val="0070C0"/>
                          </a:solidFill>
                        </a:rPr>
                        <a:t>G</a:t>
                      </a:r>
                    </a:p>
                    <a:p>
                      <a:pPr algn="r"/>
                      <a:r>
                        <a:rPr lang="en-US" b="1" i="1" dirty="0" smtClean="0">
                          <a:solidFill>
                            <a:srgbClr val="0070C0"/>
                          </a:solidFill>
                        </a:rPr>
                        <a:t>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t</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f</a:t>
                      </a:r>
                      <a:r>
                        <a:rPr lang="en-US" sz="2000" dirty="0" smtClean="0">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rgbClr val="0070C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accent6">
                              <a:lumMod val="75000"/>
                            </a:schemeClr>
                          </a:solidFill>
                        </a:rPr>
                        <a:t>I</a:t>
                      </a:r>
                      <a:endParaRPr lang="en-US" b="1" i="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accent6">
                              <a:lumMod val="75000"/>
                            </a:schemeClr>
                          </a:solidFill>
                          <a:latin typeface="Consolas" pitchFamily="49" charset="0"/>
                          <a:cs typeface="Consolas" pitchFamily="49" charset="0"/>
                        </a:rPr>
                        <a:t>assert(c</a:t>
                      </a:r>
                      <a:r>
                        <a:rPr lang="en-US" sz="2000" baseline="-25000" dirty="0" smtClean="0">
                          <a:solidFill>
                            <a:schemeClr val="accent6">
                              <a:lumMod val="75000"/>
                            </a:schemeClr>
                          </a:solidFill>
                          <a:latin typeface="Consolas" pitchFamily="49" charset="0"/>
                          <a:cs typeface="Consolas" pitchFamily="49" charset="0"/>
                        </a:rPr>
                        <a:t>0</a:t>
                      </a:r>
                      <a:r>
                        <a:rPr lang="en-US" sz="2000" baseline="0" dirty="0" smtClean="0">
                          <a:solidFill>
                            <a:schemeClr val="accent6">
                              <a:lumMod val="75000"/>
                            </a:schemeClr>
                          </a:solidFill>
                          <a:latin typeface="Consolas" pitchFamily="49" charset="0"/>
                          <a:cs typeface="Consolas" pitchFamily="49" charset="0"/>
                        </a:rPr>
                        <a:t>)</a:t>
                      </a:r>
                      <a:endParaRPr lang="en-US" sz="2000" dirty="0" smtClean="0">
                        <a:solidFill>
                          <a:schemeClr val="accent6">
                            <a:lumMod val="75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Rectangle 9"/>
          <p:cNvSpPr/>
          <p:nvPr/>
        </p:nvSpPr>
        <p:spPr>
          <a:xfrm>
            <a:off x="1524000" y="5276671"/>
            <a:ext cx="6629400" cy="1200329"/>
          </a:xfrm>
          <a:prstGeom prst="rect">
            <a:avLst/>
          </a:prstGeom>
        </p:spPr>
        <p:txBody>
          <a:bodyPr wrap="square">
            <a:spAutoFit/>
          </a:bodyPr>
          <a:lstStyle/>
          <a:p>
            <a:r>
              <a:rPr lang="en-US" altLang="zh-CN" sz="2400" dirty="0"/>
              <a:t>Feasible Schedule:</a:t>
            </a:r>
          </a:p>
          <a:p>
            <a:r>
              <a:rPr lang="en-US" sz="2400" dirty="0" smtClean="0"/>
              <a:t>A</a:t>
            </a:r>
            <a:r>
              <a:rPr lang="en-US" sz="2400" dirty="0" smtClean="0">
                <a:sym typeface="Wingdings" panose="05000000000000000000" pitchFamily="2" charset="2"/>
              </a:rPr>
              <a:t></a:t>
            </a:r>
            <a:r>
              <a:rPr lang="en-US" sz="2400" dirty="0" smtClean="0"/>
              <a:t>①</a:t>
            </a:r>
            <a:r>
              <a:rPr lang="en-US" sz="2400" dirty="0" smtClean="0">
                <a:sym typeface="Wingdings" panose="05000000000000000000" pitchFamily="2" charset="2"/>
              </a:rPr>
              <a:t>BI</a:t>
            </a:r>
            <a:r>
              <a:rPr lang="en-US" sz="2400" dirty="0" smtClean="0">
                <a:solidFill>
                  <a:srgbClr val="C00000"/>
                </a:solidFill>
                <a:sym typeface="Wingdings" panose="05000000000000000000" pitchFamily="2" charset="2"/>
              </a:rPr>
              <a:t>IIC</a:t>
            </a:r>
            <a:r>
              <a:rPr lang="en-US" sz="2400" dirty="0">
                <a:solidFill>
                  <a:srgbClr val="C00000"/>
                </a:solidFill>
              </a:rPr>
              <a:t>②</a:t>
            </a:r>
            <a:r>
              <a:rPr lang="en-US" sz="2400" dirty="0" smtClean="0">
                <a:solidFill>
                  <a:srgbClr val="C00000"/>
                </a:solidFill>
                <a:sym typeface="Wingdings" panose="05000000000000000000" pitchFamily="2" charset="2"/>
              </a:rPr>
              <a:t>D (u</a:t>
            </a:r>
            <a:r>
              <a:rPr lang="en-US" sz="2400" baseline="-25000" dirty="0" smtClean="0">
                <a:solidFill>
                  <a:srgbClr val="C00000"/>
                </a:solidFill>
                <a:sym typeface="Wingdings" panose="05000000000000000000" pitchFamily="2" charset="2"/>
              </a:rPr>
              <a:t>0</a:t>
            </a:r>
            <a:r>
              <a:rPr lang="en-US" sz="2400" dirty="0" smtClean="0">
                <a:solidFill>
                  <a:srgbClr val="C00000"/>
                </a:solidFill>
                <a:sym typeface="Wingdings" panose="05000000000000000000" pitchFamily="2" charset="2"/>
              </a:rPr>
              <a:t>=</a:t>
            </a:r>
            <a:r>
              <a:rPr lang="en-US" sz="2400" dirty="0" err="1" smtClean="0">
                <a:solidFill>
                  <a:srgbClr val="C00000"/>
                </a:solidFill>
                <a:sym typeface="Wingdings" panose="05000000000000000000" pitchFamily="2" charset="2"/>
              </a:rPr>
              <a:t>d</a:t>
            </a:r>
            <a:r>
              <a:rPr lang="en-US" sz="2400" baseline="-25000" dirty="0" err="1" smtClean="0">
                <a:solidFill>
                  <a:srgbClr val="C00000"/>
                </a:solidFill>
                <a:sym typeface="Wingdings" panose="05000000000000000000" pitchFamily="2" charset="2"/>
              </a:rPr>
              <a:t>t</a:t>
            </a:r>
            <a:r>
              <a:rPr lang="en-US" sz="2400" dirty="0" smtClean="0">
                <a:solidFill>
                  <a:srgbClr val="C00000"/>
                </a:solidFill>
                <a:sym typeface="Wingdings" panose="05000000000000000000" pitchFamily="2" charset="2"/>
              </a:rPr>
              <a:t>)</a:t>
            </a:r>
            <a:r>
              <a:rPr lang="en-US" sz="2400" dirty="0" smtClean="0">
                <a:sym typeface="Wingdings" panose="05000000000000000000" pitchFamily="2" charset="2"/>
              </a:rPr>
              <a:t></a:t>
            </a:r>
          </a:p>
          <a:p>
            <a:r>
              <a:rPr lang="en-US" sz="2400" dirty="0" smtClean="0">
                <a:sym typeface="Wingdings" panose="05000000000000000000" pitchFamily="2" charset="2"/>
              </a:rPr>
              <a:t>E</a:t>
            </a:r>
            <a:r>
              <a:rPr lang="en-US" sz="2400" dirty="0" smtClean="0"/>
              <a:t>③</a:t>
            </a:r>
            <a:r>
              <a:rPr lang="en-US" sz="2400" dirty="0" smtClean="0">
                <a:sym typeface="Wingdings" panose="05000000000000000000" pitchFamily="2" charset="2"/>
              </a:rPr>
              <a:t>FIV</a:t>
            </a:r>
            <a:r>
              <a:rPr lang="en-US" sz="2400" dirty="0" smtClean="0">
                <a:solidFill>
                  <a:srgbClr val="0070C0"/>
                </a:solidFill>
                <a:sym typeface="Wingdings" panose="05000000000000000000" pitchFamily="2" charset="2"/>
              </a:rPr>
              <a:t></a:t>
            </a:r>
            <a:r>
              <a:rPr lang="en-US" sz="2400" dirty="0" smtClean="0">
                <a:solidFill>
                  <a:srgbClr val="0070C0"/>
                </a:solidFill>
              </a:rPr>
              <a:t>④</a:t>
            </a:r>
            <a:r>
              <a:rPr lang="en-US" sz="2400" dirty="0" smtClean="0">
                <a:solidFill>
                  <a:srgbClr val="0070C0"/>
                </a:solidFill>
                <a:sym typeface="Wingdings" panose="05000000000000000000" pitchFamily="2" charset="2"/>
              </a:rPr>
              <a:t>GVH</a:t>
            </a:r>
            <a:r>
              <a:rPr lang="en-US" sz="2400" dirty="0" smtClean="0">
                <a:solidFill>
                  <a:schemeClr val="accent6">
                    <a:lumMod val="75000"/>
                  </a:schemeClr>
                </a:solidFill>
                <a:sym typeface="Wingdings" panose="05000000000000000000" pitchFamily="2" charset="2"/>
              </a:rPr>
              <a:t> </a:t>
            </a:r>
            <a:r>
              <a:rPr lang="en-US" sz="2400" dirty="0" smtClean="0">
                <a:solidFill>
                  <a:srgbClr val="0070C0"/>
                </a:solidFill>
                <a:sym typeface="Wingdings" panose="05000000000000000000" pitchFamily="2" charset="2"/>
              </a:rPr>
              <a:t>(u</a:t>
            </a:r>
            <a:r>
              <a:rPr lang="en-US" sz="2400" baseline="-25000" dirty="0" smtClean="0">
                <a:solidFill>
                  <a:srgbClr val="0070C0"/>
                </a:solidFill>
                <a:sym typeface="Wingdings" panose="05000000000000000000" pitchFamily="2" charset="2"/>
              </a:rPr>
              <a:t>1</a:t>
            </a:r>
            <a:r>
              <a:rPr lang="en-US" sz="2400" dirty="0" smtClean="0">
                <a:solidFill>
                  <a:srgbClr val="0070C0"/>
                </a:solidFill>
                <a:sym typeface="Wingdings" panose="05000000000000000000" pitchFamily="2" charset="2"/>
              </a:rPr>
              <a:t>=</a:t>
            </a:r>
            <a:r>
              <a:rPr lang="en-US" sz="2400" dirty="0" err="1" smtClean="0">
                <a:solidFill>
                  <a:srgbClr val="0070C0"/>
                </a:solidFill>
                <a:sym typeface="Wingdings" panose="05000000000000000000" pitchFamily="2" charset="2"/>
              </a:rPr>
              <a:t>d</a:t>
            </a:r>
            <a:r>
              <a:rPr lang="en-US" sz="2400" baseline="-25000" dirty="0" err="1" smtClean="0">
                <a:solidFill>
                  <a:srgbClr val="0070C0"/>
                </a:solidFill>
                <a:sym typeface="Wingdings" panose="05000000000000000000" pitchFamily="2" charset="2"/>
              </a:rPr>
              <a:t>f</a:t>
            </a:r>
            <a:r>
              <a:rPr lang="en-US" sz="2400" dirty="0" smtClean="0">
                <a:solidFill>
                  <a:srgbClr val="0070C0"/>
                </a:solidFill>
                <a:sym typeface="Wingdings" panose="05000000000000000000" pitchFamily="2" charset="2"/>
              </a:rPr>
              <a:t>)</a:t>
            </a:r>
            <a:r>
              <a:rPr lang="en-US" sz="2400" dirty="0" smtClean="0">
                <a:solidFill>
                  <a:schemeClr val="accent6">
                    <a:lumMod val="75000"/>
                  </a:schemeClr>
                </a:solidFill>
                <a:sym typeface="Wingdings" panose="05000000000000000000" pitchFamily="2" charset="2"/>
              </a:rPr>
              <a:t>I (C</a:t>
            </a:r>
            <a:r>
              <a:rPr lang="en-US" sz="2400" baseline="-25000" dirty="0" smtClean="0">
                <a:solidFill>
                  <a:schemeClr val="accent6">
                    <a:lumMod val="75000"/>
                  </a:schemeClr>
                </a:solidFill>
                <a:sym typeface="Wingdings" panose="05000000000000000000" pitchFamily="2" charset="2"/>
              </a:rPr>
              <a:t>0</a:t>
            </a:r>
            <a:r>
              <a:rPr lang="en-US" sz="2400" dirty="0" smtClean="0">
                <a:solidFill>
                  <a:schemeClr val="accent6">
                    <a:lumMod val="75000"/>
                  </a:schemeClr>
                </a:solidFill>
                <a:sym typeface="Wingdings" panose="05000000000000000000" pitchFamily="2" charset="2"/>
              </a:rPr>
              <a:t>=</a:t>
            </a:r>
            <a:r>
              <a:rPr lang="en-US" sz="2400" dirty="0" err="1" smtClean="0">
                <a:solidFill>
                  <a:schemeClr val="accent6">
                    <a:lumMod val="75000"/>
                  </a:schemeClr>
                </a:solidFill>
                <a:sym typeface="Wingdings" panose="05000000000000000000" pitchFamily="2" charset="2"/>
              </a:rPr>
              <a:t>d</a:t>
            </a:r>
            <a:r>
              <a:rPr lang="en-US" sz="2400" baseline="-25000" dirty="0" err="1" smtClean="0">
                <a:solidFill>
                  <a:schemeClr val="accent6">
                    <a:lumMod val="75000"/>
                  </a:schemeClr>
                </a:solidFill>
                <a:sym typeface="Wingdings" panose="05000000000000000000" pitchFamily="2" charset="2"/>
              </a:rPr>
              <a:t>t</a:t>
            </a:r>
            <a:r>
              <a:rPr lang="en-US" sz="2400" dirty="0" smtClean="0">
                <a:solidFill>
                  <a:schemeClr val="accent6">
                    <a:lumMod val="75000"/>
                  </a:schemeClr>
                </a:solidFill>
                <a:sym typeface="Wingdings" panose="05000000000000000000" pitchFamily="2" charset="2"/>
              </a:rPr>
              <a:t>)</a:t>
            </a:r>
            <a:endParaRPr lang="en-US" sz="2400" dirty="0">
              <a:solidFill>
                <a:schemeClr val="accent6">
                  <a:lumMod val="75000"/>
                </a:schemeClr>
              </a:solidFill>
            </a:endParaRPr>
          </a:p>
        </p:txBody>
      </p:sp>
      <p:sp>
        <p:nvSpPr>
          <p:cNvPr id="3" name="Rectangle 2"/>
          <p:cNvSpPr/>
          <p:nvPr/>
        </p:nvSpPr>
        <p:spPr>
          <a:xfrm>
            <a:off x="810983" y="4412159"/>
            <a:ext cx="7418617"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u0, u1 determined by schedule</a:t>
            </a:r>
            <a:endPar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826843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77017314"/>
              </p:ext>
            </p:extLst>
          </p:nvPr>
        </p:nvGraphicFramePr>
        <p:xfrm>
          <a:off x="685799" y="655320"/>
          <a:ext cx="7848601" cy="5516880"/>
        </p:xfrm>
        <a:graphic>
          <a:graphicData uri="http://schemas.openxmlformats.org/drawingml/2006/table">
            <a:tbl>
              <a:tblPr firstRow="1" bandRow="1">
                <a:tableStyleId>{2D5ABB26-0587-4C30-8999-92F81FD0307C}</a:tableStyleId>
              </a:tblPr>
              <a:tblGrid>
                <a:gridCol w="2767864"/>
                <a:gridCol w="2767864"/>
                <a:gridCol w="2312873"/>
              </a:tblGrid>
              <a:tr h="1524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itchFamily="49" charset="0"/>
                          <a:cs typeface="Consolas" pitchFamily="49" charset="0"/>
                        </a:rPr>
                        <a:t>SAT:</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rPr>
                        <a:t>U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 u</a:t>
                      </a:r>
                      <a:r>
                        <a:rPr lang="en-US" sz="2000" baseline="-25000" dirty="0" smtClean="0">
                          <a:latin typeface="Consolas" pitchFamily="49" charset="0"/>
                          <a:cs typeface="Consolas" pitchFamily="49" charset="0"/>
                          <a:sym typeface="Symbol"/>
                        </a:rPr>
                        <a:t>m</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1</a:t>
                      </a:r>
                      <a:r>
                        <a:rPr lang="en-US" sz="2000" baseline="0" dirty="0" smtClean="0">
                          <a:latin typeface="Consolas" pitchFamily="49" charset="0"/>
                          <a:cs typeface="Consolas" pitchFamily="49" charset="0"/>
                          <a:sym typeface="Symbol"/>
                        </a:rPr>
                        <a:t>, …, </a:t>
                      </a:r>
                      <a:r>
                        <a:rPr lang="en-US" sz="2000" baseline="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baseline="0" dirty="0" smtClean="0">
                          <a:latin typeface="Consolas" pitchFamily="49" charset="0"/>
                          <a:cs typeface="Consolas" pitchFamily="49" charset="0"/>
                          <a:sym typeface="Symbo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latin typeface="Consolas" pitchFamily="49" charset="0"/>
                          <a:cs typeface="Consolas" pitchFamily="49" charset="0"/>
                          <a:sym typeface="Symbol"/>
                        </a:rPr>
                        <a:t>Q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rPr>
                        <a: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r>
                        <a:rPr lang="en-US" sz="200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920">
                <a:tc gridSpan="3">
                  <a:txBody>
                    <a:bodyPr/>
                    <a:lstStyle/>
                    <a:p>
                      <a:r>
                        <a:rPr lang="en-US" sz="2000" dirty="0" smtClean="0">
                          <a:latin typeface="Consolas" pitchFamily="49" charset="0"/>
                          <a:cs typeface="Consolas" pitchFamily="49" charset="0"/>
                        </a:rPr>
                        <a:t>VAMP: H</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d0</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d1</a:t>
                      </a:r>
                      <a:r>
                        <a:rPr lang="en-US" sz="2000" dirty="0" smtClean="0">
                          <a:latin typeface="Consolas" pitchFamily="49" charset="0"/>
                          <a:cs typeface="Consolas" pitchFamily="49" charset="0"/>
                          <a:sym typeface="Symbol"/>
                        </a:rPr>
                        <a:t>, </a:t>
                      </a:r>
                      <a:r>
                        <a:rPr lang="en-US" sz="2000" dirty="0" err="1" smtClean="0">
                          <a:latin typeface="Consolas" pitchFamily="49" charset="0"/>
                          <a:cs typeface="Consolas" pitchFamily="49" charset="0"/>
                          <a:sym typeface="Symbol"/>
                        </a:rPr>
                        <a:t>h</a:t>
                      </a:r>
                      <a:r>
                        <a:rPr lang="en-US" sz="2000" baseline="-25000" dirty="0" err="1" smtClean="0">
                          <a:latin typeface="Consolas" pitchFamily="49" charset="0"/>
                          <a:cs typeface="Consolas" pitchFamily="49" charset="0"/>
                          <a:sym typeface="Symbol"/>
                        </a:rPr>
                        <a:t>C</a:t>
                      </a:r>
                      <a:r>
                        <a:rPr lang="en-US" sz="2000" dirty="0" smtClean="0">
                          <a:latin typeface="Consolas" pitchFamily="49" charset="0"/>
                          <a:cs typeface="Consolas" pitchFamily="49" charset="0"/>
                          <a:sym typeface="Symbol"/>
                        </a:rPr>
                        <a:t>}, X 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a:t>
                      </a:r>
                      <a:r>
                        <a:rPr lang="en-US" sz="2000" baseline="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m</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a:t>
                      </a:r>
                    </a:p>
                    <a:p>
                      <a:r>
                        <a:rPr lang="en-US" sz="2000" dirty="0" smtClean="0">
                          <a:latin typeface="Consolas" pitchFamily="49" charset="0"/>
                          <a:cs typeface="Consolas" pitchFamily="49" charset="0"/>
                          <a:sym typeface="Symbol"/>
                        </a:rPr>
                        <a:t>D</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0">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0743">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assert(c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36618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Introduction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441115919"/>
              </p:ext>
            </p:extLst>
          </p:nvPr>
        </p:nvGraphicFramePr>
        <p:xfrm>
          <a:off x="762000" y="167640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p>
                    <a:p>
                      <a:r>
                        <a:rPr lang="en-US" b="0" baseline="0" dirty="0" smtClean="0">
                          <a:solidFill>
                            <a:schemeClr val="tx1"/>
                          </a:solidFill>
                          <a:latin typeface="Lucida Console" pitchFamily="49" charset="0"/>
                          <a:cs typeface="Times New Roman" pitchFamily="18" charset="0"/>
                        </a:rPr>
                        <a:t> 09   assert(a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0a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h1=R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W(h1)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h2=R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W(h2)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8606298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715000" y="4487576"/>
            <a:ext cx="25908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5715000" y="3573176"/>
            <a:ext cx="2590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ectangle 13"/>
          <p:cNvSpPr/>
          <p:nvPr/>
        </p:nvSpPr>
        <p:spPr>
          <a:xfrm>
            <a:off x="5715000" y="2125376"/>
            <a:ext cx="2590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5715000" y="1591976"/>
            <a:ext cx="2590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err="1" smtClean="0"/>
              <a:t>Satisfiability</a:t>
            </a:r>
            <a:r>
              <a:rPr lang="en-US" sz="3600" dirty="0" smtClean="0"/>
              <a:t> Modulo Theories (SMT)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7006411"/>
              </p:ext>
            </p:extLst>
          </p:nvPr>
        </p:nvGraphicFramePr>
        <p:xfrm>
          <a:off x="571500" y="1623219"/>
          <a:ext cx="2400300" cy="3718560"/>
        </p:xfrm>
        <a:graphic>
          <a:graphicData uri="http://schemas.openxmlformats.org/drawingml/2006/table">
            <a:tbl>
              <a:tblPr firstRow="1" bandRow="1">
                <a:tableStyleId>{2D5ABB26-0587-4C30-8999-92F81FD0307C}</a:tableStyleId>
              </a:tblPr>
              <a:tblGrid>
                <a:gridCol w="2400300"/>
              </a:tblGrid>
              <a:tr h="416478">
                <a:tc>
                  <a:txBody>
                    <a:bodyPr/>
                    <a:lstStyle/>
                    <a:p>
                      <a:r>
                        <a:rPr lang="en-US" sz="2000" b="0" i="0" u="none" strike="noStrike" kern="1200" baseline="0" dirty="0" smtClean="0">
                          <a:solidFill>
                            <a:schemeClr val="tx1"/>
                          </a:solidFill>
                          <a:latin typeface="Consolas" pitchFamily="49" charset="0"/>
                          <a:ea typeface="+mn-ea"/>
                          <a:cs typeface="Consolas" pitchFamily="49" charset="0"/>
                        </a:rPr>
                        <a:t>h5 = S</a:t>
                      </a:r>
                      <a:r>
                        <a:rPr lang="en-US" sz="2000" b="0" i="0" u="none" strike="noStrike" kern="1200" baseline="-25000" dirty="0" smtClean="0">
                          <a:solidFill>
                            <a:schemeClr val="tx1"/>
                          </a:solidFill>
                          <a:latin typeface="Consolas" pitchFamily="49" charset="0"/>
                          <a:ea typeface="+mn-ea"/>
                          <a:cs typeface="Consolas" pitchFamily="49" charset="0"/>
                        </a:rPr>
                        <a:t>2,4</a:t>
                      </a:r>
                      <a:r>
                        <a:rPr lang="en-US" sz="2000" b="0" i="0" u="none" strike="noStrike" kern="1200" baseline="0" dirty="0" smtClean="0">
                          <a:solidFill>
                            <a:schemeClr val="tx1"/>
                          </a:solidFill>
                          <a:latin typeface="Consolas" pitchFamily="49" charset="0"/>
                          <a:ea typeface="+mn-ea"/>
                          <a:cs typeface="Consolas" pitchFamily="49" charset="0"/>
                        </a:rPr>
                        <a:t>(0,“4”)</a:t>
                      </a:r>
                    </a:p>
                    <a:p>
                      <a:r>
                        <a:rPr lang="en-US" sz="2000" b="0" i="0" u="none" strike="noStrike" kern="1200" baseline="0" dirty="0" smtClean="0">
                          <a:solidFill>
                            <a:schemeClr val="tx1"/>
                          </a:solidFill>
                          <a:latin typeface="Consolas" pitchFamily="49" charset="0"/>
                          <a:ea typeface="+mn-ea"/>
                          <a:cs typeface="Consolas" pitchFamily="49" charset="0"/>
                        </a:rPr>
                        <a:t>W(h5)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478">
                <a:tc>
                  <a:txBody>
                    <a:bodyPr/>
                    <a:lstStyle/>
                    <a:p>
                      <a:r>
                        <a:rPr lang="en-US" sz="2000" b="0" i="0" u="none" strike="noStrike" kern="1200" baseline="0" dirty="0" smtClean="0">
                          <a:solidFill>
                            <a:schemeClr val="tx1"/>
                          </a:solidFill>
                          <a:latin typeface="Consolas" pitchFamily="49" charset="0"/>
                          <a:ea typeface="+mn-ea"/>
                          <a:cs typeface="Consolas" pitchFamily="49" charset="0"/>
                        </a:rPr>
                        <a:t>h1 = R</a:t>
                      </a:r>
                      <a:r>
                        <a:rPr lang="en-US" sz="2000" b="0" i="0" u="none" strike="noStrike" kern="1200" baseline="-25000" dirty="0" smtClean="0">
                          <a:solidFill>
                            <a:schemeClr val="tx1"/>
                          </a:solidFill>
                          <a:latin typeface="Consolas" pitchFamily="49" charset="0"/>
                          <a:ea typeface="+mn-ea"/>
                          <a:cs typeface="Consolas" pitchFamily="49" charset="0"/>
                        </a:rPr>
                        <a:t>0,2</a:t>
                      </a:r>
                      <a:r>
                        <a:rPr lang="en-US" sz="2000" b="0" i="0" u="none" strike="noStrike" kern="1200" baseline="0" dirty="0" smtClean="0">
                          <a:solidFill>
                            <a:schemeClr val="tx1"/>
                          </a:solidFill>
                          <a:latin typeface="Consolas" pitchFamily="49" charset="0"/>
                          <a:ea typeface="+mn-ea"/>
                          <a:cs typeface="Consolas" pitchFamily="49" charset="0"/>
                        </a:rPr>
                        <a:t>(2,a)</a:t>
                      </a:r>
                    </a:p>
                    <a:p>
                      <a:r>
                        <a:rPr lang="en-US" sz="2000" b="0" i="0" u="none" strike="noStrike" kern="1200" baseline="0" dirty="0" smtClean="0">
                          <a:solidFill>
                            <a:schemeClr val="tx1"/>
                          </a:solidFill>
                          <a:latin typeface="Consolas" pitchFamily="49" charset="0"/>
                          <a:ea typeface="+mn-ea"/>
                          <a:cs typeface="Consolas" pitchFamily="49" charset="0"/>
                        </a:rPr>
                        <a:t>W(h1)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478">
                <a:tc>
                  <a:txBody>
                    <a:bodyPr/>
                    <a:lstStyle/>
                    <a:p>
                      <a:r>
                        <a:rPr lang="en-US" sz="2000" b="0" i="0" u="none" strike="noStrike" kern="1200" baseline="0" dirty="0" smtClean="0">
                          <a:solidFill>
                            <a:schemeClr val="tx1"/>
                          </a:solidFill>
                          <a:latin typeface="Consolas" pitchFamily="49" charset="0"/>
                          <a:ea typeface="+mn-ea"/>
                          <a:cs typeface="Consolas" pitchFamily="49" charset="0"/>
                        </a:rPr>
                        <a:t>h6 = S</a:t>
                      </a:r>
                      <a:r>
                        <a:rPr lang="en-US" sz="2000" b="0" i="0" u="none" strike="noStrike" kern="1200" baseline="-25000" dirty="0" smtClean="0">
                          <a:solidFill>
                            <a:schemeClr val="tx1"/>
                          </a:solidFill>
                          <a:latin typeface="Consolas" pitchFamily="49" charset="0"/>
                          <a:ea typeface="+mn-ea"/>
                          <a:cs typeface="Consolas" pitchFamily="49" charset="0"/>
                        </a:rPr>
                        <a:t>2,6</a:t>
                      </a:r>
                      <a:r>
                        <a:rPr lang="en-US" sz="2000" b="0" i="0" u="none" strike="noStrike" kern="1200" baseline="0" dirty="0" smtClean="0">
                          <a:solidFill>
                            <a:schemeClr val="tx1"/>
                          </a:solidFill>
                          <a:latin typeface="Consolas" pitchFamily="49" charset="0"/>
                          <a:ea typeface="+mn-ea"/>
                          <a:cs typeface="Consolas" pitchFamily="49" charset="0"/>
                        </a:rPr>
                        <a:t>(1,“G”)</a:t>
                      </a:r>
                    </a:p>
                    <a:p>
                      <a:r>
                        <a:rPr lang="en-US" sz="2000" b="0" i="0" u="none" strike="noStrike" kern="1200" baseline="0" dirty="0" smtClean="0">
                          <a:solidFill>
                            <a:schemeClr val="tx1"/>
                          </a:solidFill>
                          <a:latin typeface="Consolas" pitchFamily="49" charset="0"/>
                          <a:ea typeface="+mn-ea"/>
                          <a:cs typeface="Consolas" pitchFamily="49" charset="0"/>
                        </a:rPr>
                        <a:t>W(h6)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4205">
                <a:tc>
                  <a:txBody>
                    <a:bodyPr/>
                    <a:lstStyle/>
                    <a:p>
                      <a:r>
                        <a:rPr lang="en-US" sz="2000" b="0" i="0" u="none" strike="noStrike" kern="1200" baseline="0" dirty="0" smtClean="0">
                          <a:solidFill>
                            <a:schemeClr val="tx1"/>
                          </a:solidFill>
                          <a:latin typeface="Consolas" pitchFamily="49" charset="0"/>
                          <a:ea typeface="+mn-ea"/>
                          <a:cs typeface="Consolas" pitchFamily="49" charset="0"/>
                        </a:rPr>
                        <a:t>h3 = R</a:t>
                      </a:r>
                      <a:r>
                        <a:rPr lang="en-US" sz="2000" b="0" i="0" u="none" strike="noStrike" kern="1200" baseline="-25000" dirty="0" smtClean="0">
                          <a:solidFill>
                            <a:schemeClr val="tx1"/>
                          </a:solidFill>
                          <a:latin typeface="Consolas" pitchFamily="49" charset="0"/>
                          <a:ea typeface="+mn-ea"/>
                          <a:cs typeface="Consolas" pitchFamily="49" charset="0"/>
                        </a:rPr>
                        <a:t>1,3</a:t>
                      </a:r>
                      <a:r>
                        <a:rPr lang="en-US" sz="2000" b="0" i="0" u="none" strike="noStrike" kern="1200" baseline="0" dirty="0" smtClean="0">
                          <a:solidFill>
                            <a:schemeClr val="tx1"/>
                          </a:solidFill>
                          <a:latin typeface="Consolas" pitchFamily="49" charset="0"/>
                          <a:ea typeface="+mn-ea"/>
                          <a:cs typeface="Consolas" pitchFamily="49" charset="0"/>
                        </a:rPr>
                        <a:t>(2,c)</a:t>
                      </a:r>
                    </a:p>
                    <a:p>
                      <a:r>
                        <a:rPr lang="en-US" sz="2000" b="0" i="0" u="none" strike="noStrike" kern="1200" baseline="0" dirty="0" smtClean="0">
                          <a:solidFill>
                            <a:schemeClr val="tx1"/>
                          </a:solidFill>
                          <a:latin typeface="Consolas" pitchFamily="49" charset="0"/>
                          <a:ea typeface="+mn-ea"/>
                          <a:cs typeface="Consolas" pitchFamily="49" charset="0"/>
                        </a:rPr>
                        <a:t>W(h3)</a:t>
                      </a:r>
                    </a:p>
                    <a:p>
                      <a:r>
                        <a:rPr lang="en-US" sz="2000" b="0" i="0" u="none" strike="noStrike" kern="1200" baseline="0" dirty="0" smtClean="0">
                          <a:solidFill>
                            <a:schemeClr val="tx1"/>
                          </a:solidFill>
                          <a:latin typeface="Consolas" pitchFamily="49" charset="0"/>
                          <a:ea typeface="+mn-ea"/>
                          <a:cs typeface="Consolas" pitchFamily="49" charset="0"/>
                        </a:rPr>
                        <a:t>h4 = S</a:t>
                      </a:r>
                      <a:r>
                        <a:rPr lang="en-US" sz="2000" b="0" i="0" u="none" strike="noStrike" kern="1200" baseline="-25000" dirty="0" smtClean="0">
                          <a:solidFill>
                            <a:schemeClr val="tx1"/>
                          </a:solidFill>
                          <a:latin typeface="Consolas" pitchFamily="49" charset="0"/>
                          <a:ea typeface="+mn-ea"/>
                          <a:cs typeface="Consolas" pitchFamily="49" charset="0"/>
                        </a:rPr>
                        <a:t>1,5</a:t>
                      </a:r>
                      <a:r>
                        <a:rPr lang="en-US" sz="2000" b="0" i="0" u="none" strike="noStrike" kern="1200" baseline="0" dirty="0" smtClean="0">
                          <a:solidFill>
                            <a:schemeClr val="tx1"/>
                          </a:solidFill>
                          <a:latin typeface="Consolas" pitchFamily="49" charset="0"/>
                          <a:ea typeface="+mn-ea"/>
                          <a:cs typeface="Consolas" pitchFamily="49" charset="0"/>
                        </a:rPr>
                        <a:t>(0,“1”)</a:t>
                      </a:r>
                    </a:p>
                    <a:p>
                      <a:r>
                        <a:rPr lang="en-US" sz="2000" b="0" i="0" u="none" strike="noStrike" kern="1200" baseline="0" dirty="0" smtClean="0">
                          <a:solidFill>
                            <a:schemeClr val="tx1"/>
                          </a:solidFill>
                          <a:latin typeface="Consolas" pitchFamily="49" charset="0"/>
                          <a:ea typeface="+mn-ea"/>
                          <a:cs typeface="Consolas" pitchFamily="49" charset="0"/>
                        </a:rPr>
                        <a:t>W(h4)</a:t>
                      </a:r>
                    </a:p>
                    <a:p>
                      <a:r>
                        <a:rPr lang="en-US" sz="2000" b="0" i="0" u="none" strike="noStrike" kern="1200" baseline="0" dirty="0" smtClean="0">
                          <a:solidFill>
                            <a:schemeClr val="tx1"/>
                          </a:solidFill>
                          <a:latin typeface="Consolas" pitchFamily="49" charset="0"/>
                          <a:ea typeface="+mn-ea"/>
                          <a:cs typeface="Consolas"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73916508"/>
              </p:ext>
            </p:extLst>
          </p:nvPr>
        </p:nvGraphicFramePr>
        <p:xfrm>
          <a:off x="3581400" y="2493811"/>
          <a:ext cx="1752600" cy="1615440"/>
        </p:xfrm>
        <a:graphic>
          <a:graphicData uri="http://schemas.openxmlformats.org/drawingml/2006/table">
            <a:tbl>
              <a:tblPr firstRow="1" bandRow="1">
                <a:tableStyleId>{2D5ABB26-0587-4C30-8999-92F81FD0307C}</a:tableStyleId>
              </a:tblPr>
              <a:tblGrid>
                <a:gridCol w="1752600"/>
              </a:tblGrid>
              <a:tr h="1280160">
                <a:tc>
                  <a:txBody>
                    <a:bodyPr/>
                    <a:lstStyle/>
                    <a:p>
                      <a:r>
                        <a:rPr lang="en-US" sz="2000" dirty="0" smtClean="0">
                          <a:latin typeface="Consolas" pitchFamily="49" charset="0"/>
                          <a:cs typeface="Consolas" pitchFamily="49" charset="0"/>
                        </a:rPr>
                        <a:t>&lt;R</a:t>
                      </a:r>
                      <a:r>
                        <a:rPr lang="en-US" sz="2000" baseline="-25000" dirty="0" smtClean="0">
                          <a:latin typeface="Consolas" pitchFamily="49" charset="0"/>
                          <a:cs typeface="Consolas" pitchFamily="49" charset="0"/>
                        </a:rPr>
                        <a:t>0,2</a:t>
                      </a:r>
                      <a:r>
                        <a:rPr lang="en-US" sz="2000" dirty="0" smtClean="0">
                          <a:latin typeface="Consolas" pitchFamily="49" charset="0"/>
                          <a:cs typeface="Consolas" pitchFamily="49" charset="0"/>
                        </a:rPr>
                        <a:t>,</a:t>
                      </a:r>
                      <a:r>
                        <a:rPr lang="en-US" sz="2000" baseline="0" dirty="0" smtClean="0">
                          <a:latin typeface="Consolas" pitchFamily="49" charset="0"/>
                          <a:cs typeface="Consolas" pitchFamily="49" charset="0"/>
                        </a:rPr>
                        <a:t>S</a:t>
                      </a:r>
                      <a:r>
                        <a:rPr lang="en-US" sz="2000" baseline="-25000" dirty="0" smtClean="0">
                          <a:latin typeface="Consolas" pitchFamily="49" charset="0"/>
                          <a:cs typeface="Consolas" pitchFamily="49" charset="0"/>
                        </a:rPr>
                        <a:t>2,4</a:t>
                      </a:r>
                      <a:r>
                        <a:rPr lang="en-US" sz="2000" dirty="0" smtClean="0">
                          <a:latin typeface="Consolas" pitchFamily="49" charset="0"/>
                          <a:cs typeface="Consolas" pitchFamily="49" charset="0"/>
                        </a:rPr>
                        <a:t>&gt;</a:t>
                      </a:r>
                    </a:p>
                    <a:p>
                      <a:r>
                        <a:rPr lang="en-US" sz="2000" dirty="0" smtClean="0">
                          <a:latin typeface="Consolas" pitchFamily="49" charset="0"/>
                          <a:cs typeface="Consolas" pitchFamily="49" charset="0"/>
                        </a:rPr>
                        <a:t>&lt;R</a:t>
                      </a:r>
                      <a:r>
                        <a:rPr lang="en-US" sz="2000" baseline="-25000" dirty="0" smtClean="0">
                          <a:latin typeface="Consolas" pitchFamily="49" charset="0"/>
                          <a:cs typeface="Consolas" pitchFamily="49" charset="0"/>
                        </a:rPr>
                        <a:t>0,2</a:t>
                      </a:r>
                      <a:r>
                        <a:rPr lang="en-US" sz="2000" dirty="0" smtClean="0">
                          <a:latin typeface="Consolas" pitchFamily="49" charset="0"/>
                          <a:cs typeface="Consolas" pitchFamily="49" charset="0"/>
                        </a:rPr>
                        <a:t>,</a:t>
                      </a:r>
                      <a:r>
                        <a:rPr lang="en-US" sz="2000" baseline="0" dirty="0" smtClean="0">
                          <a:latin typeface="Consolas" pitchFamily="49" charset="0"/>
                          <a:cs typeface="Consolas" pitchFamily="49" charset="0"/>
                        </a:rPr>
                        <a:t>S</a:t>
                      </a:r>
                      <a:r>
                        <a:rPr lang="en-US" sz="2000" baseline="-25000" dirty="0" smtClean="0">
                          <a:latin typeface="Consolas" pitchFamily="49" charset="0"/>
                          <a:cs typeface="Consolas" pitchFamily="49" charset="0"/>
                        </a:rPr>
                        <a:t>1,5</a:t>
                      </a:r>
                      <a:r>
                        <a:rPr lang="en-US" sz="2000" dirty="0" smtClean="0">
                          <a:latin typeface="Consolas" pitchFamily="49" charset="0"/>
                          <a:cs typeface="Consolas" pitchFamily="49" charset="0"/>
                        </a:rPr>
                        <a:t>&gt;</a:t>
                      </a:r>
                    </a:p>
                    <a:p>
                      <a:r>
                        <a:rPr lang="en-US" sz="2000" dirty="0" smtClean="0">
                          <a:latin typeface="Consolas" pitchFamily="49" charset="0"/>
                          <a:cs typeface="Consolas" pitchFamily="49" charset="0"/>
                        </a:rPr>
                        <a:t>&lt;R</a:t>
                      </a:r>
                      <a:r>
                        <a:rPr lang="en-US" sz="2000" baseline="-25000" dirty="0" smtClean="0">
                          <a:latin typeface="Consolas" pitchFamily="49" charset="0"/>
                          <a:cs typeface="Consolas" pitchFamily="49" charset="0"/>
                        </a:rPr>
                        <a:t>0,5</a:t>
                      </a:r>
                      <a:r>
                        <a:rPr lang="en-US" sz="2000" dirty="0" smtClean="0">
                          <a:latin typeface="Consolas" pitchFamily="49" charset="0"/>
                          <a:cs typeface="Consolas" pitchFamily="49" charset="0"/>
                        </a:rPr>
                        <a:t>,S</a:t>
                      </a:r>
                      <a:r>
                        <a:rPr lang="en-US" sz="2000" baseline="-25000" dirty="0" smtClean="0">
                          <a:latin typeface="Consolas" pitchFamily="49" charset="0"/>
                          <a:cs typeface="Consolas" pitchFamily="49" charset="0"/>
                        </a:rPr>
                        <a:t>2,4</a:t>
                      </a:r>
                      <a:r>
                        <a:rPr lang="en-US" sz="2000" dirty="0" smtClean="0">
                          <a:latin typeface="Consolas" pitchFamily="49" charset="0"/>
                          <a:cs typeface="Consolas" pitchFamily="49" charset="0"/>
                        </a:rPr>
                        <a:t>&gt;</a:t>
                      </a:r>
                    </a:p>
                    <a:p>
                      <a:r>
                        <a:rPr lang="en-US" sz="2000" dirty="0" smtClean="0">
                          <a:latin typeface="Consolas" pitchFamily="49" charset="0"/>
                          <a:cs typeface="Consolas" pitchFamily="49" charset="0"/>
                        </a:rPr>
                        <a:t>&lt;R</a:t>
                      </a:r>
                      <a:r>
                        <a:rPr lang="en-US" sz="2000" baseline="-25000" dirty="0" smtClean="0">
                          <a:latin typeface="Consolas" pitchFamily="49" charset="0"/>
                          <a:cs typeface="Consolas" pitchFamily="49" charset="0"/>
                        </a:rPr>
                        <a:t>0,5</a:t>
                      </a:r>
                      <a:r>
                        <a:rPr lang="en-US" sz="2000" dirty="0" smtClean="0">
                          <a:latin typeface="Consolas" pitchFamily="49" charset="0"/>
                          <a:cs typeface="Consolas" pitchFamily="49" charset="0"/>
                        </a:rPr>
                        <a:t>,S</a:t>
                      </a:r>
                      <a:r>
                        <a:rPr lang="en-US" sz="2000" baseline="-25000" dirty="0" smtClean="0">
                          <a:latin typeface="Consolas" pitchFamily="49" charset="0"/>
                          <a:cs typeface="Consolas" pitchFamily="49" charset="0"/>
                        </a:rPr>
                        <a:t>2,4</a:t>
                      </a:r>
                      <a:r>
                        <a:rPr lang="en-US" sz="2000" dirty="0" smtClean="0">
                          <a:latin typeface="Consolas" pitchFamily="49" charset="0"/>
                          <a:cs typeface="Consolas" pitchFamily="49" charset="0"/>
                        </a:rPr>
                        <a:t>&gt;</a:t>
                      </a:r>
                    </a:p>
                    <a:p>
                      <a:r>
                        <a:rPr lang="en-US" sz="2000" dirty="0" smtClean="0">
                          <a:latin typeface="Consolas" pitchFamily="49" charset="0"/>
                          <a:cs typeface="Consolas" pitchFamily="49" charset="0"/>
                        </a:rPr>
                        <a:t>&lt;R</a:t>
                      </a:r>
                      <a:r>
                        <a:rPr lang="en-US" sz="2000" baseline="-25000" dirty="0" smtClean="0">
                          <a:latin typeface="Consolas" pitchFamily="49" charset="0"/>
                          <a:cs typeface="Consolas" pitchFamily="49" charset="0"/>
                        </a:rPr>
                        <a:t>1,3</a:t>
                      </a:r>
                      <a:r>
                        <a:rPr lang="en-US" sz="2000" dirty="0" smtClean="0">
                          <a:latin typeface="Consolas" pitchFamily="49" charset="0"/>
                          <a:cs typeface="Consolas" pitchFamily="49" charset="0"/>
                        </a:rPr>
                        <a:t>,</a:t>
                      </a:r>
                      <a:r>
                        <a:rPr lang="en-US" sz="2000" baseline="0" dirty="0" smtClean="0">
                          <a:latin typeface="Consolas" pitchFamily="49" charset="0"/>
                          <a:cs typeface="Consolas" pitchFamily="49" charset="0"/>
                        </a:rPr>
                        <a:t>S</a:t>
                      </a:r>
                      <a:r>
                        <a:rPr lang="en-US" sz="2000" baseline="-25000" dirty="0" smtClean="0">
                          <a:latin typeface="Consolas" pitchFamily="49" charset="0"/>
                          <a:cs typeface="Consolas" pitchFamily="49" charset="0"/>
                        </a:rPr>
                        <a:t>2,6</a:t>
                      </a:r>
                      <a:r>
                        <a:rPr lang="en-US" sz="2000" dirty="0" smtClean="0">
                          <a:latin typeface="Consolas" pitchFamily="49" charset="0"/>
                          <a:cs typeface="Consolas" pitchFamily="49" charset="0"/>
                        </a:rPr>
                        <a:t>&gt;</a:t>
                      </a:r>
                      <a:endParaRPr lang="en-US" sz="2000" dirty="0">
                        <a:latin typeface="Consolas" pitchFamily="49" charset="0"/>
                        <a:cs typeface="Consolas" pitchFamily="49" charset="0"/>
                      </a:endParaRPr>
                    </a:p>
                  </a:txBody>
                  <a:tcPr/>
                </a:tc>
              </a:tr>
            </a:tbl>
          </a:graphicData>
        </a:graphic>
      </p:graphicFrame>
      <p:sp>
        <p:nvSpPr>
          <p:cNvPr id="7" name="Plus 6"/>
          <p:cNvSpPr/>
          <p:nvPr/>
        </p:nvSpPr>
        <p:spPr>
          <a:xfrm>
            <a:off x="3048000" y="3170430"/>
            <a:ext cx="505376" cy="472629"/>
          </a:xfrm>
          <a:prstGeom prst="math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047994308"/>
              </p:ext>
            </p:extLst>
          </p:nvPr>
        </p:nvGraphicFramePr>
        <p:xfrm>
          <a:off x="5715000" y="1447800"/>
          <a:ext cx="3124200" cy="3952240"/>
        </p:xfrm>
        <a:graphic>
          <a:graphicData uri="http://schemas.openxmlformats.org/drawingml/2006/table">
            <a:tbl>
              <a:tblPr firstRow="1" bandRow="1">
                <a:tableStyleId>{2D5ABB26-0587-4C30-8999-92F81FD0307C}</a:tableStyleId>
              </a:tblPr>
              <a:tblGrid>
                <a:gridCol w="3124200"/>
              </a:tblGrid>
              <a:tr h="2287712">
                <a:tc>
                  <a:txBody>
                    <a:bodyPr/>
                    <a:lstStyle/>
                    <a:p>
                      <a:r>
                        <a:rPr lang="pt-BR" sz="2000" b="0" i="0" u="none" strike="noStrike" kern="1200" baseline="0" dirty="0" smtClean="0">
                          <a:solidFill>
                            <a:schemeClr val="tx1"/>
                          </a:solidFill>
                          <a:latin typeface="Times New Roman" pitchFamily="18" charset="0"/>
                          <a:ea typeface="+mn-ea"/>
                          <a:cs typeface="Times New Roman" pitchFamily="18" charset="0"/>
                        </a:rPr>
                        <a:t>... </a:t>
                      </a:r>
                      <a:endParaRPr lang="pt-BR" sz="2000" b="0" i="0" u="none" strike="noStrike" kern="1200" baseline="0" dirty="0" smtClean="0">
                        <a:solidFill>
                          <a:schemeClr val="tx1"/>
                        </a:solidFill>
                        <a:latin typeface="Times New Roman" pitchFamily="18" charset="0"/>
                        <a:ea typeface="+mn-ea"/>
                        <a:cs typeface="Times New Roman" pitchFamily="18" charset="0"/>
                      </a:endParaRPr>
                    </a:p>
                    <a:p>
                      <a:endParaRPr lang="pt-BR" sz="2000" b="0" i="0" u="none" strike="noStrike" kern="1200" baseline="0" dirty="0" smtClean="0">
                        <a:solidFill>
                          <a:schemeClr val="tx1"/>
                        </a:solidFill>
                        <a:latin typeface="Times New Roman" pitchFamily="18" charset="0"/>
                        <a:ea typeface="+mn-ea"/>
                        <a:cs typeface="Times New Roman" pitchFamily="18" charset="0"/>
                      </a:endParaRP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R0,2</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W(h1)</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R0,5</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W(h2)</a:t>
                      </a:r>
                    </a:p>
                    <a:p>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R0,2</a:t>
                      </a:r>
                      <a:r>
                        <a:rPr lang="en-US" sz="2000" b="0" i="0" u="none" strike="noStrike" kern="1200" baseline="0" dirty="0" smtClean="0">
                          <a:solidFill>
                            <a:schemeClr val="tx1"/>
                          </a:solidFill>
                          <a:latin typeface="Times New Roman" pitchFamily="18" charset="0"/>
                          <a:ea typeface="+mn-ea"/>
                          <a:cs typeface="Times New Roman" pitchFamily="18" charset="0"/>
                        </a:rPr>
                        <a:t> &lt;</a:t>
                      </a:r>
                      <a:r>
                        <a:rPr lang="en-US" sz="2000" b="0" i="0" u="none" strike="noStrike" kern="1200" baseline="-25000" dirty="0" smtClean="0">
                          <a:solidFill>
                            <a:schemeClr val="tx1"/>
                          </a:solidFill>
                          <a:latin typeface="Times New Roman" pitchFamily="18" charset="0"/>
                          <a:ea typeface="+mn-ea"/>
                          <a:cs typeface="Times New Roman" pitchFamily="18" charset="0"/>
                        </a:rPr>
                        <a:t>HB</a:t>
                      </a:r>
                      <a:r>
                        <a:rPr lang="en-US" sz="2000" b="0" i="0" u="none" strike="noStrike" kern="1200" baseline="0" dirty="0" smtClean="0">
                          <a:solidFill>
                            <a:schemeClr val="tx1"/>
                          </a:solidFill>
                          <a:latin typeface="Times New Roman" pitchFamily="18" charset="0"/>
                          <a:ea typeface="+mn-ea"/>
                          <a:cs typeface="Times New Roman" pitchFamily="18" charset="0"/>
                        </a:rPr>
                        <a:t> </a:t>
                      </a:r>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R0,5</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R1,3</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W(h3</a:t>
                      </a:r>
                      <a:r>
                        <a:rPr lang="pt-BR" sz="2000" b="0" i="0" u="none" strike="noStrike" kern="1200" baseline="-25000" dirty="0" smtClean="0">
                          <a:solidFill>
                            <a:schemeClr val="tx1"/>
                          </a:solidFill>
                          <a:latin typeface="Times New Roman" pitchFamily="18" charset="0"/>
                          <a:ea typeface="+mn-ea"/>
                          <a:cs typeface="Times New Roman" pitchFamily="18" charset="0"/>
                        </a:rPr>
                        <a:t>)</a:t>
                      </a:r>
                    </a:p>
                    <a:p>
                      <a:endParaRPr lang="pt-BR" sz="2000" b="0" i="0" u="none" strike="noStrike" kern="1200" baseline="-25000" dirty="0" smtClean="0">
                        <a:solidFill>
                          <a:schemeClr val="tx1"/>
                        </a:solidFill>
                        <a:latin typeface="Times New Roman" pitchFamily="18" charset="0"/>
                        <a:ea typeface="+mn-ea"/>
                        <a:cs typeface="Times New Roman" pitchFamily="18" charset="0"/>
                      </a:endParaRPr>
                    </a:p>
                    <a:p>
                      <a:r>
                        <a:rPr lang="en-US" sz="2000" b="0" i="0" u="none" strike="noStrike" kern="1200" baseline="0" dirty="0" smtClean="0">
                          <a:solidFill>
                            <a:schemeClr val="tx1"/>
                          </a:solidFill>
                          <a:latin typeface="Times New Roman" pitchFamily="18" charset="0"/>
                          <a:ea typeface="+mn-ea"/>
                          <a:cs typeface="Times New Roman" pitchFamily="18" charset="0"/>
                        </a:rPr>
                        <a:t>(&gt; b 0)</a:t>
                      </a:r>
                    </a:p>
                    <a:p>
                      <a:r>
                        <a:rPr lang="en-US" sz="2000" b="0" i="0" u="none" strike="noStrike" kern="1200" baseline="0" dirty="0" smtClean="0">
                          <a:solidFill>
                            <a:schemeClr val="tx1"/>
                          </a:solidFill>
                          <a:latin typeface="Times New Roman" pitchFamily="18" charset="0"/>
                          <a:ea typeface="+mn-ea"/>
                          <a:cs typeface="Times New Roman" pitchFamily="18" charset="0"/>
                        </a:rPr>
                        <a:t>(not (= a 4)</a:t>
                      </a:r>
                      <a:r>
                        <a:rPr lang="en-US" sz="2000" b="0" i="0" u="none" strike="noStrike" kern="1200" baseline="0" dirty="0" smtClean="0">
                          <a:solidFill>
                            <a:schemeClr val="tx1"/>
                          </a:solidFill>
                          <a:latin typeface="Times New Roman" pitchFamily="18" charset="0"/>
                          <a:ea typeface="+mn-ea"/>
                          <a:cs typeface="Times New Roman" pitchFamily="18" charset="0"/>
                        </a:rPr>
                        <a:t>)</a:t>
                      </a:r>
                    </a:p>
                    <a:p>
                      <a:endParaRPr lang="en-US" sz="2000" b="0" i="0" u="none" strike="noStrike" kern="1200" baseline="0" dirty="0" smtClean="0">
                        <a:solidFill>
                          <a:schemeClr val="tx1"/>
                        </a:solidFill>
                        <a:latin typeface="Times New Roman" pitchFamily="18" charset="0"/>
                        <a:ea typeface="+mn-ea"/>
                        <a:cs typeface="Times New Roman" pitchFamily="18" charset="0"/>
                      </a:endParaRP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1,5</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1,3</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2,6</a:t>
                      </a:r>
                      <a:r>
                        <a:rPr lang="en-US" sz="20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Slide Number Placeholder 11"/>
          <p:cNvSpPr>
            <a:spLocks noGrp="1"/>
          </p:cNvSpPr>
          <p:nvPr>
            <p:ph type="sldNum" sz="quarter" idx="12"/>
          </p:nvPr>
        </p:nvSpPr>
        <p:spPr/>
        <p:txBody>
          <a:bodyPr/>
          <a:lstStyle/>
          <a:p>
            <a:fld id="{B6F15528-21DE-4FAA-801E-634DDDAF4B2B}" type="slidenum">
              <a:rPr lang="en-US" smtClean="0"/>
              <a:pPr/>
              <a:t>20</a:t>
            </a:fld>
            <a:endParaRPr lang="en-US"/>
          </a:p>
        </p:txBody>
      </p:sp>
      <p:sp>
        <p:nvSpPr>
          <p:cNvPr id="13" name="Right Arrow 12"/>
          <p:cNvSpPr/>
          <p:nvPr/>
        </p:nvSpPr>
        <p:spPr>
          <a:xfrm>
            <a:off x="5105400" y="3135567"/>
            <a:ext cx="457200"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71491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5: Assumes and Asserts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4" name="Table 3"/>
          <p:cNvGraphicFramePr>
            <a:graphicFrameLocks noGrp="1"/>
          </p:cNvGraphicFramePr>
          <p:nvPr/>
        </p:nvGraphicFramePr>
        <p:xfrm>
          <a:off x="914400" y="17526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chemeClr val="tx1"/>
                          </a:solidFill>
                          <a:latin typeface="Lucida Console" pitchFamily="49" charset="0"/>
                        </a:rPr>
                        <a:t>h1 = R</a:t>
                      </a:r>
                      <a:r>
                        <a:rPr lang="en-US" altLang="zh-CN" sz="2200" baseline="-25000" dirty="0" smtClean="0">
                          <a:solidFill>
                            <a:schemeClr val="tx1"/>
                          </a:solidFill>
                          <a:latin typeface="Lucida Console" pitchFamily="49" charset="0"/>
                        </a:rPr>
                        <a:t>0,2</a:t>
                      </a:r>
                      <a:r>
                        <a:rPr lang="en-US" altLang="zh-CN" sz="22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chemeClr val="tx1"/>
                          </a:solidFill>
                          <a:latin typeface="Lucida Console" pitchFamily="49" charset="0"/>
                        </a:rPr>
                        <a:t>h2 = R</a:t>
                      </a:r>
                      <a:r>
                        <a:rPr lang="en-US" altLang="zh-CN" sz="2200" baseline="-25000" dirty="0" smtClean="0">
                          <a:solidFill>
                            <a:schemeClr val="tx1"/>
                          </a:solidFill>
                          <a:latin typeface="Lucida Console" pitchFamily="49" charset="0"/>
                        </a:rPr>
                        <a:t>0,5</a:t>
                      </a:r>
                      <a:r>
                        <a:rPr lang="en-US" altLang="zh-CN" sz="2200" baseline="0" dirty="0" smtClean="0">
                          <a:solidFill>
                            <a:schemeClr val="tx1"/>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0070C0"/>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Right Arrow 4"/>
          <p:cNvSpPr/>
          <p:nvPr/>
        </p:nvSpPr>
        <p:spPr>
          <a:xfrm>
            <a:off x="3733800" y="3644792"/>
            <a:ext cx="1600200" cy="1524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6" name="TextBox 5"/>
          <p:cNvSpPr txBox="1"/>
          <p:nvPr/>
        </p:nvSpPr>
        <p:spPr>
          <a:xfrm>
            <a:off x="5562600" y="3424535"/>
            <a:ext cx="1059906" cy="461665"/>
          </a:xfrm>
          <a:prstGeom prst="rect">
            <a:avLst/>
          </a:prstGeom>
          <a:noFill/>
        </p:spPr>
        <p:txBody>
          <a:bodyPr wrap="none" rtlCol="0">
            <a:spAutoFit/>
          </a:bodyPr>
          <a:lstStyle/>
          <a:p>
            <a:r>
              <a:rPr lang="en-US" sz="2400" dirty="0" smtClean="0">
                <a:solidFill>
                  <a:srgbClr val="C00000"/>
                </a:solidFill>
                <a:latin typeface="Times New Roman" pitchFamily="18" charset="0"/>
                <a:cs typeface="Times New Roman" pitchFamily="18" charset="0"/>
              </a:rPr>
              <a:t>(&gt; b 0)</a:t>
            </a:r>
            <a:endParaRPr lang="en-US" sz="2400" baseline="-25000" dirty="0">
              <a:solidFill>
                <a:srgbClr val="C00000"/>
              </a:solidFill>
              <a:latin typeface="Times New Roman" pitchFamily="18" charset="0"/>
              <a:cs typeface="Times New Roman" pitchFamily="18" charset="0"/>
            </a:endParaRPr>
          </a:p>
        </p:txBody>
      </p:sp>
      <p:sp>
        <p:nvSpPr>
          <p:cNvPr id="7" name="Right Arrow 6"/>
          <p:cNvSpPr/>
          <p:nvPr/>
        </p:nvSpPr>
        <p:spPr>
          <a:xfrm>
            <a:off x="3733800" y="4025792"/>
            <a:ext cx="16002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p:cNvSpPr txBox="1"/>
          <p:nvPr/>
        </p:nvSpPr>
        <p:spPr>
          <a:xfrm>
            <a:off x="5562600" y="3881735"/>
            <a:ext cx="1681871" cy="461665"/>
          </a:xfrm>
          <a:prstGeom prst="rect">
            <a:avLst/>
          </a:prstGeom>
          <a:noFill/>
        </p:spPr>
        <p:txBody>
          <a:bodyPr wrap="none" rtlCol="0">
            <a:spAutoFit/>
          </a:bodyPr>
          <a:lstStyle/>
          <a:p>
            <a:r>
              <a:rPr lang="en-US" sz="2400" dirty="0" smtClean="0">
                <a:solidFill>
                  <a:srgbClr val="0070C0"/>
                </a:solidFill>
                <a:latin typeface="Times New Roman" pitchFamily="18" charset="0"/>
                <a:cs typeface="Times New Roman" pitchFamily="18" charset="0"/>
              </a:rPr>
              <a:t>(not (= a 4))</a:t>
            </a:r>
            <a:endParaRPr lang="en-US" sz="2400" baseline="-25000" dirty="0">
              <a:solidFill>
                <a:srgbClr val="0070C0"/>
              </a:solidFill>
              <a:latin typeface="Times New Roman" pitchFamily="18" charset="0"/>
              <a:cs typeface="Times New Roman"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099623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Rule 6: </a:t>
            </a:r>
            <a:r>
              <a:rPr lang="en-US" dirty="0" smtClean="0"/>
              <a:t>Match Pairs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3795822"/>
              </p:ext>
            </p:extLst>
          </p:nvPr>
        </p:nvGraphicFramePr>
        <p:xfrm>
          <a:off x="723382" y="4114800"/>
          <a:ext cx="2248418" cy="1920240"/>
        </p:xfrm>
        <a:graphic>
          <a:graphicData uri="http://schemas.openxmlformats.org/drawingml/2006/table">
            <a:tbl>
              <a:tblPr firstRow="1" bandRow="1">
                <a:tableStyleId>{2D5ABB26-0587-4C30-8999-92F81FD0307C}</a:tableStyleId>
              </a:tblPr>
              <a:tblGrid>
                <a:gridCol w="2248418"/>
              </a:tblGrid>
              <a:tr h="1676400">
                <a:tc>
                  <a:txBody>
                    <a:bodyPr/>
                    <a:lstStyle/>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1,5</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1,3</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2,6</a:t>
                      </a:r>
                      <a:r>
                        <a:rPr lang="en-US" sz="2400" dirty="0" smtClean="0">
                          <a:latin typeface="Consolas" pitchFamily="49" charset="0"/>
                          <a:cs typeface="Consolas" pitchFamily="49" charset="0"/>
                        </a:rPr>
                        <a:t>&gt;</a:t>
                      </a:r>
                      <a:endParaRPr lang="en-US" sz="2400" dirty="0">
                        <a:latin typeface="Consolas" pitchFamily="49" charset="0"/>
                        <a:cs typeface="Consolas" pitchFamily="49"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36486763"/>
              </p:ext>
            </p:extLst>
          </p:nvPr>
        </p:nvGraphicFramePr>
        <p:xfrm>
          <a:off x="5029200" y="4404360"/>
          <a:ext cx="4953000" cy="1188720"/>
        </p:xfrm>
        <a:graphic>
          <a:graphicData uri="http://schemas.openxmlformats.org/drawingml/2006/table">
            <a:tbl>
              <a:tblPr firstRow="1" bandRow="1">
                <a:tableStyleId>{2D5ABB26-0587-4C30-8999-92F81FD0307C}</a:tableStyleId>
              </a:tblPr>
              <a:tblGrid>
                <a:gridCol w="4953000"/>
              </a:tblGrid>
              <a:tr h="938564">
                <a:tc>
                  <a:txBody>
                    <a:bodyPr/>
                    <a:lstStyle/>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1,5</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1,3</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2,6</a:t>
                      </a:r>
                      <a:r>
                        <a:rPr lang="en-US" sz="24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Right Arrow 7"/>
          <p:cNvSpPr/>
          <p:nvPr/>
        </p:nvSpPr>
        <p:spPr>
          <a:xfrm>
            <a:off x="2971800" y="4953000"/>
            <a:ext cx="1600200" cy="1524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723382" y="1220545"/>
            <a:ext cx="7697235" cy="461665"/>
          </a:xfrm>
          <a:prstGeom prst="rect">
            <a:avLst/>
          </a:prstGeom>
          <a:noFill/>
        </p:spPr>
        <p:txBody>
          <a:bodyPr wrap="none" rtlCol="0">
            <a:spAutoFit/>
          </a:bodyPr>
          <a:lstStyle/>
          <a:p>
            <a:r>
              <a:rPr lang="en-US" sz="2400" dirty="0" smtClean="0"/>
              <a:t>A match pair &lt;R,S&gt; corresponds to the following constraints:</a:t>
            </a:r>
          </a:p>
        </p:txBody>
      </p:sp>
      <p:sp>
        <p:nvSpPr>
          <p:cNvPr id="10" name="TextBox 9"/>
          <p:cNvSpPr txBox="1"/>
          <p:nvPr/>
        </p:nvSpPr>
        <p:spPr>
          <a:xfrm>
            <a:off x="723382" y="1682210"/>
            <a:ext cx="2502608" cy="1938992"/>
          </a:xfrm>
          <a:prstGeom prst="rect">
            <a:avLst/>
          </a:prstGeom>
          <a:noFill/>
        </p:spPr>
        <p:txBody>
          <a:bodyPr wrap="none" rtlCol="0">
            <a:spAutoFit/>
          </a:bodyPr>
          <a:lstStyle/>
          <a:p>
            <a:r>
              <a:rPr lang="en-US" sz="2400" dirty="0">
                <a:latin typeface="Times New Roman" pitchFamily="18" charset="0"/>
                <a:cs typeface="Times New Roman" pitchFamily="18" charset="0"/>
              </a:rPr>
              <a:t>1) </a:t>
            </a:r>
            <a:r>
              <a:rPr lang="en-US" sz="2400" i="1" dirty="0">
                <a:latin typeface="Times New Roman" pitchFamily="18" charset="0"/>
                <a:cs typeface="Times New Roman" pitchFamily="18" charset="0"/>
              </a:rPr>
              <a:t>M</a:t>
            </a:r>
            <a:r>
              <a:rPr lang="en-US" sz="2400" baseline="-25000" dirty="0">
                <a:latin typeface="Times New Roman" pitchFamily="18" charset="0"/>
                <a:cs typeface="Times New Roman" pitchFamily="18" charset="0"/>
              </a:rPr>
              <a:t>R</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order</a:t>
            </a:r>
            <a:r>
              <a:rPr lang="en-US" sz="2400" baseline="-25000" dirty="0" err="1">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r>
              <a:rPr lang="en-US" sz="2400" dirty="0">
                <a:latin typeface="Times New Roman" pitchFamily="18" charset="0"/>
                <a:cs typeface="Times New Roman" pitchFamily="18" charset="0"/>
              </a:rPr>
              <a:t>2) </a:t>
            </a:r>
            <a:r>
              <a:rPr lang="en-US" sz="2400" i="1" dirty="0">
                <a:latin typeface="Times New Roman" pitchFamily="18" charset="0"/>
                <a:cs typeface="Times New Roman" pitchFamily="18" charset="0"/>
              </a:rPr>
              <a:t>M</a:t>
            </a:r>
            <a:r>
              <a:rPr lang="en-US" sz="2400" baseline="-25000" dirty="0">
                <a:latin typeface="Times New Roman" pitchFamily="18" charset="0"/>
                <a:cs typeface="Times New Roman" pitchFamily="18" charset="0"/>
              </a:rPr>
              <a:t>S</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order</a:t>
            </a:r>
            <a:r>
              <a:rPr lang="en-US" sz="2400" baseline="-25000" dirty="0" err="1">
                <a:latin typeface="Times New Roman" pitchFamily="18" charset="0"/>
                <a:cs typeface="Times New Roman" pitchFamily="18" charset="0"/>
              </a:rPr>
              <a:t>R</a:t>
            </a:r>
            <a:endParaRPr lang="en-US" sz="2400" baseline="-25000" dirty="0">
              <a:latin typeface="Times New Roman" pitchFamily="18" charset="0"/>
              <a:cs typeface="Times New Roman" pitchFamily="18" charset="0"/>
            </a:endParaRPr>
          </a:p>
          <a:p>
            <a:r>
              <a:rPr lang="en-US" sz="2400" dirty="0">
                <a:latin typeface="Times New Roman" pitchFamily="18" charset="0"/>
                <a:cs typeface="Times New Roman" pitchFamily="18" charset="0"/>
              </a:rPr>
              <a:t>3) </a:t>
            </a:r>
            <a:r>
              <a:rPr lang="en-US" sz="2400" i="1" dirty="0" err="1">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R</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r>
              <a:rPr lang="en-US" sz="2400" dirty="0">
                <a:latin typeface="Times New Roman" pitchFamily="18" charset="0"/>
                <a:cs typeface="Times New Roman" pitchFamily="18" charset="0"/>
              </a:rPr>
              <a:t>4) </a:t>
            </a:r>
            <a:r>
              <a:rPr lang="en-US" sz="2400" i="1" dirty="0" err="1">
                <a:latin typeface="Times New Roman" pitchFamily="18" charset="0"/>
                <a:cs typeface="Times New Roman" pitchFamily="18" charset="0"/>
              </a:rPr>
              <a:t>value</a:t>
            </a:r>
            <a:r>
              <a:rPr lang="en-US" sz="2400" baseline="-25000" dirty="0" err="1">
                <a:latin typeface="Times New Roman" pitchFamily="18" charset="0"/>
                <a:cs typeface="Times New Roman" pitchFamily="18" charset="0"/>
              </a:rPr>
              <a:t>R</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value</a:t>
            </a:r>
            <a:r>
              <a:rPr lang="en-US" sz="2400" baseline="-25000" dirty="0" err="1">
                <a:latin typeface="Times New Roman" pitchFamily="18" charset="0"/>
                <a:cs typeface="Times New Roman" pitchFamily="18" charset="0"/>
              </a:rPr>
              <a:t>S</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5) </a:t>
            </a:r>
            <a:r>
              <a:rPr lang="en-US" sz="2400" i="1" dirty="0" err="1">
                <a:latin typeface="Times New Roman" pitchFamily="18" charset="0"/>
                <a:cs typeface="Times New Roman" pitchFamily="18" charset="0"/>
              </a:rPr>
              <a:t>order</a:t>
            </a:r>
            <a:r>
              <a:rPr lang="en-US" sz="2400" baseline="-25000" dirty="0" err="1">
                <a:latin typeface="Times New Roman" pitchFamily="18" charset="0"/>
                <a:cs typeface="Times New Roman" pitchFamily="18" charset="0"/>
              </a:rPr>
              <a:t>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a:t>
            </a:r>
            <a:r>
              <a:rPr lang="en-US" sz="2400" baseline="-25000" dirty="0" smtClean="0">
                <a:latin typeface="Times New Roman" pitchFamily="18" charset="0"/>
                <a:cs typeface="Times New Roman" pitchFamily="18" charset="0"/>
              </a:rPr>
              <a:t>HB</a:t>
            </a:r>
            <a:r>
              <a:rPr lang="en-US" sz="2400"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nw</a:t>
            </a:r>
            <a:r>
              <a:rPr lang="en-US" sz="2400" baseline="-25000" dirty="0" err="1">
                <a:latin typeface="Times New Roman" pitchFamily="18" charset="0"/>
                <a:cs typeface="Times New Roman" pitchFamily="18" charset="0"/>
              </a:rPr>
              <a:t>R</a:t>
            </a:r>
            <a:endParaRPr lang="en-US" sz="2400" baseline="-25000" dirty="0">
              <a:latin typeface="Times New Roman" pitchFamily="18" charset="0"/>
              <a:cs typeface="Times New Roman"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35008413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Rule 1: Message Order</a:t>
            </a:r>
            <a:endParaRPr lang="en-US" dirty="0"/>
          </a:p>
        </p:txBody>
      </p:sp>
      <p:sp>
        <p:nvSpPr>
          <p:cNvPr id="3" name="TextBox 2"/>
          <p:cNvSpPr txBox="1"/>
          <p:nvPr/>
        </p:nvSpPr>
        <p:spPr>
          <a:xfrm>
            <a:off x="914400" y="1367548"/>
            <a:ext cx="7924800" cy="954107"/>
          </a:xfrm>
          <a:prstGeom prst="rect">
            <a:avLst/>
          </a:prstGeom>
          <a:noFill/>
        </p:spPr>
        <p:txBody>
          <a:bodyPr wrap="square" rtlCol="0">
            <a:spAutoFit/>
          </a:bodyPr>
          <a:lstStyle/>
          <a:p>
            <a:r>
              <a:rPr lang="en-US" sz="2800" dirty="0"/>
              <a:t>T</a:t>
            </a:r>
            <a:r>
              <a:rPr lang="en-US" sz="2800" dirty="0" smtClean="0"/>
              <a:t>wo sequential sends (receives) in an identical task with a common endpoint</a:t>
            </a:r>
            <a:endParaRPr lang="en-US" sz="2800" dirty="0"/>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23</a:t>
            </a:fld>
            <a:endParaRPr lang="en-US"/>
          </a:p>
        </p:txBody>
      </p:sp>
      <p:sp>
        <p:nvSpPr>
          <p:cNvPr id="27" name="Right Arrow 26"/>
          <p:cNvSpPr/>
          <p:nvPr/>
        </p:nvSpPr>
        <p:spPr>
          <a:xfrm>
            <a:off x="3733800" y="3366173"/>
            <a:ext cx="1600200" cy="1524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28" name="TextBox 27"/>
          <p:cNvSpPr txBox="1"/>
          <p:nvPr/>
        </p:nvSpPr>
        <p:spPr>
          <a:xfrm>
            <a:off x="5562600" y="3145916"/>
            <a:ext cx="292702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R0,5</a:t>
            </a:r>
            <a:endParaRPr lang="en-US" sz="2400" baseline="-25000" dirty="0">
              <a:solidFill>
                <a:srgbClr val="C0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79311787"/>
              </p:ext>
            </p:extLst>
          </p:nvPr>
        </p:nvGraphicFramePr>
        <p:xfrm>
          <a:off x="914400" y="24384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C00000"/>
                          </a:solidFill>
                          <a:latin typeface="Lucida Console" pitchFamily="49" charset="0"/>
                        </a:rPr>
                        <a:t>h2 = R</a:t>
                      </a:r>
                      <a:r>
                        <a:rPr lang="en-US" altLang="zh-CN" sz="2200" baseline="-25000" dirty="0" smtClean="0">
                          <a:solidFill>
                            <a:srgbClr val="C00000"/>
                          </a:solidFill>
                          <a:latin typeface="Lucida Console" pitchFamily="49" charset="0"/>
                        </a:rPr>
                        <a:t>0,5</a:t>
                      </a:r>
                      <a:r>
                        <a:rPr lang="en-US" altLang="zh-CN" sz="2200" baseline="0" dirty="0" smtClean="0">
                          <a:solidFill>
                            <a:srgbClr val="C00000"/>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8282081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Rule 2: Wait </a:t>
            </a:r>
            <a:r>
              <a:rPr lang="en-US" sz="3600" dirty="0"/>
              <a:t>W</a:t>
            </a:r>
            <a:r>
              <a:rPr lang="en-US" sz="3600" dirty="0" smtClean="0"/>
              <a:t>itnesses </a:t>
            </a:r>
            <a:r>
              <a:rPr lang="en-US" sz="3600" dirty="0"/>
              <a:t>R</a:t>
            </a:r>
            <a:r>
              <a:rPr lang="en-US" sz="3600" dirty="0" smtClean="0"/>
              <a:t>eceive</a:t>
            </a:r>
            <a:endParaRPr lang="en-US" dirty="0"/>
          </a:p>
        </p:txBody>
      </p:sp>
      <p:sp>
        <p:nvSpPr>
          <p:cNvPr id="3" name="TextBox 2"/>
          <p:cNvSpPr txBox="1"/>
          <p:nvPr/>
        </p:nvSpPr>
        <p:spPr>
          <a:xfrm>
            <a:off x="912223" y="1374938"/>
            <a:ext cx="7748686" cy="523220"/>
          </a:xfrm>
          <a:prstGeom prst="rect">
            <a:avLst/>
          </a:prstGeom>
          <a:noFill/>
        </p:spPr>
        <p:txBody>
          <a:bodyPr wrap="none" rtlCol="0">
            <a:spAutoFit/>
          </a:bodyPr>
          <a:lstStyle/>
          <a:p>
            <a:r>
              <a:rPr lang="en-US" altLang="zh-CN" sz="2800" dirty="0"/>
              <a:t>A</a:t>
            </a:r>
            <a:r>
              <a:rPr lang="en-US" altLang="zh-CN" sz="2800" dirty="0" smtClean="0"/>
              <a:t> </a:t>
            </a:r>
            <a:r>
              <a:rPr lang="en-US" altLang="zh-CN" sz="2800" dirty="0"/>
              <a:t>receive and its nearest enclosing </a:t>
            </a:r>
            <a:r>
              <a:rPr lang="en-US" altLang="zh-CN" sz="2800" dirty="0" smtClean="0"/>
              <a:t>wait are ordered</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24</a:t>
            </a:fld>
            <a:endParaRPr lang="en-US"/>
          </a:p>
        </p:txBody>
      </p:sp>
      <p:sp>
        <p:nvSpPr>
          <p:cNvPr id="16" name="Right Arrow 15"/>
          <p:cNvSpPr/>
          <p:nvPr/>
        </p:nvSpPr>
        <p:spPr>
          <a:xfrm>
            <a:off x="3733800" y="2917670"/>
            <a:ext cx="1600200" cy="1524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17" name="TextBox 16"/>
          <p:cNvSpPr txBox="1"/>
          <p:nvPr/>
        </p:nvSpPr>
        <p:spPr>
          <a:xfrm>
            <a:off x="5562600" y="2697413"/>
            <a:ext cx="307129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(h1)</a:t>
            </a:r>
            <a:endParaRPr lang="en-US" sz="2400" baseline="-25000" dirty="0">
              <a:solidFill>
                <a:srgbClr val="C00000"/>
              </a:solidFill>
              <a:latin typeface="Times New Roman" pitchFamily="18" charset="0"/>
              <a:cs typeface="Times New Roman" pitchFamily="18" charset="0"/>
            </a:endParaRPr>
          </a:p>
        </p:txBody>
      </p:sp>
      <p:sp>
        <p:nvSpPr>
          <p:cNvPr id="9" name="Right Arrow 8"/>
          <p:cNvSpPr/>
          <p:nvPr/>
        </p:nvSpPr>
        <p:spPr>
          <a:xfrm>
            <a:off x="3733800" y="3679670"/>
            <a:ext cx="16002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0070C0"/>
              </a:solidFill>
            </a:endParaRPr>
          </a:p>
        </p:txBody>
      </p:sp>
      <p:sp>
        <p:nvSpPr>
          <p:cNvPr id="10" name="TextBox 9"/>
          <p:cNvSpPr txBox="1"/>
          <p:nvPr/>
        </p:nvSpPr>
        <p:spPr>
          <a:xfrm>
            <a:off x="5562600" y="3459413"/>
            <a:ext cx="3071290" cy="461665"/>
          </a:xfrm>
          <a:prstGeom prst="rect">
            <a:avLst/>
          </a:prstGeom>
          <a:noFill/>
        </p:spPr>
        <p:txBody>
          <a:bodyPr wrap="none" rtlCol="0">
            <a:spAutoFit/>
          </a:bodyPr>
          <a:lstStyle/>
          <a:p>
            <a:r>
              <a:rPr lang="en-US" sz="2400" i="1" dirty="0" smtClean="0">
                <a:solidFill>
                  <a:srgbClr val="0070C0"/>
                </a:solidFill>
                <a:latin typeface="Times New Roman" pitchFamily="18" charset="0"/>
                <a:cs typeface="Times New Roman" pitchFamily="18" charset="0"/>
              </a:rPr>
              <a:t>order</a:t>
            </a:r>
            <a:r>
              <a:rPr lang="en-US" sz="2400" baseline="-25000" dirty="0" smtClean="0">
                <a:solidFill>
                  <a:srgbClr val="0070C0"/>
                </a:solidFill>
                <a:latin typeface="Times New Roman" pitchFamily="18" charset="0"/>
                <a:cs typeface="Times New Roman" pitchFamily="18" charset="0"/>
              </a:rPr>
              <a:t>R0,5</a:t>
            </a:r>
            <a:r>
              <a:rPr lang="en-US" sz="2400" dirty="0" smtClean="0">
                <a:solidFill>
                  <a:srgbClr val="0070C0"/>
                </a:solidFill>
                <a:latin typeface="Times New Roman" pitchFamily="18" charset="0"/>
                <a:cs typeface="Times New Roman" pitchFamily="18" charset="0"/>
              </a:rPr>
              <a:t> &lt;</a:t>
            </a:r>
            <a:r>
              <a:rPr lang="en-US" sz="2400" baseline="-25000" dirty="0" smtClean="0">
                <a:solidFill>
                  <a:srgbClr val="0070C0"/>
                </a:solidFill>
                <a:latin typeface="Times New Roman" pitchFamily="18" charset="0"/>
                <a:cs typeface="Times New Roman" pitchFamily="18" charset="0"/>
              </a:rPr>
              <a:t>HB</a:t>
            </a:r>
            <a:r>
              <a:rPr lang="en-US" sz="2400"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order</a:t>
            </a:r>
            <a:r>
              <a:rPr lang="en-US" sz="2400" baseline="-25000" dirty="0" err="1" smtClean="0">
                <a:solidFill>
                  <a:srgbClr val="0070C0"/>
                </a:solidFill>
                <a:latin typeface="Times New Roman" pitchFamily="18" charset="0"/>
                <a:cs typeface="Times New Roman" pitchFamily="18" charset="0"/>
              </a:rPr>
              <a:t>W</a:t>
            </a:r>
            <a:r>
              <a:rPr lang="en-US" sz="2400" baseline="-25000" dirty="0" smtClean="0">
                <a:solidFill>
                  <a:srgbClr val="0070C0"/>
                </a:solidFill>
                <a:latin typeface="Times New Roman" pitchFamily="18" charset="0"/>
                <a:cs typeface="Times New Roman" pitchFamily="18" charset="0"/>
              </a:rPr>
              <a:t>(h2)</a:t>
            </a:r>
            <a:endParaRPr lang="en-US" sz="2400" baseline="-25000" dirty="0">
              <a:solidFill>
                <a:srgbClr val="0070C0"/>
              </a:solidFill>
              <a:latin typeface="Times New Roman" pitchFamily="18" charset="0"/>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360179628"/>
              </p:ext>
            </p:extLst>
          </p:nvPr>
        </p:nvGraphicFramePr>
        <p:xfrm>
          <a:off x="914400" y="22098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0070C0"/>
                          </a:solidFill>
                          <a:latin typeface="Lucida Console" pitchFamily="49" charset="0"/>
                        </a:rPr>
                        <a:t>h2 = R</a:t>
                      </a:r>
                      <a:r>
                        <a:rPr lang="en-US" altLang="zh-CN" sz="2200" baseline="-25000" dirty="0" smtClean="0">
                          <a:solidFill>
                            <a:srgbClr val="0070C0"/>
                          </a:solidFill>
                          <a:latin typeface="Lucida Console" pitchFamily="49" charset="0"/>
                        </a:rPr>
                        <a:t>0,5</a:t>
                      </a:r>
                      <a:r>
                        <a:rPr lang="en-US" altLang="zh-CN" sz="2200" baseline="0" dirty="0" smtClean="0">
                          <a:solidFill>
                            <a:srgbClr val="0070C0"/>
                          </a:solidFill>
                          <a:latin typeface="Lucida Console" pitchFamily="49" charset="0"/>
                        </a:rPr>
                        <a:t>(*,b)</a:t>
                      </a:r>
                    </a:p>
                    <a:p>
                      <a:pPr algn="l"/>
                      <a:r>
                        <a:rPr lang="en-US" altLang="zh-CN" sz="2200" baseline="0" dirty="0" smtClean="0">
                          <a:solidFill>
                            <a:srgbClr val="0070C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711647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Rule 3: Non-Overtaking Order</a:t>
            </a:r>
            <a:endParaRPr lang="en-US" dirty="0"/>
          </a:p>
        </p:txBody>
      </p:sp>
      <p:sp>
        <p:nvSpPr>
          <p:cNvPr id="3" name="TextBox 2"/>
          <p:cNvSpPr txBox="1"/>
          <p:nvPr/>
        </p:nvSpPr>
        <p:spPr>
          <a:xfrm>
            <a:off x="584563" y="1336317"/>
            <a:ext cx="8443402" cy="954107"/>
          </a:xfrm>
          <a:prstGeom prst="rect">
            <a:avLst/>
          </a:prstGeom>
          <a:noFill/>
        </p:spPr>
        <p:txBody>
          <a:bodyPr wrap="none" rtlCol="0">
            <a:spAutoFit/>
          </a:bodyPr>
          <a:lstStyle/>
          <a:p>
            <a:r>
              <a:rPr lang="en-US" sz="2800" dirty="0" smtClean="0"/>
              <a:t>Two </a:t>
            </a:r>
            <a:r>
              <a:rPr lang="en-US" altLang="zh-CN" sz="2800" dirty="0" smtClean="0"/>
              <a:t>sends </a:t>
            </a:r>
            <a:r>
              <a:rPr lang="en-US" altLang="zh-CN" sz="2800" dirty="0"/>
              <a:t>S and S’ with a common </a:t>
            </a:r>
            <a:r>
              <a:rPr lang="en-US" altLang="zh-CN" sz="2800" dirty="0" smtClean="0"/>
              <a:t>endpoint, such </a:t>
            </a:r>
            <a:r>
              <a:rPr lang="en-US" altLang="zh-CN" sz="2800" dirty="0"/>
              <a:t>that </a:t>
            </a:r>
            <a:endParaRPr lang="en-US" altLang="zh-CN" sz="2800" dirty="0" smtClean="0"/>
          </a:p>
          <a:p>
            <a:r>
              <a:rPr lang="en-US" altLang="zh-CN" sz="2800" i="1" dirty="0" err="1" smtClean="0">
                <a:latin typeface="Times New Roman" pitchFamily="18" charset="0"/>
                <a:cs typeface="Times New Roman" pitchFamily="18" charset="0"/>
              </a:rPr>
              <a:t>order</a:t>
            </a:r>
            <a:r>
              <a:rPr lang="en-US" altLang="zh-CN" sz="2800" baseline="-25000" dirty="0" err="1" smtClean="0">
                <a:latin typeface="Times New Roman" pitchFamily="18" charset="0"/>
                <a:cs typeface="Times New Roman" pitchFamily="18" charset="0"/>
              </a:rPr>
              <a:t>S</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&lt;</a:t>
            </a:r>
            <a:r>
              <a:rPr lang="en-US" altLang="zh-CN" sz="2800" baseline="-25000" dirty="0">
                <a:latin typeface="Times New Roman" pitchFamily="18" charset="0"/>
                <a:cs typeface="Times New Roman" pitchFamily="18" charset="0"/>
              </a:rPr>
              <a:t>HB</a:t>
            </a:r>
            <a:r>
              <a:rPr lang="en-US" altLang="zh-CN" sz="2800" dirty="0">
                <a:latin typeface="Times New Roman" pitchFamily="18" charset="0"/>
                <a:cs typeface="Times New Roman" pitchFamily="18" charset="0"/>
              </a:rPr>
              <a:t> </a:t>
            </a:r>
            <a:r>
              <a:rPr lang="en-US" altLang="zh-CN" sz="2800" i="1" dirty="0" err="1">
                <a:latin typeface="Times New Roman" pitchFamily="18" charset="0"/>
                <a:cs typeface="Times New Roman" pitchFamily="18" charset="0"/>
              </a:rPr>
              <a:t>order</a:t>
            </a:r>
            <a:r>
              <a:rPr lang="en-US" altLang="zh-CN" sz="2800" baseline="-25000" dirty="0" err="1">
                <a:latin typeface="Times New Roman" pitchFamily="18" charset="0"/>
                <a:cs typeface="Times New Roman" pitchFamily="18" charset="0"/>
              </a:rPr>
              <a:t>S’</a:t>
            </a:r>
            <a:r>
              <a:rPr lang="en-US" altLang="zh-CN" sz="2800" baseline="-250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smtClean="0">
                <a:cs typeface="Times New Roman" pitchFamily="18" charset="0"/>
              </a:rPr>
              <a:t>should </a:t>
            </a:r>
            <a:r>
              <a:rPr lang="en-US" altLang="zh-CN" sz="2800" dirty="0">
                <a:cs typeface="Times New Roman" pitchFamily="18" charset="0"/>
              </a:rPr>
              <a:t>be received in the same </a:t>
            </a:r>
            <a:r>
              <a:rPr lang="en-US" altLang="zh-CN" sz="2800" dirty="0" smtClean="0">
                <a:cs typeface="Times New Roman" pitchFamily="18" charset="0"/>
              </a:rPr>
              <a:t>order</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889475"/>
              </p:ext>
            </p:extLst>
          </p:nvPr>
        </p:nvGraphicFramePr>
        <p:xfrm>
          <a:off x="704062" y="2897386"/>
          <a:ext cx="4325138" cy="2011680"/>
        </p:xfrm>
        <a:graphic>
          <a:graphicData uri="http://schemas.openxmlformats.org/drawingml/2006/table">
            <a:tbl>
              <a:tblPr firstRow="1" bandRow="1">
                <a:tableStyleId>{2D5ABB26-0587-4C30-8999-92F81FD0307C}</a:tableStyleId>
              </a:tblPr>
              <a:tblGrid>
                <a:gridCol w="2230841"/>
                <a:gridCol w="2094297"/>
              </a:tblGrid>
              <a:tr h="370840">
                <a:tc>
                  <a:txBody>
                    <a:bodyPr/>
                    <a:lstStyle/>
                    <a:p>
                      <a:pPr algn="ctr"/>
                      <a:r>
                        <a:rPr lang="en-US" sz="2400" dirty="0" smtClean="0">
                          <a:latin typeface="Consolas" pitchFamily="49" charset="0"/>
                          <a:cs typeface="Consolas" pitchFamily="49" charset="0"/>
                        </a:rPr>
                        <a:t>Task X</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Consolas" pitchFamily="49" charset="0"/>
                          <a:cs typeface="Consolas" pitchFamily="49" charset="0"/>
                        </a:rPr>
                        <a:t>Task Y</a:t>
                      </a:r>
                      <a:endParaRPr lang="en-US" sz="24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rgbClr val="0070C0"/>
                          </a:solidFill>
                          <a:latin typeface="Consolas" pitchFamily="49" charset="0"/>
                          <a:cs typeface="Consolas" pitchFamily="49" charset="0"/>
                        </a:rPr>
                        <a:t>h1=S(</a:t>
                      </a:r>
                      <a:r>
                        <a:rPr lang="en-US" sz="2400" dirty="0" err="1" smtClean="0">
                          <a:solidFill>
                            <a:srgbClr val="0070C0"/>
                          </a:solidFill>
                          <a:latin typeface="Consolas" pitchFamily="49" charset="0"/>
                          <a:cs typeface="Consolas" pitchFamily="49" charset="0"/>
                        </a:rPr>
                        <a:t>Y,</a:t>
                      </a:r>
                      <a:r>
                        <a:rPr lang="en-US" altLang="zh-CN" sz="2400" b="0" dirty="0" err="1" smtClean="0">
                          <a:solidFill>
                            <a:srgbClr val="0070C0"/>
                          </a:solidFill>
                          <a:latin typeface="Lucida Console" pitchFamily="49" charset="0"/>
                        </a:rPr>
                        <a:t>d</a:t>
                      </a:r>
                      <a:r>
                        <a:rPr lang="en-US" altLang="zh-CN" sz="2400" b="0" baseline="-25000" dirty="0" err="1" smtClean="0">
                          <a:solidFill>
                            <a:srgbClr val="0070C0"/>
                          </a:solidFill>
                          <a:latin typeface="Lucida Console" pitchFamily="49" charset="0"/>
                        </a:rPr>
                        <a:t>s</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W(h1)</a:t>
                      </a:r>
                    </a:p>
                    <a:p>
                      <a:r>
                        <a:rPr lang="en-US" sz="2400" dirty="0" smtClean="0">
                          <a:solidFill>
                            <a:srgbClr val="0070C0"/>
                          </a:solidFill>
                          <a:latin typeface="Consolas" pitchFamily="49" charset="0"/>
                          <a:cs typeface="Consolas" pitchFamily="49" charset="0"/>
                        </a:rPr>
                        <a:t>h2=S’(</a:t>
                      </a:r>
                      <a:r>
                        <a:rPr lang="en-US" sz="2400" dirty="0" err="1" smtClean="0">
                          <a:solidFill>
                            <a:srgbClr val="0070C0"/>
                          </a:solidFill>
                          <a:latin typeface="Consolas" pitchFamily="49" charset="0"/>
                          <a:cs typeface="Consolas" pitchFamily="49" charset="0"/>
                        </a:rPr>
                        <a:t>Y,</a:t>
                      </a:r>
                      <a:r>
                        <a:rPr lang="en-US" sz="2400" b="0" dirty="0" err="1" smtClean="0">
                          <a:solidFill>
                            <a:srgbClr val="0070C0"/>
                          </a:solidFill>
                          <a:latin typeface="Lucida Console" pitchFamily="49" charset="0"/>
                          <a:cs typeface="+mn-cs"/>
                        </a:rPr>
                        <a:t>d</a:t>
                      </a:r>
                      <a:r>
                        <a:rPr lang="en-US" sz="2400" b="0" baseline="-25000" dirty="0" err="1" smtClean="0">
                          <a:solidFill>
                            <a:srgbClr val="0070C0"/>
                          </a:solidFill>
                          <a:latin typeface="Lucida Console" pitchFamily="49" charset="0"/>
                          <a:cs typeface="+mn-cs"/>
                        </a:rPr>
                        <a:t>s</a:t>
                      </a:r>
                      <a:r>
                        <a:rPr lang="en-US" sz="2400" b="0" baseline="-25000" dirty="0" smtClean="0">
                          <a:solidFill>
                            <a:srgbClr val="0070C0"/>
                          </a:solidFill>
                          <a:latin typeface="Lucida Console" pitchFamily="49" charset="0"/>
                          <a:cs typeface="+mn-cs"/>
                        </a:rPr>
                        <a:t>’</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W(h2)</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rgbClr val="C00000"/>
                          </a:solidFill>
                          <a:latin typeface="Consolas" pitchFamily="49" charset="0"/>
                          <a:cs typeface="Consolas" pitchFamily="49" charset="0"/>
                        </a:rPr>
                        <a:t>h3=R(*,</a:t>
                      </a:r>
                      <a:r>
                        <a:rPr lang="en-US" sz="2400" baseline="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W(h3)</a:t>
                      </a:r>
                    </a:p>
                    <a:p>
                      <a:r>
                        <a:rPr lang="en-US" sz="2400" dirty="0" smtClean="0">
                          <a:solidFill>
                            <a:srgbClr val="C00000"/>
                          </a:solidFill>
                          <a:latin typeface="Consolas" pitchFamily="49" charset="0"/>
                          <a:cs typeface="Consolas" pitchFamily="49" charset="0"/>
                        </a:rPr>
                        <a:t>h4=R’(*,</a:t>
                      </a:r>
                      <a:r>
                        <a:rPr lang="en-US" sz="240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baseline="-25000" dirty="0" smtClean="0">
                          <a:solidFill>
                            <a:srgbClr val="C00000"/>
                          </a:solidFill>
                          <a:latin typeface="Consolas" pitchFamily="49" charset="0"/>
                          <a:cs typeface="Consolas" pitchFamily="49" charset="0"/>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W(h4)</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Right Arrow 9"/>
          <p:cNvSpPr/>
          <p:nvPr/>
        </p:nvSpPr>
        <p:spPr>
          <a:xfrm>
            <a:off x="5217337" y="3883968"/>
            <a:ext cx="1600200" cy="1524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TextBox 10"/>
          <p:cNvSpPr txBox="1"/>
          <p:nvPr/>
        </p:nvSpPr>
        <p:spPr>
          <a:xfrm>
            <a:off x="6929473" y="3729335"/>
            <a:ext cx="1604927"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endParaRPr lang="en-US" sz="2400" baseline="-250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826681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Rule 4(Optional): Zero Buffer Semantics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TextBox 25"/>
          <p:cNvSpPr txBox="1"/>
          <p:nvPr/>
        </p:nvSpPr>
        <p:spPr>
          <a:xfrm>
            <a:off x="226423" y="1392267"/>
            <a:ext cx="8523295" cy="1384995"/>
          </a:xfrm>
          <a:prstGeom prst="rect">
            <a:avLst/>
          </a:prstGeom>
          <a:noFill/>
        </p:spPr>
        <p:txBody>
          <a:bodyPr wrap="none" rtlCol="0">
            <a:spAutoFit/>
          </a:bodyPr>
          <a:lstStyle/>
          <a:p>
            <a:r>
              <a:rPr lang="en-US" sz="2800" dirty="0" smtClean="0"/>
              <a:t>Two sends S and S’ such that </a:t>
            </a:r>
            <a:r>
              <a:rPr lang="en-US" sz="2800" i="1" dirty="0" err="1">
                <a:latin typeface="Times New Roman" pitchFamily="18" charset="0"/>
                <a:cs typeface="Times New Roman" pitchFamily="18" charset="0"/>
              </a:rPr>
              <a:t>order</a:t>
            </a:r>
            <a:r>
              <a:rPr lang="en-US" sz="2800" baseline="-25000" dirty="0" err="1">
                <a:latin typeface="Times New Roman" pitchFamily="18" charset="0"/>
                <a:cs typeface="Times New Roman" pitchFamily="18" charset="0"/>
              </a:rPr>
              <a:t>S</a:t>
            </a:r>
            <a:r>
              <a:rPr lang="en-US" sz="2800" dirty="0">
                <a:latin typeface="Times New Roman" pitchFamily="18" charset="0"/>
                <a:cs typeface="Times New Roman" pitchFamily="18" charset="0"/>
              </a:rPr>
              <a:t> &lt;</a:t>
            </a:r>
            <a:r>
              <a:rPr lang="en-US" sz="2800" baseline="-25000" dirty="0">
                <a:latin typeface="Times New Roman" pitchFamily="18" charset="0"/>
                <a:cs typeface="Times New Roman" pitchFamily="18" charset="0"/>
              </a:rPr>
              <a:t>HB</a:t>
            </a:r>
            <a:r>
              <a:rPr lang="en-US" sz="2800"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order</a:t>
            </a:r>
            <a:r>
              <a:rPr lang="en-US" sz="2800" baseline="-25000" dirty="0" err="1" smtClean="0">
                <a:latin typeface="Times New Roman" pitchFamily="18" charset="0"/>
                <a:cs typeface="Times New Roman" pitchFamily="18" charset="0"/>
              </a:rPr>
              <a:t>S</a:t>
            </a:r>
            <a:r>
              <a:rPr lang="en-US" sz="2800" baseline="-25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smtClean="0">
                <a:cs typeface="Times New Roman" pitchFamily="18" charset="0"/>
              </a:rPr>
              <a:t>and</a:t>
            </a:r>
          </a:p>
          <a:p>
            <a:r>
              <a:rPr lang="en-US" sz="2800" dirty="0" smtClean="0">
                <a:cs typeface="Times New Roman" pitchFamily="18" charset="0"/>
              </a:rPr>
              <a:t> S and S’ both match a receive R</a:t>
            </a:r>
            <a:r>
              <a:rPr lang="en-US" sz="2800" dirty="0" smtClean="0"/>
              <a:t>, the following constraint </a:t>
            </a:r>
          </a:p>
          <a:p>
            <a:r>
              <a:rPr lang="en-US" sz="2800" dirty="0" smtClean="0"/>
              <a:t>is added to further enforce a zero-buffer semantics.  </a:t>
            </a:r>
            <a:endParaRPr lang="en-US" sz="2800" dirty="0"/>
          </a:p>
        </p:txBody>
      </p:sp>
      <p:sp>
        <p:nvSpPr>
          <p:cNvPr id="13" name="Right Arrow 12"/>
          <p:cNvSpPr/>
          <p:nvPr/>
        </p:nvSpPr>
        <p:spPr>
          <a:xfrm>
            <a:off x="4979404" y="3810000"/>
            <a:ext cx="990600" cy="29610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5970004" y="3664057"/>
            <a:ext cx="2861296" cy="461665"/>
          </a:xfrm>
          <a:prstGeom prst="rect">
            <a:avLst/>
          </a:prstGeom>
          <a:noFill/>
        </p:spPr>
        <p:txBody>
          <a:bodyPr wrap="none" rtlCol="0">
            <a:spAutoFit/>
          </a:bodyPr>
          <a:lstStyle/>
          <a:p>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(h3)</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S’</a:t>
            </a:r>
            <a:endParaRPr lang="en-US" sz="2400" i="1" baseline="-25000" dirty="0">
              <a:solidFill>
                <a:srgbClr val="C00000"/>
              </a:solidFill>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476441432"/>
              </p:ext>
            </p:extLst>
          </p:nvPr>
        </p:nvGraphicFramePr>
        <p:xfrm>
          <a:off x="704062" y="2897386"/>
          <a:ext cx="4325138" cy="2011680"/>
        </p:xfrm>
        <a:graphic>
          <a:graphicData uri="http://schemas.openxmlformats.org/drawingml/2006/table">
            <a:tbl>
              <a:tblPr firstRow="1" bandRow="1">
                <a:tableStyleId>{2D5ABB26-0587-4C30-8999-92F81FD0307C}</a:tableStyleId>
              </a:tblPr>
              <a:tblGrid>
                <a:gridCol w="2230841"/>
                <a:gridCol w="2094297"/>
              </a:tblGrid>
              <a:tr h="370840">
                <a:tc>
                  <a:txBody>
                    <a:bodyPr/>
                    <a:lstStyle/>
                    <a:p>
                      <a:pPr algn="ctr"/>
                      <a:r>
                        <a:rPr lang="en-US" sz="2400" dirty="0" smtClean="0">
                          <a:solidFill>
                            <a:schemeClr val="tx1"/>
                          </a:solidFill>
                          <a:latin typeface="Consolas" pitchFamily="49" charset="0"/>
                          <a:cs typeface="Consolas" pitchFamily="49" charset="0"/>
                        </a:rPr>
                        <a:t>Task X</a:t>
                      </a:r>
                      <a:endParaRPr lang="en-US" sz="24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latin typeface="Consolas" pitchFamily="49" charset="0"/>
                          <a:cs typeface="Consolas" pitchFamily="49" charset="0"/>
                        </a:rPr>
                        <a:t>Task Y</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chemeClr val="tx1"/>
                          </a:solidFill>
                          <a:latin typeface="Consolas" pitchFamily="49" charset="0"/>
                          <a:cs typeface="Consolas" pitchFamily="49" charset="0"/>
                        </a:rPr>
                        <a:t>h1=S(</a:t>
                      </a:r>
                      <a:r>
                        <a:rPr lang="en-US" sz="2400" dirty="0" err="1" smtClean="0">
                          <a:solidFill>
                            <a:schemeClr val="tx1"/>
                          </a:solidFill>
                          <a:latin typeface="Consolas" pitchFamily="49" charset="0"/>
                          <a:cs typeface="Consolas" pitchFamily="49" charset="0"/>
                        </a:rPr>
                        <a:t>Y,</a:t>
                      </a:r>
                      <a:r>
                        <a:rPr lang="en-US" altLang="zh-CN" sz="2400" b="0" dirty="0" err="1" smtClean="0">
                          <a:solidFill>
                            <a:schemeClr val="tx1"/>
                          </a:solidFill>
                          <a:latin typeface="Lucida Console" pitchFamily="49" charset="0"/>
                        </a:rPr>
                        <a:t>d</a:t>
                      </a:r>
                      <a:r>
                        <a:rPr lang="en-US" altLang="zh-CN" sz="2400" b="0" baseline="-25000" dirty="0" err="1" smtClean="0">
                          <a:solidFill>
                            <a:schemeClr val="tx1"/>
                          </a:solidFill>
                          <a:latin typeface="Lucida Console" pitchFamily="49" charset="0"/>
                        </a:rPr>
                        <a:t>s</a:t>
                      </a:r>
                      <a:r>
                        <a:rPr lang="en-US" sz="2400" dirty="0" smtClean="0">
                          <a:solidFill>
                            <a:schemeClr val="tx1"/>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W(h1)</a:t>
                      </a:r>
                    </a:p>
                    <a:p>
                      <a:r>
                        <a:rPr lang="en-US" sz="2400" dirty="0" smtClean="0">
                          <a:solidFill>
                            <a:srgbClr val="C00000"/>
                          </a:solidFill>
                          <a:latin typeface="Consolas" pitchFamily="49" charset="0"/>
                          <a:cs typeface="Consolas" pitchFamily="49" charset="0"/>
                        </a:rPr>
                        <a:t>h2=S’(</a:t>
                      </a:r>
                      <a:r>
                        <a:rPr lang="en-US" sz="2400" dirty="0" err="1" smtClean="0">
                          <a:solidFill>
                            <a:srgbClr val="C00000"/>
                          </a:solidFill>
                          <a:latin typeface="Consolas" pitchFamily="49" charset="0"/>
                          <a:cs typeface="Consolas" pitchFamily="49" charset="0"/>
                        </a:rPr>
                        <a:t>Y,</a:t>
                      </a:r>
                      <a:r>
                        <a:rPr lang="en-US" sz="2400" b="0" dirty="0" err="1" smtClean="0">
                          <a:solidFill>
                            <a:srgbClr val="C00000"/>
                          </a:solidFill>
                          <a:latin typeface="Lucida Console" pitchFamily="49" charset="0"/>
                          <a:cs typeface="+mn-cs"/>
                        </a:rPr>
                        <a:t>d</a:t>
                      </a:r>
                      <a:r>
                        <a:rPr lang="en-US" sz="2400" b="0" baseline="-25000" dirty="0" err="1" smtClean="0">
                          <a:solidFill>
                            <a:srgbClr val="C00000"/>
                          </a:solidFill>
                          <a:latin typeface="Lucida Console" pitchFamily="49" charset="0"/>
                          <a:cs typeface="+mn-cs"/>
                        </a:rPr>
                        <a:t>s</a:t>
                      </a:r>
                      <a:r>
                        <a:rPr lang="en-US" sz="2400" b="0" baseline="-25000" dirty="0" smtClean="0">
                          <a:solidFill>
                            <a:srgbClr val="C00000"/>
                          </a:solidFill>
                          <a:latin typeface="Lucida Console" pitchFamily="49" charset="0"/>
                          <a:cs typeface="+mn-cs"/>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W(h2)</a:t>
                      </a:r>
                      <a:endParaRPr lang="en-US" sz="24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chemeClr val="tx1"/>
                          </a:solidFill>
                          <a:latin typeface="Consolas" pitchFamily="49" charset="0"/>
                          <a:cs typeface="Consolas" pitchFamily="49" charset="0"/>
                        </a:rPr>
                        <a:t>h3=R(*,</a:t>
                      </a:r>
                      <a:r>
                        <a:rPr lang="en-US" sz="2400" baseline="0" dirty="0" err="1" smtClean="0">
                          <a:solidFill>
                            <a:schemeClr val="tx1"/>
                          </a:solidFill>
                          <a:latin typeface="Consolas" pitchFamily="49" charset="0"/>
                          <a:cs typeface="Consolas" pitchFamily="49" charset="0"/>
                        </a:rPr>
                        <a:t>v</a:t>
                      </a:r>
                      <a:r>
                        <a:rPr lang="en-US" sz="2400" baseline="-25000" dirty="0" err="1" smtClean="0">
                          <a:solidFill>
                            <a:schemeClr val="tx1"/>
                          </a:solidFill>
                          <a:latin typeface="Consolas" pitchFamily="49" charset="0"/>
                          <a:cs typeface="Consolas" pitchFamily="49" charset="0"/>
                        </a:rPr>
                        <a:t>R</a:t>
                      </a:r>
                      <a:r>
                        <a:rPr lang="en-US" sz="2400" dirty="0" smtClean="0">
                          <a:solidFill>
                            <a:schemeClr val="tx1"/>
                          </a:solidFill>
                          <a:latin typeface="Consolas" pitchFamily="49" charset="0"/>
                          <a:cs typeface="Consolas" pitchFamily="49" charset="0"/>
                        </a:rPr>
                        <a:t>)</a:t>
                      </a:r>
                    </a:p>
                    <a:p>
                      <a:r>
                        <a:rPr lang="en-US" sz="2400" dirty="0" smtClean="0">
                          <a:solidFill>
                            <a:srgbClr val="C00000"/>
                          </a:solidFill>
                          <a:latin typeface="Consolas" pitchFamily="49" charset="0"/>
                          <a:cs typeface="Consolas" pitchFamily="49" charset="0"/>
                        </a:rPr>
                        <a:t>W(h3)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5230371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Soundness &amp; Completeness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TextBox 4"/>
          <p:cNvSpPr txBox="1"/>
          <p:nvPr/>
        </p:nvSpPr>
        <p:spPr>
          <a:xfrm>
            <a:off x="581025" y="1524000"/>
            <a:ext cx="1680268" cy="461665"/>
          </a:xfrm>
          <a:prstGeom prst="rect">
            <a:avLst/>
          </a:prstGeom>
          <a:noFill/>
        </p:spPr>
        <p:txBody>
          <a:bodyPr wrap="none" rtlCol="0">
            <a:spAutoFit/>
          </a:bodyPr>
          <a:lstStyle/>
          <a:p>
            <a:r>
              <a:rPr lang="en-US" altLang="zh-CN" sz="2400" dirty="0" smtClean="0"/>
              <a:t>Soundness: </a:t>
            </a:r>
            <a:endParaRPr lang="zh-CN" altLang="en-US" sz="2400" dirty="0"/>
          </a:p>
        </p:txBody>
      </p:sp>
      <p:sp>
        <p:nvSpPr>
          <p:cNvPr id="6" name="Rounded Rectangle 5"/>
          <p:cNvSpPr/>
          <p:nvPr/>
        </p:nvSpPr>
        <p:spPr>
          <a:xfrm>
            <a:off x="661093" y="2175842"/>
            <a:ext cx="1600200" cy="11407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smtClean="0"/>
              <a:t>SMT (m)</a:t>
            </a:r>
            <a:endParaRPr lang="zh-CN" altLang="en-US" sz="2000" dirty="0"/>
          </a:p>
        </p:txBody>
      </p:sp>
      <p:sp>
        <p:nvSpPr>
          <p:cNvPr id="7" name="Right Arrow 6"/>
          <p:cNvSpPr/>
          <p:nvPr/>
        </p:nvSpPr>
        <p:spPr>
          <a:xfrm>
            <a:off x="2514600" y="2491891"/>
            <a:ext cx="71146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TextBox 7"/>
          <p:cNvSpPr txBox="1"/>
          <p:nvPr/>
        </p:nvSpPr>
        <p:spPr>
          <a:xfrm>
            <a:off x="3251959" y="2453835"/>
            <a:ext cx="1942968" cy="584775"/>
          </a:xfrm>
          <a:prstGeom prst="rect">
            <a:avLst/>
          </a:prstGeom>
          <a:noFill/>
        </p:spPr>
        <p:txBody>
          <a:bodyPr wrap="none" rtlCol="0">
            <a:spAutoFit/>
          </a:bodyPr>
          <a:lstStyle/>
          <a:p>
            <a:r>
              <a:rPr lang="en-US" altLang="zh-CN" sz="3200" dirty="0" smtClean="0">
                <a:solidFill>
                  <a:srgbClr val="C00000"/>
                </a:solidFill>
              </a:rPr>
              <a:t>Trace </a:t>
            </a:r>
            <a:r>
              <a:rPr lang="en-US" altLang="zh-CN" sz="3200" dirty="0" smtClean="0"/>
              <a:t>=&gt;</a:t>
            </a:r>
            <a:r>
              <a:rPr lang="en-US" altLang="zh-CN" sz="3200" dirty="0" smtClean="0">
                <a:solidFill>
                  <a:srgbClr val="C00000"/>
                </a:solidFill>
              </a:rPr>
              <a:t>   </a:t>
            </a:r>
            <a:r>
              <a:rPr lang="en-US" altLang="zh-CN" sz="3200" dirty="0" smtClean="0"/>
              <a:t> </a:t>
            </a:r>
            <a:endParaRPr lang="en-US" altLang="zh-CN" sz="3200" dirty="0">
              <a:solidFill>
                <a:srgbClr val="C00000"/>
              </a:solidFill>
            </a:endParaRPr>
          </a:p>
        </p:txBody>
      </p:sp>
      <p:sp>
        <p:nvSpPr>
          <p:cNvPr id="10" name="Explosion 1 9"/>
          <p:cNvSpPr/>
          <p:nvPr/>
        </p:nvSpPr>
        <p:spPr>
          <a:xfrm>
            <a:off x="4648200" y="1793724"/>
            <a:ext cx="4114800" cy="1904999"/>
          </a:xfrm>
          <a:prstGeom prst="irregularSeal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rgbClr val="C00000"/>
                </a:solidFill>
              </a:rPr>
              <a:t>Semantics of </a:t>
            </a:r>
            <a:r>
              <a:rPr lang="en-US" altLang="zh-CN" dirty="0" smtClean="0">
                <a:solidFill>
                  <a:srgbClr val="C00000"/>
                </a:solidFill>
              </a:rPr>
              <a:t>Trace  </a:t>
            </a:r>
            <a:r>
              <a:rPr lang="en-US" altLang="zh-CN" dirty="0">
                <a:solidFill>
                  <a:srgbClr val="C00000"/>
                </a:solidFill>
              </a:rPr>
              <a:t>with program p</a:t>
            </a:r>
          </a:p>
          <a:p>
            <a:pPr algn="ctr"/>
            <a:r>
              <a:rPr lang="en-US" altLang="zh-CN" dirty="0">
                <a:solidFill>
                  <a:srgbClr val="C00000"/>
                </a:solidFill>
              </a:rPr>
              <a:t>is BAD </a:t>
            </a:r>
            <a:endParaRPr lang="zh-CN" altLang="en-US" dirty="0">
              <a:solidFill>
                <a:srgbClr val="C00000"/>
              </a:solidFill>
            </a:endParaRPr>
          </a:p>
        </p:txBody>
      </p:sp>
      <p:sp>
        <p:nvSpPr>
          <p:cNvPr id="11" name="TextBox 10"/>
          <p:cNvSpPr txBox="1"/>
          <p:nvPr/>
        </p:nvSpPr>
        <p:spPr>
          <a:xfrm>
            <a:off x="581025" y="3733800"/>
            <a:ext cx="2100062" cy="461665"/>
          </a:xfrm>
          <a:prstGeom prst="rect">
            <a:avLst/>
          </a:prstGeom>
          <a:noFill/>
        </p:spPr>
        <p:txBody>
          <a:bodyPr wrap="none" rtlCol="0">
            <a:spAutoFit/>
          </a:bodyPr>
          <a:lstStyle/>
          <a:p>
            <a:r>
              <a:rPr lang="en-US" altLang="zh-CN" sz="2400" dirty="0" smtClean="0"/>
              <a:t>Completeness: </a:t>
            </a:r>
            <a:endParaRPr lang="zh-CN" altLang="en-US" sz="2400" dirty="0"/>
          </a:p>
        </p:txBody>
      </p:sp>
      <p:sp>
        <p:nvSpPr>
          <p:cNvPr id="12" name="Explosion 1 11"/>
          <p:cNvSpPr/>
          <p:nvPr/>
        </p:nvSpPr>
        <p:spPr>
          <a:xfrm>
            <a:off x="457200" y="3974157"/>
            <a:ext cx="4114800" cy="1904999"/>
          </a:xfrm>
          <a:prstGeom prst="irregularSeal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rgbClr val="C00000"/>
                </a:solidFill>
              </a:rPr>
              <a:t>Semantics </a:t>
            </a:r>
            <a:r>
              <a:rPr lang="en-US" altLang="zh-CN">
                <a:solidFill>
                  <a:srgbClr val="C00000"/>
                </a:solidFill>
              </a:rPr>
              <a:t>of </a:t>
            </a:r>
            <a:r>
              <a:rPr lang="en-US" altLang="zh-CN" smtClean="0">
                <a:solidFill>
                  <a:srgbClr val="C00000"/>
                </a:solidFill>
              </a:rPr>
              <a:t>Trace </a:t>
            </a:r>
            <a:r>
              <a:rPr lang="en-US" altLang="zh-CN" dirty="0">
                <a:solidFill>
                  <a:srgbClr val="C00000"/>
                </a:solidFill>
              </a:rPr>
              <a:t>with program p</a:t>
            </a:r>
          </a:p>
          <a:p>
            <a:pPr algn="ctr"/>
            <a:r>
              <a:rPr lang="en-US" altLang="zh-CN" dirty="0">
                <a:solidFill>
                  <a:srgbClr val="C00000"/>
                </a:solidFill>
              </a:rPr>
              <a:t>is BAD </a:t>
            </a:r>
            <a:endParaRPr lang="zh-CN" altLang="en-US" dirty="0">
              <a:solidFill>
                <a:srgbClr val="C00000"/>
              </a:solidFill>
            </a:endParaRPr>
          </a:p>
        </p:txBody>
      </p:sp>
      <p:sp>
        <p:nvSpPr>
          <p:cNvPr id="13" name="TextBox 12"/>
          <p:cNvSpPr txBox="1"/>
          <p:nvPr/>
        </p:nvSpPr>
        <p:spPr>
          <a:xfrm>
            <a:off x="4572000" y="4672320"/>
            <a:ext cx="1059906" cy="584775"/>
          </a:xfrm>
          <a:prstGeom prst="rect">
            <a:avLst/>
          </a:prstGeom>
          <a:noFill/>
        </p:spPr>
        <p:txBody>
          <a:bodyPr wrap="none" rtlCol="0">
            <a:spAutoFit/>
          </a:bodyPr>
          <a:lstStyle/>
          <a:p>
            <a:r>
              <a:rPr lang="en-US" altLang="zh-CN" sz="3200" dirty="0" smtClean="0"/>
              <a:t>=&gt;</a:t>
            </a:r>
            <a:r>
              <a:rPr lang="en-US" altLang="zh-CN" sz="3200" dirty="0" smtClean="0">
                <a:solidFill>
                  <a:srgbClr val="C00000"/>
                </a:solidFill>
              </a:rPr>
              <a:t>    </a:t>
            </a:r>
            <a:r>
              <a:rPr lang="en-US" altLang="zh-CN" sz="3200" dirty="0" smtClean="0"/>
              <a:t> </a:t>
            </a:r>
            <a:endParaRPr lang="en-US" altLang="zh-CN" sz="3200" dirty="0">
              <a:solidFill>
                <a:srgbClr val="C00000"/>
              </a:solidFill>
            </a:endParaRPr>
          </a:p>
        </p:txBody>
      </p:sp>
      <p:sp>
        <p:nvSpPr>
          <p:cNvPr id="14" name="Rounded Rectangle 13"/>
          <p:cNvSpPr/>
          <p:nvPr/>
        </p:nvSpPr>
        <p:spPr>
          <a:xfrm>
            <a:off x="5410200" y="4356272"/>
            <a:ext cx="1600200" cy="11407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smtClean="0"/>
              <a:t>SMT (m)</a:t>
            </a:r>
            <a:endParaRPr lang="zh-CN" altLang="en-US" sz="2000" dirty="0"/>
          </a:p>
        </p:txBody>
      </p:sp>
      <p:sp>
        <p:nvSpPr>
          <p:cNvPr id="15" name="Right Arrow 14"/>
          <p:cNvSpPr/>
          <p:nvPr/>
        </p:nvSpPr>
        <p:spPr>
          <a:xfrm>
            <a:off x="7137140" y="4681845"/>
            <a:ext cx="71146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6" name="TextBox 15"/>
          <p:cNvSpPr txBox="1"/>
          <p:nvPr/>
        </p:nvSpPr>
        <p:spPr>
          <a:xfrm>
            <a:off x="7848600" y="4643791"/>
            <a:ext cx="1067728" cy="584775"/>
          </a:xfrm>
          <a:prstGeom prst="rect">
            <a:avLst/>
          </a:prstGeom>
          <a:noFill/>
        </p:spPr>
        <p:txBody>
          <a:bodyPr wrap="none" rtlCol="0">
            <a:spAutoFit/>
          </a:bodyPr>
          <a:lstStyle/>
          <a:p>
            <a:r>
              <a:rPr lang="en-US" altLang="zh-CN" sz="3200" dirty="0" smtClean="0">
                <a:solidFill>
                  <a:srgbClr val="C00000"/>
                </a:solidFill>
              </a:rPr>
              <a:t>Trace</a:t>
            </a:r>
            <a:endParaRPr lang="en-US" altLang="zh-CN" sz="3200" dirty="0">
              <a:solidFill>
                <a:srgbClr val="C00000"/>
              </a:solidFill>
            </a:endParaRPr>
          </a:p>
        </p:txBody>
      </p:sp>
    </p:spTree>
    <p:extLst>
      <p:ext uri="{BB962C8B-B14F-4D97-AF65-F5344CB8AC3E}">
        <p14:creationId xmlns:p14="http://schemas.microsoft.com/office/powerpoint/2010/main" val="145189685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Approximation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11" name="Oval 10"/>
          <p:cNvSpPr/>
          <p:nvPr/>
        </p:nvSpPr>
        <p:spPr>
          <a:xfrm>
            <a:off x="2133600" y="1447800"/>
            <a:ext cx="4509654" cy="2133600"/>
          </a:xfrm>
          <a:prstGeom prst="ellipse">
            <a:avLst/>
          </a:prstGeom>
        </p:spPr>
        <p:style>
          <a:lnRef idx="2">
            <a:schemeClr val="accent2"/>
          </a:lnRef>
          <a:fillRef idx="1">
            <a:schemeClr val="lt1"/>
          </a:fillRef>
          <a:effectRef idx="0">
            <a:schemeClr val="accent2"/>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2131"/>
            <a:ext cx="3079936" cy="1299269"/>
          </a:xfrm>
          <a:prstGeom prst="ellipse">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rgbClr val="0070C0"/>
                </a:solidFill>
                <a:cs typeface="Times New Roman" pitchFamily="18" charset="0"/>
              </a:rPr>
              <a:t>m</a:t>
            </a:r>
            <a:endParaRPr lang="en-US" sz="2400" i="1" dirty="0">
              <a:ln w="18415" cmpd="sng">
                <a:solidFill>
                  <a:srgbClr val="FFFFFF"/>
                </a:solidFill>
                <a:prstDash val="solid"/>
              </a:ln>
              <a:solidFill>
                <a:srgbClr val="0070C0"/>
              </a:solidFill>
              <a:effectLst>
                <a:outerShdw blurRad="63500" dir="3600000" algn="tl" rotWithShape="0">
                  <a:srgbClr val="000000">
                    <a:alpha val="70000"/>
                  </a:srgbClr>
                </a:outerShdw>
              </a:effectLst>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4126175" y="1759496"/>
            <a:ext cx="505267" cy="461665"/>
          </a:xfrm>
          <a:prstGeom prst="rect">
            <a:avLst/>
          </a:prstGeom>
        </p:spPr>
        <p:txBody>
          <a:bodyPr wrap="none">
            <a:spAutoFit/>
          </a:bodyPr>
          <a:lstStyle/>
          <a:p>
            <a:r>
              <a:rPr lang="en-US" sz="2400" i="1" dirty="0">
                <a:solidFill>
                  <a:srgbClr val="C00000"/>
                </a:solidFill>
              </a:rPr>
              <a:t>m</a:t>
            </a:r>
            <a:r>
              <a:rPr lang="en-US" sz="2400" i="1" dirty="0" smtClean="0">
                <a:solidFill>
                  <a:srgbClr val="C00000"/>
                </a:solidFill>
              </a:rPr>
              <a:t>’</a:t>
            </a:r>
            <a:endParaRPr lang="en-US" sz="2400" i="1" dirty="0">
              <a:solidFill>
                <a:srgbClr val="C00000"/>
              </a:solidFill>
            </a:endParaRPr>
          </a:p>
        </p:txBody>
      </p:sp>
      <p:sp>
        <p:nvSpPr>
          <p:cNvPr id="14" name="Rounded Rectangle 13"/>
          <p:cNvSpPr/>
          <p:nvPr/>
        </p:nvSpPr>
        <p:spPr>
          <a:xfrm>
            <a:off x="1676400" y="4495800"/>
            <a:ext cx="1600200" cy="11407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smtClean="0"/>
              <a:t>SMT (</a:t>
            </a:r>
            <a:r>
              <a:rPr lang="en-US" altLang="zh-CN" sz="2000" dirty="0" smtClean="0">
                <a:solidFill>
                  <a:srgbClr val="0070C0"/>
                </a:solidFill>
              </a:rPr>
              <a:t>m</a:t>
            </a:r>
            <a:r>
              <a:rPr lang="en-US" altLang="zh-CN" sz="2000" dirty="0" smtClean="0"/>
              <a:t>)</a:t>
            </a:r>
            <a:endParaRPr lang="zh-CN" altLang="en-US" sz="2000" dirty="0"/>
          </a:p>
        </p:txBody>
      </p:sp>
      <p:sp>
        <p:nvSpPr>
          <p:cNvPr id="15" name="Rounded Rectangle 14"/>
          <p:cNvSpPr/>
          <p:nvPr/>
        </p:nvSpPr>
        <p:spPr>
          <a:xfrm>
            <a:off x="5638800" y="4495800"/>
            <a:ext cx="1600200" cy="11407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dirty="0" smtClean="0"/>
              <a:t>SMT (</a:t>
            </a:r>
            <a:r>
              <a:rPr lang="en-US" altLang="zh-CN" sz="2000" dirty="0" smtClean="0">
                <a:solidFill>
                  <a:srgbClr val="C00000"/>
                </a:solidFill>
              </a:rPr>
              <a:t>m’</a:t>
            </a:r>
            <a:r>
              <a:rPr lang="en-US" altLang="zh-CN" sz="2000" dirty="0" smtClean="0"/>
              <a:t>)</a:t>
            </a:r>
            <a:endParaRPr lang="zh-CN" altLang="en-US" sz="2000" dirty="0"/>
          </a:p>
        </p:txBody>
      </p:sp>
      <p:sp>
        <p:nvSpPr>
          <p:cNvPr id="17" name="Right Arrow 16"/>
          <p:cNvSpPr/>
          <p:nvPr/>
        </p:nvSpPr>
        <p:spPr>
          <a:xfrm rot="5400000">
            <a:off x="4161761" y="3784266"/>
            <a:ext cx="45333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4207798" y="4804574"/>
            <a:ext cx="364202" cy="523220"/>
          </a:xfrm>
          <a:prstGeom prst="rect">
            <a:avLst/>
          </a:prstGeom>
          <a:noFill/>
        </p:spPr>
        <p:txBody>
          <a:bodyPr wrap="none" rtlCol="0">
            <a:spAutoFit/>
          </a:bodyPr>
          <a:lstStyle/>
          <a:p>
            <a:r>
              <a:rPr lang="en-US" altLang="zh-CN" sz="2800" dirty="0" smtClean="0"/>
              <a:t>≤</a:t>
            </a:r>
            <a:endParaRPr lang="zh-CN" altLang="en-US" sz="2800" dirty="0"/>
          </a:p>
        </p:txBody>
      </p:sp>
    </p:spTree>
    <p:extLst>
      <p:ext uri="{BB962C8B-B14F-4D97-AF65-F5344CB8AC3E}">
        <p14:creationId xmlns:p14="http://schemas.microsoft.com/office/powerpoint/2010/main" val="201433063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48616716"/>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onsolas" pitchFamily="49" charset="0"/>
                          <a:cs typeface="Consolas" pitchFamily="49" charset="0"/>
                        </a:rPr>
                        <a:t>0 h1=R</a:t>
                      </a:r>
                      <a:r>
                        <a:rPr lang="en-US" sz="2000" baseline="-25000" dirty="0" smtClean="0">
                          <a:latin typeface="Consolas" pitchFamily="49" charset="0"/>
                          <a:cs typeface="Consolas" pitchFamily="49" charset="0"/>
                        </a:rPr>
                        <a:t>0,1</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latin typeface="Consolas" pitchFamily="49" charset="0"/>
                          <a:cs typeface="Consolas" pitchFamily="49" charset="0"/>
                        </a:rPr>
                        <a:t>1 h2=R</a:t>
                      </a:r>
                      <a:r>
                        <a:rPr lang="en-US" sz="2000" baseline="-25000" dirty="0" smtClean="0">
                          <a:latin typeface="Consolas" pitchFamily="49" charset="0"/>
                          <a:cs typeface="Consolas" pitchFamily="49" charset="0"/>
                        </a:rPr>
                        <a:t>0,2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latin typeface="Consolas" pitchFamily="49" charset="0"/>
                          <a:cs typeface="Consolas" pitchFamily="49" charset="0"/>
                        </a:rPr>
                        <a:t>2 h3=S</a:t>
                      </a:r>
                      <a:r>
                        <a:rPr lang="en-US" sz="2000" baseline="-25000" dirty="0" smtClean="0">
                          <a:latin typeface="Consolas" pitchFamily="49" charset="0"/>
                          <a:cs typeface="Consolas" pitchFamily="49" charset="0"/>
                        </a:rPr>
                        <a:t>0,3</a:t>
                      </a:r>
                      <a:r>
                        <a:rPr lang="en-US" sz="2000" dirty="0" smtClean="0">
                          <a:latin typeface="Consolas" pitchFamily="49" charset="0"/>
                          <a:cs typeface="Consolas" pitchFamily="49" charset="0"/>
                        </a:rPr>
                        <a:t>(1,d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latin typeface="Consolas" pitchFamily="49" charset="0"/>
                          <a:cs typeface="Consolas" pitchFamily="49" charset="0"/>
                        </a:rPr>
                        <a:t>3 h4=R</a:t>
                      </a:r>
                      <a:r>
                        <a:rPr lang="en-US" sz="2000" baseline="-25000" dirty="0" smtClean="0">
                          <a:latin typeface="Consolas" pitchFamily="49" charset="0"/>
                          <a:cs typeface="Consolas" pitchFamily="49" charset="0"/>
                        </a:rPr>
                        <a:t>0,4</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h5=S</a:t>
                      </a:r>
                      <a:r>
                        <a:rPr lang="en-US" sz="2000" baseline="-25000" dirty="0" smtClean="0">
                          <a:latin typeface="Consolas" pitchFamily="49" charset="0"/>
                          <a:cs typeface="Consolas" pitchFamily="49" charset="0"/>
                        </a:rPr>
                        <a:t>1,1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latin typeface="Consolas" pitchFamily="49" charset="0"/>
                          <a:cs typeface="Consolas" pitchFamily="49" charset="0"/>
                        </a:rPr>
                        <a:t>1 h6=R</a:t>
                      </a:r>
                      <a:r>
                        <a:rPr lang="en-US" sz="2000" baseline="-25000" dirty="0" smtClean="0">
                          <a:latin typeface="Consolas" pitchFamily="49" charset="0"/>
                          <a:cs typeface="Consolas" pitchFamily="49" charset="0"/>
                        </a:rPr>
                        <a:t>1,2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latin typeface="Consolas" pitchFamily="49" charset="0"/>
                          <a:cs typeface="Consolas" pitchFamily="49" charset="0"/>
                        </a:rPr>
                        <a:t>2 h7=S</a:t>
                      </a:r>
                      <a:r>
                        <a:rPr lang="en-US" sz="2000" baseline="-25000" dirty="0" smtClean="0">
                          <a:latin typeface="Consolas" pitchFamily="49" charset="0"/>
                          <a:cs typeface="Consolas" pitchFamily="49" charset="0"/>
                        </a:rPr>
                        <a:t>1,3</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h8=S</a:t>
                      </a:r>
                      <a:r>
                        <a:rPr lang="en-US" sz="2000" baseline="-25000" dirty="0" smtClean="0">
                          <a:latin typeface="Consolas" pitchFamily="49" charset="0"/>
                          <a:cs typeface="Consolas" pitchFamily="49" charset="0"/>
                        </a:rPr>
                        <a:t>2,1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4397603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An MCAPI Program Execution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7" name="表格 4"/>
          <p:cNvGraphicFramePr>
            <a:graphicFrameLocks noGrp="1"/>
          </p:cNvGraphicFramePr>
          <p:nvPr>
            <p:extLst>
              <p:ext uri="{D42A27DB-BD31-4B8C-83A1-F6EECF244321}">
                <p14:modId xmlns:p14="http://schemas.microsoft.com/office/powerpoint/2010/main" val="19812134"/>
              </p:ext>
            </p:extLst>
          </p:nvPr>
        </p:nvGraphicFramePr>
        <p:xfrm>
          <a:off x="381000" y="1447800"/>
          <a:ext cx="8382000" cy="2606040"/>
        </p:xfrm>
        <a:graphic>
          <a:graphicData uri="http://schemas.openxmlformats.org/drawingml/2006/table">
            <a:tbl>
              <a:tblPr firstRow="1" bandRow="1">
                <a:tableStyleId>{5C22544A-7EE6-4342-B048-85BDC9FD1C3A}</a:tableStyleId>
              </a:tblPr>
              <a:tblGrid>
                <a:gridCol w="377568"/>
                <a:gridCol w="2265405"/>
                <a:gridCol w="377568"/>
                <a:gridCol w="2416432"/>
                <a:gridCol w="377568"/>
                <a:gridCol w="2567459"/>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G”</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a:t>
                      </a:r>
                      <a:r>
                        <a:rPr lang="en-US" altLang="zh-CN" sz="2000" dirty="0" smtClean="0">
                          <a:solidFill>
                            <a:schemeClr val="tx1"/>
                          </a:solidFill>
                          <a:latin typeface="Lucida Console" pitchFamily="49" charset="0"/>
                        </a:rPr>
                        <a:t>b&gt;0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t>
                      </a:r>
                      <a:r>
                        <a:rPr lang="en-US" altLang="zh-CN" sz="2000" dirty="0" smtClean="0">
                          <a:solidFill>
                            <a:schemeClr val="tx1"/>
                          </a:solidFill>
                          <a:latin typeface="Lucida Console" pitchFamily="49" charset="0"/>
                        </a:rPr>
                        <a:t>a==4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027425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
        <p:nvSpPr>
          <p:cNvPr id="9" name="TextBox 8"/>
          <p:cNvSpPr txBox="1"/>
          <p:nvPr/>
        </p:nvSpPr>
        <p:spPr>
          <a:xfrm>
            <a:off x="1524000" y="4267200"/>
            <a:ext cx="6705600" cy="1200329"/>
          </a:xfrm>
          <a:prstGeom prst="rect">
            <a:avLst/>
          </a:prstGeom>
          <a:noFill/>
        </p:spPr>
        <p:txBody>
          <a:bodyPr wrap="square" rtlCol="0">
            <a:spAutoFit/>
          </a:bodyPr>
          <a:lstStyle/>
          <a:p>
            <a:r>
              <a:rPr lang="en-US" dirty="0"/>
              <a:t>let </a:t>
            </a:r>
            <a:r>
              <a:rPr lang="en-US" dirty="0" err="1"/>
              <a:t>dest</a:t>
            </a:r>
            <a:r>
              <a:rPr lang="en-US" dirty="0"/>
              <a:t> = destination endpoint(s)</a:t>
            </a:r>
          </a:p>
          <a:p>
            <a:r>
              <a:rPr lang="en-US" dirty="0"/>
              <a:t>let </a:t>
            </a:r>
            <a:r>
              <a:rPr lang="en-US" dirty="0" err="1"/>
              <a:t>src</a:t>
            </a:r>
            <a:r>
              <a:rPr lang="en-US" dirty="0"/>
              <a:t> = source endpoint(s</a:t>
            </a:r>
            <a:r>
              <a:rPr lang="en-US" dirty="0" smtClean="0"/>
              <a:t>)</a:t>
            </a:r>
          </a:p>
          <a:p>
            <a:endParaRPr lang="en-US" dirty="0"/>
          </a:p>
          <a:p>
            <a:r>
              <a:rPr lang="en-US" dirty="0" smtClean="0"/>
              <a:t>Rule 1. endpoint(r</a:t>
            </a:r>
            <a:r>
              <a:rPr lang="en-US" dirty="0"/>
              <a:t>) = </a:t>
            </a:r>
            <a:r>
              <a:rPr lang="en-US" dirty="0" err="1" smtClean="0"/>
              <a:t>dest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906499067"/>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509260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915415831"/>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Match Pairs Generation</a:t>
            </a:r>
            <a:endParaRPr lang="en-US" dirty="0"/>
          </a:p>
        </p:txBody>
      </p:sp>
      <p:sp>
        <p:nvSpPr>
          <p:cNvPr id="3" name="TextBox 2"/>
          <p:cNvSpPr txBox="1"/>
          <p:nvPr/>
        </p:nvSpPr>
        <p:spPr>
          <a:xfrm>
            <a:off x="1524000" y="4267200"/>
            <a:ext cx="6705600" cy="2031325"/>
          </a:xfrm>
          <a:prstGeom prst="rect">
            <a:avLst/>
          </a:prstGeom>
          <a:noFill/>
        </p:spPr>
        <p:txBody>
          <a:bodyPr wrap="square" rtlCol="0">
            <a:spAutoFit/>
          </a:bodyPr>
          <a:lstStyle/>
          <a:p>
            <a:r>
              <a:rPr lang="en-US" dirty="0"/>
              <a:t>let </a:t>
            </a:r>
            <a:r>
              <a:rPr lang="en-US" dirty="0" err="1"/>
              <a:t>dest</a:t>
            </a:r>
            <a:r>
              <a:rPr lang="en-US" dirty="0"/>
              <a:t> = destination endpoint(s)</a:t>
            </a:r>
          </a:p>
          <a:p>
            <a:r>
              <a:rPr lang="en-US" dirty="0"/>
              <a:t>let </a:t>
            </a:r>
            <a:r>
              <a:rPr lang="en-US" dirty="0" err="1"/>
              <a:t>src</a:t>
            </a:r>
            <a:r>
              <a:rPr lang="en-US" dirty="0"/>
              <a:t> = source endpoint(s</a:t>
            </a:r>
            <a:r>
              <a:rPr lang="en-US" dirty="0" smtClean="0"/>
              <a:t>)</a:t>
            </a:r>
          </a:p>
          <a:p>
            <a:endParaRPr lang="en-US" dirty="0"/>
          </a:p>
          <a:p>
            <a:r>
              <a:rPr lang="en-US" dirty="0" smtClean="0"/>
              <a:t>Rule 1. endpoint(r</a:t>
            </a:r>
            <a:r>
              <a:rPr lang="en-US" dirty="0"/>
              <a:t>) = </a:t>
            </a:r>
            <a:r>
              <a:rPr lang="en-US" dirty="0" err="1"/>
              <a:t>dest</a:t>
            </a:r>
            <a:endParaRPr lang="en-US" dirty="0"/>
          </a:p>
          <a:p>
            <a:r>
              <a:rPr lang="en-US" dirty="0" smtClean="0"/>
              <a:t>Rule 2</a:t>
            </a:r>
            <a:r>
              <a:rPr lang="en-US" dirty="0"/>
              <a:t>. index(r) &gt;= index(s)</a:t>
            </a:r>
          </a:p>
          <a:p>
            <a:r>
              <a:rPr lang="en-US" dirty="0" smtClean="0"/>
              <a:t>Rule 3</a:t>
            </a:r>
            <a:r>
              <a:rPr lang="en-US" dirty="0"/>
              <a:t>. index(r) =&lt; (index(s</a:t>
            </a:r>
            <a:r>
              <a:rPr lang="en-US" dirty="0" smtClean="0"/>
              <a:t>) + </a:t>
            </a:r>
            <a:r>
              <a:rPr lang="en-US" dirty="0"/>
              <a:t>count(sends(</a:t>
            </a:r>
            <a:r>
              <a:rPr lang="en-US" dirty="0" err="1"/>
              <a:t>dest</a:t>
            </a:r>
            <a:r>
              <a:rPr lang="en-US" dirty="0"/>
              <a:t>=</a:t>
            </a:r>
            <a:r>
              <a:rPr lang="en-US" dirty="0" err="1"/>
              <a:t>dest</a:t>
            </a:r>
            <a:r>
              <a:rPr lang="en-US" dirty="0" smtClean="0"/>
              <a:t>))</a:t>
            </a:r>
          </a:p>
          <a:p>
            <a:r>
              <a:rPr lang="en-US" dirty="0" smtClean="0"/>
              <a:t>                                                  - count(sends(</a:t>
            </a:r>
            <a:r>
              <a:rPr lang="en-US" dirty="0" err="1" smtClean="0"/>
              <a:t>src</a:t>
            </a:r>
            <a:r>
              <a:rPr lang="en-US" dirty="0" smtClean="0"/>
              <a:t>=</a:t>
            </a:r>
            <a:r>
              <a:rPr lang="en-US" dirty="0" err="1" smtClean="0"/>
              <a:t>src</a:t>
            </a:r>
            <a:r>
              <a:rPr lang="en-US" dirty="0" smtClean="0"/>
              <a:t>, </a:t>
            </a:r>
            <a:r>
              <a:rPr lang="en-US" dirty="0" err="1" smtClean="0"/>
              <a:t>dest</a:t>
            </a:r>
            <a:r>
              <a:rPr lang="en-US" dirty="0" smtClean="0"/>
              <a:t>=</a:t>
            </a:r>
            <a:r>
              <a:rPr lang="en-US" dirty="0" err="1" smtClean="0"/>
              <a:t>dest</a:t>
            </a:r>
            <a:r>
              <a:rPr lang="en-US" dirty="0" smtClean="0"/>
              <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7" name="Left-Right Arrow 6"/>
          <p:cNvSpPr/>
          <p:nvPr/>
        </p:nvSpPr>
        <p:spPr>
          <a:xfrm>
            <a:off x="2819400" y="1936242"/>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Left-Right Arrow 7"/>
          <p:cNvSpPr/>
          <p:nvPr/>
        </p:nvSpPr>
        <p:spPr>
          <a:xfrm rot="20185004">
            <a:off x="2815664" y="2175603"/>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Left-Right Arrow 8"/>
          <p:cNvSpPr/>
          <p:nvPr/>
        </p:nvSpPr>
        <p:spPr>
          <a:xfrm rot="12111991">
            <a:off x="2797984" y="2779226"/>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Left-Right Arrow 9"/>
          <p:cNvSpPr/>
          <p:nvPr/>
        </p:nvSpPr>
        <p:spPr>
          <a:xfrm rot="19982927">
            <a:off x="2732525" y="3368168"/>
            <a:ext cx="608076" cy="79763"/>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Curved Up Arrow 10"/>
          <p:cNvSpPr/>
          <p:nvPr/>
        </p:nvSpPr>
        <p:spPr>
          <a:xfrm rot="19917627">
            <a:off x="2750692" y="2961882"/>
            <a:ext cx="3302949" cy="501316"/>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flipV="1">
            <a:off x="2793051" y="1367793"/>
            <a:ext cx="3302949" cy="461007"/>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8" name="Left-Right Arrow 17"/>
          <p:cNvSpPr/>
          <p:nvPr/>
        </p:nvSpPr>
        <p:spPr>
          <a:xfrm rot="21039749">
            <a:off x="2835709" y="2269102"/>
            <a:ext cx="2616312"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Left-Right Arrow 18"/>
          <p:cNvSpPr/>
          <p:nvPr/>
        </p:nvSpPr>
        <p:spPr>
          <a:xfrm rot="20185004">
            <a:off x="2764354" y="2785513"/>
            <a:ext cx="608076" cy="7489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32327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Experiments and 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TextBox 5"/>
          <p:cNvSpPr txBox="1"/>
          <p:nvPr/>
        </p:nvSpPr>
        <p:spPr>
          <a:xfrm>
            <a:off x="238298" y="1296650"/>
            <a:ext cx="8886535" cy="1446550"/>
          </a:xfrm>
          <a:prstGeom prst="rect">
            <a:avLst/>
          </a:prstGeom>
          <a:noFill/>
        </p:spPr>
        <p:txBody>
          <a:bodyPr wrap="none" rtlCol="0">
            <a:spAutoFit/>
          </a:bodyPr>
          <a:lstStyle/>
          <a:p>
            <a:pPr marL="342900" indent="-342900">
              <a:buFont typeface="+mj-lt"/>
              <a:buAutoNum type="arabicPeriod"/>
            </a:pPr>
            <a:r>
              <a:rPr lang="en-US" altLang="zh-CN" dirty="0" smtClean="0"/>
              <a:t>Comparison to the prior </a:t>
            </a:r>
            <a:r>
              <a:rPr lang="en-US" altLang="zh-CN" dirty="0"/>
              <a:t>SMT </a:t>
            </a:r>
            <a:r>
              <a:rPr lang="en-US" altLang="zh-CN" dirty="0" smtClean="0"/>
              <a:t>Encoding which is only functional for zero-buffer semantics</a:t>
            </a:r>
          </a:p>
          <a:p>
            <a:r>
              <a:rPr lang="en-US" altLang="zh-CN" dirty="0" smtClean="0"/>
              <a:t>      </a:t>
            </a:r>
            <a:r>
              <a:rPr lang="en-US" altLang="zh-CN" sz="1600" dirty="0" smtClean="0">
                <a:solidFill>
                  <a:schemeClr val="bg1">
                    <a:lumMod val="65000"/>
                  </a:schemeClr>
                </a:solidFill>
              </a:rPr>
              <a:t>The zero-buffer encoding in this paper, on average, requires 70% fewer clauses, uses half the </a:t>
            </a:r>
          </a:p>
          <a:p>
            <a:r>
              <a:rPr lang="en-US" altLang="zh-CN" sz="1600" dirty="0">
                <a:solidFill>
                  <a:schemeClr val="bg1">
                    <a:lumMod val="65000"/>
                  </a:schemeClr>
                </a:solidFill>
              </a:rPr>
              <a:t> </a:t>
            </a:r>
            <a:r>
              <a:rPr lang="en-US" altLang="zh-CN" sz="1600" dirty="0" smtClean="0">
                <a:solidFill>
                  <a:schemeClr val="bg1">
                    <a:lumMod val="65000"/>
                  </a:schemeClr>
                </a:solidFill>
              </a:rPr>
              <a:t>      memory as reported by the SMT solver, and runs eight times faster.</a:t>
            </a:r>
          </a:p>
          <a:p>
            <a:endParaRPr lang="en-US" altLang="zh-CN" dirty="0"/>
          </a:p>
          <a:p>
            <a:pPr marL="342900" indent="-342900">
              <a:buFont typeface="+mj-lt"/>
              <a:buAutoNum type="arabicPeriod" startAt="2"/>
            </a:pPr>
            <a:r>
              <a:rPr lang="en-US" altLang="zh-CN" dirty="0" smtClean="0"/>
              <a:t>Scalability Study</a:t>
            </a:r>
          </a:p>
        </p:txBody>
      </p:sp>
      <p:graphicFrame>
        <p:nvGraphicFramePr>
          <p:cNvPr id="7" name="Table 6"/>
          <p:cNvGraphicFramePr>
            <a:graphicFrameLocks noGrp="1"/>
          </p:cNvGraphicFramePr>
          <p:nvPr>
            <p:extLst>
              <p:ext uri="{D42A27DB-BD31-4B8C-83A1-F6EECF244321}">
                <p14:modId xmlns:p14="http://schemas.microsoft.com/office/powerpoint/2010/main" val="2397439866"/>
              </p:ext>
            </p:extLst>
          </p:nvPr>
        </p:nvGraphicFramePr>
        <p:xfrm>
          <a:off x="609600" y="2667000"/>
          <a:ext cx="7772400" cy="1066799"/>
        </p:xfrm>
        <a:graphic>
          <a:graphicData uri="http://schemas.openxmlformats.org/drawingml/2006/table">
            <a:tbl>
              <a:tblPr firstRow="1" bandRow="1">
                <a:tableStyleId>{2D5ABB26-0587-4C30-8999-92F81FD0307C}</a:tableStyleId>
              </a:tblPr>
              <a:tblGrid>
                <a:gridCol w="1943100"/>
                <a:gridCol w="1943100"/>
                <a:gridCol w="1943100"/>
                <a:gridCol w="1943100"/>
              </a:tblGrid>
              <a:tr h="0">
                <a:tc>
                  <a:txBody>
                    <a:bodyPr/>
                    <a:lstStyle/>
                    <a:p>
                      <a:pPr algn="ctr"/>
                      <a:r>
                        <a:rPr lang="en-US" altLang="zh-CN" sz="1400" dirty="0" smtClean="0">
                          <a:latin typeface="Consolas" panose="020B0609020204030204" pitchFamily="49" charset="0"/>
                          <a:cs typeface="Consolas" panose="020B0609020204030204" pitchFamily="49" charset="0"/>
                        </a:rPr>
                        <a:t>Task 0</a:t>
                      </a:r>
                      <a:endParaRPr lang="zh-CN" altLang="en-US" sz="1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Consolas" panose="020B0609020204030204" pitchFamily="49" charset="0"/>
                          <a:cs typeface="Consolas" panose="020B0609020204030204" pitchFamily="49" charset="0"/>
                        </a:rPr>
                        <a:t>Task 1</a:t>
                      </a:r>
                      <a:endParaRPr lang="zh-CN" altLang="en-US" sz="1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Consolas" panose="020B0609020204030204" pitchFamily="49" charset="0"/>
                          <a:cs typeface="Consolas" panose="020B0609020204030204" pitchFamily="49" charset="0"/>
                        </a:rPr>
                        <a:t>…</a:t>
                      </a:r>
                      <a:endParaRPr lang="zh-CN" altLang="en-US" sz="1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Consolas" panose="020B0609020204030204" pitchFamily="49" charset="0"/>
                          <a:cs typeface="Consolas" panose="020B0609020204030204" pitchFamily="49" charset="0"/>
                        </a:rPr>
                        <a:t>Task N</a:t>
                      </a:r>
                      <a:endParaRPr lang="zh-CN" altLang="en-US" sz="1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0">
                <a:tc>
                  <a:txBody>
                    <a:bodyPr/>
                    <a:lstStyle/>
                    <a:p>
                      <a:r>
                        <a:rPr lang="en-US" altLang="zh-CN" sz="1400" dirty="0" smtClean="0">
                          <a:latin typeface="Consolas" panose="020B0609020204030204" pitchFamily="49" charset="0"/>
                          <a:cs typeface="Consolas" panose="020B0609020204030204" pitchFamily="49" charset="0"/>
                        </a:rPr>
                        <a:t>h1=R</a:t>
                      </a:r>
                      <a:r>
                        <a:rPr lang="en-US" altLang="zh-CN" sz="1400" baseline="-25000" dirty="0" smtClean="0">
                          <a:latin typeface="Consolas" panose="020B0609020204030204" pitchFamily="49" charset="0"/>
                          <a:cs typeface="Consolas" panose="020B0609020204030204" pitchFamily="49" charset="0"/>
                        </a:rPr>
                        <a:t>0,1</a:t>
                      </a:r>
                      <a:r>
                        <a:rPr lang="en-US" altLang="zh-CN" sz="1400" dirty="0" smtClean="0">
                          <a:latin typeface="Consolas" panose="020B0609020204030204" pitchFamily="49" charset="0"/>
                          <a:cs typeface="Consolas" panose="020B0609020204030204" pitchFamily="49" charset="0"/>
                        </a:rPr>
                        <a:t>(*, v</a:t>
                      </a:r>
                      <a:r>
                        <a:rPr lang="en-US" altLang="zh-CN" sz="1400" baseline="-25000" dirty="0" smtClean="0">
                          <a:latin typeface="Consolas" panose="020B0609020204030204" pitchFamily="49" charset="0"/>
                          <a:cs typeface="Consolas" panose="020B0609020204030204" pitchFamily="49" charset="0"/>
                        </a:rPr>
                        <a:t>1</a:t>
                      </a:r>
                      <a:r>
                        <a:rPr lang="en-US" altLang="zh-CN" sz="1400" dirty="0" smtClean="0">
                          <a:latin typeface="Consolas" panose="020B0609020204030204" pitchFamily="49" charset="0"/>
                          <a:cs typeface="Consolas" panose="020B0609020204030204" pitchFamily="49" charset="0"/>
                        </a:rPr>
                        <a:t>)</a:t>
                      </a:r>
                      <a:endParaRPr lang="zh-CN" altLang="en-US" sz="1400" dirty="0">
                        <a:latin typeface="Consolas" panose="020B0609020204030204" pitchFamily="49" charset="0"/>
                        <a:cs typeface="Consolas" panose="020B0609020204030204" pitchFamily="49" charset="0"/>
                      </a:endParaRPr>
                    </a:p>
                    <a:p>
                      <a:r>
                        <a:rPr lang="en-US" altLang="zh-CN" sz="1400" dirty="0" smtClean="0">
                          <a:latin typeface="Consolas" panose="020B0609020204030204" pitchFamily="49" charset="0"/>
                          <a:cs typeface="Consolas" panose="020B0609020204030204" pitchFamily="49" charset="0"/>
                        </a:rPr>
                        <a:t>…</a:t>
                      </a:r>
                      <a:endParaRPr lang="zh-CN" altLang="en-US" sz="1400" dirty="0">
                        <a:latin typeface="Consolas" panose="020B0609020204030204" pitchFamily="49" charset="0"/>
                        <a:cs typeface="Consolas" panose="020B0609020204030204" pitchFamily="49" charset="0"/>
                      </a:endParaRPr>
                    </a:p>
                    <a:p>
                      <a:r>
                        <a:rPr lang="en-US" altLang="zh-CN" sz="1400" dirty="0" err="1" smtClean="0">
                          <a:latin typeface="Consolas" panose="020B0609020204030204" pitchFamily="49" charset="0"/>
                          <a:cs typeface="Consolas" panose="020B0609020204030204" pitchFamily="49" charset="0"/>
                        </a:rPr>
                        <a:t>hN</a:t>
                      </a:r>
                      <a:r>
                        <a:rPr lang="en-US" altLang="zh-CN" sz="1400" dirty="0" smtClean="0">
                          <a:latin typeface="Consolas" panose="020B0609020204030204" pitchFamily="49" charset="0"/>
                          <a:cs typeface="Consolas" panose="020B0609020204030204" pitchFamily="49" charset="0"/>
                        </a:rPr>
                        <a:t>=R</a:t>
                      </a:r>
                      <a:r>
                        <a:rPr lang="en-US" altLang="zh-CN" sz="1400" baseline="-25000" dirty="0" smtClean="0">
                          <a:latin typeface="Consolas" panose="020B0609020204030204" pitchFamily="49" charset="0"/>
                          <a:cs typeface="Consolas" panose="020B0609020204030204" pitchFamily="49" charset="0"/>
                        </a:rPr>
                        <a:t>0,N</a:t>
                      </a:r>
                      <a:r>
                        <a:rPr lang="en-US" altLang="zh-CN" sz="1400" dirty="0" smtClean="0">
                          <a:latin typeface="Consolas" panose="020B0609020204030204" pitchFamily="49" charset="0"/>
                          <a:cs typeface="Consolas" panose="020B0609020204030204" pitchFamily="49" charset="0"/>
                        </a:rPr>
                        <a:t>(*,</a:t>
                      </a:r>
                      <a:r>
                        <a:rPr lang="en-US" altLang="zh-CN" sz="1400" dirty="0" err="1" smtClean="0">
                          <a:latin typeface="Consolas" panose="020B0609020204030204" pitchFamily="49" charset="0"/>
                          <a:cs typeface="Consolas" panose="020B0609020204030204" pitchFamily="49" charset="0"/>
                        </a:rPr>
                        <a:t>v</a:t>
                      </a:r>
                      <a:r>
                        <a:rPr lang="en-US" altLang="zh-CN" sz="1400" baseline="-25000" dirty="0" err="1" smtClean="0">
                          <a:latin typeface="Consolas" panose="020B0609020204030204" pitchFamily="49" charset="0"/>
                          <a:cs typeface="Consolas" panose="020B0609020204030204" pitchFamily="49" charset="0"/>
                        </a:rPr>
                        <a:t>N</a:t>
                      </a:r>
                      <a:r>
                        <a:rPr lang="en-US" altLang="zh-CN" sz="1400" dirty="0" smtClean="0">
                          <a:latin typeface="Consolas" panose="020B0609020204030204" pitchFamily="49" charset="0"/>
                          <a:cs typeface="Consolas" panose="020B0609020204030204" pitchFamily="49" charset="0"/>
                        </a:rPr>
                        <a:t>)</a:t>
                      </a:r>
                      <a:endParaRPr lang="zh-CN" altLang="en-US" sz="1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400" dirty="0" smtClean="0">
                          <a:latin typeface="Consolas" panose="020B0609020204030204" pitchFamily="49" charset="0"/>
                          <a:cs typeface="Consolas" panose="020B0609020204030204" pitchFamily="49" charset="0"/>
                        </a:rPr>
                        <a:t>h</a:t>
                      </a:r>
                      <a:r>
                        <a:rPr lang="en-US" altLang="zh-CN" sz="1400" baseline="-25000" dirty="0" smtClean="0">
                          <a:latin typeface="Consolas" panose="020B0609020204030204" pitchFamily="49" charset="0"/>
                          <a:cs typeface="Consolas" panose="020B0609020204030204" pitchFamily="49" charset="0"/>
                        </a:rPr>
                        <a:t>1,1</a:t>
                      </a:r>
                      <a:r>
                        <a:rPr lang="en-US" altLang="zh-CN" sz="1400" baseline="0" dirty="0" smtClean="0">
                          <a:latin typeface="Consolas" panose="020B0609020204030204" pitchFamily="49" charset="0"/>
                          <a:cs typeface="Consolas" panose="020B0609020204030204" pitchFamily="49" charset="0"/>
                        </a:rPr>
                        <a:t>=</a:t>
                      </a:r>
                      <a:r>
                        <a:rPr lang="en-US" altLang="zh-CN" sz="1400" dirty="0" smtClean="0">
                          <a:latin typeface="Consolas" panose="020B0609020204030204" pitchFamily="49" charset="0"/>
                          <a:cs typeface="Consolas" panose="020B0609020204030204" pitchFamily="49" charset="0"/>
                        </a:rPr>
                        <a:t>S</a:t>
                      </a:r>
                      <a:r>
                        <a:rPr lang="en-US" altLang="zh-CN" sz="1400" baseline="-25000" dirty="0" smtClean="0">
                          <a:latin typeface="Consolas" panose="020B0609020204030204" pitchFamily="49" charset="0"/>
                          <a:cs typeface="Consolas" panose="020B0609020204030204" pitchFamily="49" charset="0"/>
                        </a:rPr>
                        <a:t>1,1</a:t>
                      </a:r>
                      <a:r>
                        <a:rPr lang="en-US" altLang="zh-CN" sz="1400" dirty="0" smtClean="0">
                          <a:latin typeface="Consolas" panose="020B0609020204030204" pitchFamily="49" charset="0"/>
                          <a:cs typeface="Consolas" panose="020B0609020204030204" pitchFamily="49" charset="0"/>
                        </a:rPr>
                        <a:t>(0, d</a:t>
                      </a:r>
                      <a:r>
                        <a:rPr lang="en-US" altLang="zh-CN" sz="1400" baseline="-25000" dirty="0" smtClean="0">
                          <a:latin typeface="Consolas" panose="020B0609020204030204" pitchFamily="49" charset="0"/>
                          <a:cs typeface="Consolas" panose="020B0609020204030204" pitchFamily="49" charset="0"/>
                        </a:rPr>
                        <a:t>1</a:t>
                      </a:r>
                      <a:r>
                        <a:rPr lang="en-US" altLang="zh-CN" sz="1400" dirty="0" smtClean="0">
                          <a:latin typeface="Consolas" panose="020B0609020204030204" pitchFamily="49" charset="0"/>
                          <a:cs typeface="Consolas" panose="020B0609020204030204" pitchFamily="49" charset="0"/>
                        </a:rPr>
                        <a:t>)</a:t>
                      </a:r>
                      <a:endParaRPr lang="zh-CN" altLang="en-US" sz="1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400" dirty="0" smtClean="0">
                          <a:latin typeface="Consolas" panose="020B0609020204030204" pitchFamily="49" charset="0"/>
                          <a:cs typeface="Consolas" panose="020B0609020204030204" pitchFamily="49" charset="0"/>
                        </a:rPr>
                        <a:t>…</a:t>
                      </a:r>
                      <a:endParaRPr lang="zh-CN" altLang="en-US" sz="1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400" dirty="0" smtClean="0">
                          <a:latin typeface="Consolas" panose="020B0609020204030204" pitchFamily="49" charset="0"/>
                          <a:cs typeface="Consolas" panose="020B0609020204030204" pitchFamily="49" charset="0"/>
                        </a:rPr>
                        <a:t>h</a:t>
                      </a:r>
                      <a:r>
                        <a:rPr lang="en-US" altLang="zh-CN" sz="1400" baseline="-25000" dirty="0" smtClean="0">
                          <a:latin typeface="Consolas" panose="020B0609020204030204" pitchFamily="49" charset="0"/>
                          <a:cs typeface="Consolas" panose="020B0609020204030204" pitchFamily="49" charset="0"/>
                        </a:rPr>
                        <a:t>N,1</a:t>
                      </a:r>
                      <a:r>
                        <a:rPr lang="en-US" altLang="zh-CN" sz="1400" dirty="0" smtClean="0">
                          <a:latin typeface="Consolas" panose="020B0609020204030204" pitchFamily="49" charset="0"/>
                          <a:cs typeface="Consolas" panose="020B0609020204030204" pitchFamily="49" charset="0"/>
                        </a:rPr>
                        <a:t>=S</a:t>
                      </a:r>
                      <a:r>
                        <a:rPr lang="en-US" altLang="zh-CN" sz="1400" baseline="-25000" dirty="0" smtClean="0">
                          <a:latin typeface="Consolas" panose="020B0609020204030204" pitchFamily="49" charset="0"/>
                          <a:cs typeface="Consolas" panose="020B0609020204030204" pitchFamily="49" charset="0"/>
                        </a:rPr>
                        <a:t>N,1</a:t>
                      </a:r>
                      <a:r>
                        <a:rPr lang="en-US" altLang="zh-CN" sz="1400" dirty="0" smtClean="0">
                          <a:latin typeface="Consolas" panose="020B0609020204030204" pitchFamily="49" charset="0"/>
                          <a:cs typeface="Consolas" panose="020B0609020204030204" pitchFamily="49" charset="0"/>
                        </a:rPr>
                        <a:t>(0,d</a:t>
                      </a:r>
                      <a:r>
                        <a:rPr lang="en-US" altLang="zh-CN" sz="1400" baseline="-25000" dirty="0" smtClean="0">
                          <a:latin typeface="Consolas" panose="020B0609020204030204" pitchFamily="49" charset="0"/>
                          <a:cs typeface="Consolas" panose="020B0609020204030204" pitchFamily="49" charset="0"/>
                        </a:rPr>
                        <a:t>N</a:t>
                      </a:r>
                      <a:r>
                        <a:rPr lang="en-US" altLang="zh-CN" sz="1400" dirty="0" smtClean="0">
                          <a:latin typeface="Consolas" panose="020B0609020204030204" pitchFamily="49" charset="0"/>
                          <a:cs typeface="Consolas" panose="020B0609020204030204" pitchFamily="49" charset="0"/>
                        </a:rPr>
                        <a:t>)</a:t>
                      </a:r>
                      <a:endParaRPr lang="zh-CN" altLang="en-US" sz="1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32963014"/>
              </p:ext>
            </p:extLst>
          </p:nvPr>
        </p:nvGraphicFramePr>
        <p:xfrm>
          <a:off x="609600" y="3962400"/>
          <a:ext cx="7848600" cy="1767839"/>
        </p:xfrm>
        <a:graphic>
          <a:graphicData uri="http://schemas.openxmlformats.org/drawingml/2006/table">
            <a:tbl>
              <a:tblPr firstRow="1" bandRow="1">
                <a:tableStyleId>{2D5ABB26-0587-4C30-8999-92F81FD0307C}</a:tableStyleId>
              </a:tblPr>
              <a:tblGrid>
                <a:gridCol w="533400"/>
                <a:gridCol w="3390900"/>
                <a:gridCol w="1962150"/>
                <a:gridCol w="1962150"/>
              </a:tblGrid>
              <a:tr h="228600">
                <a:tc gridSpan="2">
                  <a:txBody>
                    <a:bodyPr/>
                    <a:lstStyle/>
                    <a:p>
                      <a:pPr algn="ctr"/>
                      <a:r>
                        <a:rPr lang="en-US" altLang="zh-CN" sz="1400" dirty="0" smtClean="0"/>
                        <a:t>Test Programs</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400" dirty="0" smtClean="0"/>
                        <a:t>Performance</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400">
                <a:tc>
                  <a:txBody>
                    <a:bodyPr/>
                    <a:lstStyle/>
                    <a:p>
                      <a:pPr algn="ctr"/>
                      <a:r>
                        <a:rPr lang="en-US" altLang="zh-CN" sz="1400" dirty="0" smtClean="0"/>
                        <a:t>N</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Feasible Sets</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Time (</a:t>
                      </a:r>
                      <a:r>
                        <a:rPr lang="en-US" altLang="zh-CN" sz="1400" dirty="0" err="1" smtClean="0"/>
                        <a:t>hh:mm:ss</a:t>
                      </a:r>
                      <a:r>
                        <a:rPr lang="en-US" altLang="zh-CN" sz="1400" dirty="0" smtClean="0"/>
                        <a:t>)</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Memory (MB)</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1400" dirty="0" smtClean="0"/>
                        <a:t>30</a:t>
                      </a:r>
                    </a:p>
                    <a:p>
                      <a:pPr algn="ctr"/>
                      <a:r>
                        <a:rPr lang="en-US" altLang="zh-CN" sz="1400" dirty="0" smtClean="0"/>
                        <a:t>40</a:t>
                      </a:r>
                    </a:p>
                    <a:p>
                      <a:pPr algn="ctr"/>
                      <a:r>
                        <a:rPr lang="en-US" altLang="zh-CN" sz="1400" dirty="0" smtClean="0"/>
                        <a:t>50</a:t>
                      </a:r>
                    </a:p>
                    <a:p>
                      <a:pPr algn="ctr"/>
                      <a:r>
                        <a:rPr lang="en-US" altLang="zh-CN" sz="1400" dirty="0" smtClean="0"/>
                        <a:t>60</a:t>
                      </a:r>
                    </a:p>
                    <a:p>
                      <a:pPr algn="ctr"/>
                      <a:r>
                        <a:rPr lang="en-US" altLang="zh-CN" sz="1400" dirty="0" smtClean="0"/>
                        <a:t>70</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30!(~3E32)</a:t>
                      </a:r>
                    </a:p>
                    <a:p>
                      <a:pPr algn="ctr"/>
                      <a:r>
                        <a:rPr lang="en-US" altLang="zh-CN" sz="1400" dirty="0" smtClean="0"/>
                        <a:t>40!(~8E47)</a:t>
                      </a:r>
                    </a:p>
                    <a:p>
                      <a:pPr algn="ctr"/>
                      <a:r>
                        <a:rPr lang="en-US" altLang="zh-CN" sz="1400" dirty="0" smtClean="0"/>
                        <a:t>50!(~3E64)</a:t>
                      </a:r>
                    </a:p>
                    <a:p>
                      <a:pPr algn="ctr"/>
                      <a:r>
                        <a:rPr lang="en-US" altLang="zh-CN" sz="1400" dirty="0" smtClean="0"/>
                        <a:t>60!(~8E81)</a:t>
                      </a:r>
                    </a:p>
                    <a:p>
                      <a:pPr algn="ctr"/>
                      <a:r>
                        <a:rPr lang="en-US" altLang="zh-CN" sz="1400" dirty="0" smtClean="0"/>
                        <a:t>70!(~1E100)</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00:00:36</a:t>
                      </a:r>
                    </a:p>
                    <a:p>
                      <a:pPr algn="ctr"/>
                      <a:r>
                        <a:rPr lang="en-US" altLang="zh-CN" sz="1400" dirty="0" smtClean="0"/>
                        <a:t>00:03:22</a:t>
                      </a:r>
                    </a:p>
                    <a:p>
                      <a:pPr algn="ctr"/>
                      <a:r>
                        <a:rPr lang="en-US" altLang="zh-CN" sz="1400" dirty="0" smtClean="0"/>
                        <a:t>00:16:11</a:t>
                      </a:r>
                    </a:p>
                    <a:p>
                      <a:pPr algn="ctr"/>
                      <a:r>
                        <a:rPr lang="en-US" altLang="zh-CN" sz="1400" dirty="0" smtClean="0"/>
                        <a:t>00:47:29</a:t>
                      </a:r>
                    </a:p>
                    <a:p>
                      <a:pPr algn="ctr"/>
                      <a:r>
                        <a:rPr lang="en-US" altLang="zh-CN" sz="1400" dirty="0" smtClean="0"/>
                        <a:t>02:00:30</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20.11</a:t>
                      </a:r>
                    </a:p>
                    <a:p>
                      <a:pPr algn="ctr"/>
                      <a:r>
                        <a:rPr lang="en-US" altLang="zh-CN" sz="1400" dirty="0" smtClean="0"/>
                        <a:t>47.12</a:t>
                      </a:r>
                    </a:p>
                    <a:p>
                      <a:pPr algn="ctr"/>
                      <a:r>
                        <a:rPr lang="en-US" altLang="zh-CN" sz="1400" dirty="0" smtClean="0"/>
                        <a:t>102.65</a:t>
                      </a:r>
                    </a:p>
                    <a:p>
                      <a:pPr algn="ctr"/>
                      <a:r>
                        <a:rPr lang="en-US" altLang="zh-CN" sz="1400" dirty="0" smtClean="0"/>
                        <a:t>189.53</a:t>
                      </a:r>
                    </a:p>
                    <a:p>
                      <a:pPr algn="ctr"/>
                      <a:r>
                        <a:rPr lang="en-US" altLang="zh-CN" sz="1400" dirty="0" smtClean="0"/>
                        <a:t>364.25</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7476174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Experiments and 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TextBox 5"/>
          <p:cNvSpPr txBox="1"/>
          <p:nvPr/>
        </p:nvSpPr>
        <p:spPr>
          <a:xfrm>
            <a:off x="914400" y="1416253"/>
            <a:ext cx="3223959" cy="369332"/>
          </a:xfrm>
          <a:prstGeom prst="rect">
            <a:avLst/>
          </a:prstGeom>
          <a:noFill/>
        </p:spPr>
        <p:txBody>
          <a:bodyPr wrap="none" rtlCol="0">
            <a:spAutoFit/>
          </a:bodyPr>
          <a:lstStyle/>
          <a:p>
            <a:pPr marL="342900" indent="-342900">
              <a:buFont typeface="+mj-lt"/>
              <a:buAutoNum type="arabicPeriod" startAt="3"/>
            </a:pPr>
            <a:r>
              <a:rPr lang="en-US" altLang="zh-CN" dirty="0" smtClean="0"/>
              <a:t>Typical Benchmark Programs</a:t>
            </a:r>
          </a:p>
        </p:txBody>
      </p:sp>
      <p:graphicFrame>
        <p:nvGraphicFramePr>
          <p:cNvPr id="3" name="Table 2"/>
          <p:cNvGraphicFramePr>
            <a:graphicFrameLocks noGrp="1"/>
          </p:cNvGraphicFramePr>
          <p:nvPr>
            <p:extLst>
              <p:ext uri="{D42A27DB-BD31-4B8C-83A1-F6EECF244321}">
                <p14:modId xmlns:p14="http://schemas.microsoft.com/office/powerpoint/2010/main" val="860098311"/>
              </p:ext>
            </p:extLst>
          </p:nvPr>
        </p:nvGraphicFramePr>
        <p:xfrm>
          <a:off x="990601" y="2209800"/>
          <a:ext cx="7391398" cy="1767839"/>
        </p:xfrm>
        <a:graphic>
          <a:graphicData uri="http://schemas.openxmlformats.org/drawingml/2006/table">
            <a:tbl>
              <a:tblPr firstRow="1" bandRow="1">
                <a:tableStyleId>{2D5ABB26-0587-4C30-8999-92F81FD0307C}</a:tableStyleId>
              </a:tblPr>
              <a:tblGrid>
                <a:gridCol w="838199"/>
                <a:gridCol w="914400"/>
                <a:gridCol w="1415143"/>
                <a:gridCol w="718457"/>
                <a:gridCol w="762000"/>
                <a:gridCol w="1371600"/>
                <a:gridCol w="1371599"/>
              </a:tblGrid>
              <a:tr h="274320">
                <a:tc gridSpan="3">
                  <a:txBody>
                    <a:bodyPr/>
                    <a:lstStyle/>
                    <a:p>
                      <a:pPr algn="ctr"/>
                      <a:r>
                        <a:rPr lang="en-US" altLang="zh-CN" sz="1400" dirty="0" smtClean="0"/>
                        <a:t>Test Programs</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sz="1400" dirty="0" smtClean="0"/>
                        <a:t>Performance</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480">
                <a:tc>
                  <a:txBody>
                    <a:bodyPr/>
                    <a:lstStyle/>
                    <a:p>
                      <a:r>
                        <a:rPr lang="en-US" altLang="zh-CN" sz="1400" dirty="0" smtClean="0"/>
                        <a:t>Name</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 </a:t>
                      </a:r>
                      <a:r>
                        <a:rPr lang="en-US" altLang="zh-CN" sz="1400" dirty="0" err="1" smtClean="0"/>
                        <a:t>Mesg</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Feasible Sets</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EG (s)</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MG (s)</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Time (</a:t>
                      </a:r>
                      <a:r>
                        <a:rPr lang="en-US" altLang="zh-CN" sz="1400" dirty="0" err="1" smtClean="0"/>
                        <a:t>hh:mm:ss</a:t>
                      </a:r>
                      <a:r>
                        <a:rPr lang="en-US" altLang="zh-CN" sz="1400" dirty="0" smtClean="0"/>
                        <a:t>)</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Memory (MB)</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1400" i="1" dirty="0" smtClean="0"/>
                        <a:t>LE</a:t>
                      </a:r>
                    </a:p>
                    <a:p>
                      <a:r>
                        <a:rPr lang="en-US" altLang="zh-CN" sz="1400" i="1" dirty="0" smtClean="0"/>
                        <a:t>Router</a:t>
                      </a:r>
                    </a:p>
                    <a:p>
                      <a:r>
                        <a:rPr lang="en-US" altLang="zh-CN" sz="1400" i="1" dirty="0" err="1" smtClean="0"/>
                        <a:t>MultiM</a:t>
                      </a:r>
                      <a:endParaRPr lang="en-US" altLang="zh-CN" sz="1400" i="1" dirty="0" smtClean="0"/>
                    </a:p>
                    <a:p>
                      <a:r>
                        <a:rPr lang="en-US" altLang="zh-CN" sz="1400" i="1" dirty="0" err="1" smtClean="0"/>
                        <a:t>Pktuse</a:t>
                      </a:r>
                      <a:endParaRPr lang="zh-CN" altLang="en-US" sz="14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620</a:t>
                      </a:r>
                    </a:p>
                    <a:p>
                      <a:pPr algn="ctr"/>
                      <a:r>
                        <a:rPr lang="en-US" altLang="zh-CN" sz="1400" dirty="0" smtClean="0"/>
                        <a:t>200</a:t>
                      </a:r>
                    </a:p>
                    <a:p>
                      <a:pPr algn="ctr"/>
                      <a:r>
                        <a:rPr lang="en-US" altLang="zh-CN" sz="1400" dirty="0" smtClean="0"/>
                        <a:t>100</a:t>
                      </a:r>
                    </a:p>
                    <a:p>
                      <a:pPr algn="ctr"/>
                      <a:r>
                        <a:rPr lang="en-US" altLang="zh-CN" sz="1400" dirty="0" smtClean="0"/>
                        <a:t>512</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1</a:t>
                      </a:r>
                    </a:p>
                    <a:p>
                      <a:pPr algn="ctr"/>
                      <a:r>
                        <a:rPr lang="en-US" altLang="zh-CN" sz="1400" dirty="0" smtClean="0"/>
                        <a:t>~6E2</a:t>
                      </a:r>
                    </a:p>
                    <a:p>
                      <a:pPr algn="ctr"/>
                      <a:r>
                        <a:rPr lang="en-US" altLang="zh-CN" sz="1400" dirty="0" smtClean="0"/>
                        <a:t>~1E40</a:t>
                      </a:r>
                    </a:p>
                    <a:p>
                      <a:pPr algn="ctr"/>
                      <a:r>
                        <a:rPr lang="en-US" altLang="zh-CN" sz="1400" dirty="0" smtClean="0"/>
                        <a:t>~1E81</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1.49</a:t>
                      </a:r>
                    </a:p>
                    <a:p>
                      <a:pPr algn="ctr"/>
                      <a:r>
                        <a:rPr lang="en-US" altLang="zh-CN" sz="1400" dirty="0" smtClean="0"/>
                        <a:t>0.417</a:t>
                      </a:r>
                    </a:p>
                    <a:p>
                      <a:pPr algn="ctr"/>
                      <a:r>
                        <a:rPr lang="en-US" altLang="zh-CN" sz="1400" dirty="0" smtClean="0"/>
                        <a:t>0.632</a:t>
                      </a:r>
                    </a:p>
                    <a:p>
                      <a:pPr algn="ctr"/>
                      <a:r>
                        <a:rPr lang="en-US" altLang="zh-CN" sz="1400" dirty="0" smtClean="0"/>
                        <a:t>10.19</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0.051</a:t>
                      </a:r>
                    </a:p>
                    <a:p>
                      <a:pPr algn="ctr"/>
                      <a:r>
                        <a:rPr lang="en-US" altLang="zh-CN" sz="1400" dirty="0" smtClean="0"/>
                        <a:t>0.032</a:t>
                      </a:r>
                    </a:p>
                    <a:p>
                      <a:pPr algn="ctr"/>
                      <a:r>
                        <a:rPr lang="en-US" altLang="zh-CN" sz="1400" dirty="0" smtClean="0"/>
                        <a:t>0.436</a:t>
                      </a:r>
                    </a:p>
                    <a:p>
                      <a:pPr algn="ctr"/>
                      <a:r>
                        <a:rPr lang="en-US" altLang="zh-CN" sz="1400" dirty="0" smtClean="0"/>
                        <a:t>9.088</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&lt;00:00:01</a:t>
                      </a:r>
                    </a:p>
                    <a:p>
                      <a:pPr algn="ctr"/>
                      <a:r>
                        <a:rPr lang="en-US" altLang="zh-CN" sz="1400" dirty="0" smtClean="0"/>
                        <a:t>00:00:02</a:t>
                      </a:r>
                    </a:p>
                    <a:p>
                      <a:pPr algn="ctr"/>
                      <a:r>
                        <a:rPr lang="en-US" altLang="zh-CN" sz="1400" dirty="0" smtClean="0"/>
                        <a:t>00:16:40</a:t>
                      </a:r>
                    </a:p>
                    <a:p>
                      <a:pPr algn="ctr"/>
                      <a:r>
                        <a:rPr lang="en-US" altLang="zh-CN" sz="1400" dirty="0" smtClean="0"/>
                        <a:t>02:06:09</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33.41</a:t>
                      </a:r>
                    </a:p>
                    <a:p>
                      <a:pPr algn="ctr"/>
                      <a:r>
                        <a:rPr lang="en-US" altLang="zh-CN" sz="1400" dirty="0" smtClean="0"/>
                        <a:t>15.03</a:t>
                      </a:r>
                    </a:p>
                    <a:p>
                      <a:pPr algn="ctr"/>
                      <a:r>
                        <a:rPr lang="en-US" altLang="zh-CN" sz="1400" dirty="0" smtClean="0"/>
                        <a:t>135.19</a:t>
                      </a:r>
                    </a:p>
                    <a:p>
                      <a:pPr algn="ctr"/>
                      <a:r>
                        <a:rPr lang="en-US" altLang="zh-CN" sz="1400" dirty="0" smtClean="0"/>
                        <a:t>1539.90</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950408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sz="1800" dirty="0" smtClean="0"/>
              <a:t>Proof that finding bad schedule i</a:t>
            </a:r>
            <a:r>
              <a:rPr lang="en-US" sz="1800" dirty="0" smtClean="0"/>
              <a:t>s </a:t>
            </a:r>
            <a:r>
              <a:rPr lang="en-US" sz="1800" dirty="0" smtClean="0"/>
              <a:t>NP</a:t>
            </a:r>
            <a:r>
              <a:rPr lang="en-US" sz="1800" dirty="0" smtClean="0"/>
              <a:t>—</a:t>
            </a:r>
            <a:r>
              <a:rPr lang="en-US" sz="1800" dirty="0" smtClean="0"/>
              <a:t>Completeness</a:t>
            </a:r>
            <a:endParaRPr lang="en-US" sz="1800" dirty="0" smtClean="0"/>
          </a:p>
          <a:p>
            <a:r>
              <a:rPr lang="en-US" sz="1800" dirty="0" smtClean="0"/>
              <a:t>A novel SMT encoding of an MCAPI program execution that uses over-approximated match pairs directly to correctly capture the non-deterministic behaviors under both infinite-buffer and zero-buffer semantics.</a:t>
            </a:r>
          </a:p>
          <a:p>
            <a:r>
              <a:rPr lang="en-US" sz="1800" dirty="0" smtClean="0"/>
              <a:t>An algorithm with O(</a:t>
            </a:r>
            <a:r>
              <a:rPr lang="en-US" sz="1800" i="1" dirty="0" smtClean="0"/>
              <a:t>N</a:t>
            </a:r>
            <a:r>
              <a:rPr lang="en-US" sz="1800" baseline="30000" dirty="0" smtClean="0"/>
              <a:t>2</a:t>
            </a:r>
            <a:r>
              <a:rPr lang="en-US" sz="1800" dirty="0" smtClean="0"/>
              <a:t>) time complexity to over-approximate the true set of match pairs, where </a:t>
            </a:r>
            <a:r>
              <a:rPr lang="en-US" sz="1800" i="1" dirty="0" smtClean="0"/>
              <a:t>N</a:t>
            </a:r>
            <a:r>
              <a:rPr lang="en-US" sz="1800" dirty="0" smtClean="0"/>
              <a:t> is the total number of code lines of the program. </a:t>
            </a:r>
          </a:p>
          <a:p>
            <a:r>
              <a:rPr lang="en-US" sz="1800" dirty="0" smtClean="0"/>
              <a:t>The new encoding is capable and efficient in capturing correct behaviors of an MCAPI program execution compared to a prior work for a set of “toy” examples under zero-buffer semantics.</a:t>
            </a:r>
          </a:p>
          <a:p>
            <a:r>
              <a:rPr lang="en-US" sz="1800" dirty="0" smtClean="0"/>
              <a:t>Experiments further show that the encoding scales to programs with significant levels of non-determinism in how sends match to receives.</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1216509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469080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An MCAPI Program Execution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a:p>
        </p:txBody>
      </p:sp>
      <p:sp>
        <p:nvSpPr>
          <p:cNvPr id="3" name="Rectangle 2"/>
          <p:cNvSpPr/>
          <p:nvPr/>
        </p:nvSpPr>
        <p:spPr>
          <a:xfrm>
            <a:off x="228600" y="4953000"/>
            <a:ext cx="8915400" cy="523220"/>
          </a:xfrm>
          <a:prstGeom prst="rect">
            <a:avLst/>
          </a:prstGeom>
        </p:spPr>
        <p:txBody>
          <a:bodyPr wrap="square">
            <a:spAutoFit/>
          </a:bodyPr>
          <a:lstStyle/>
          <a:p>
            <a:pPr algn="ctr"/>
            <a:r>
              <a:rPr lang="en-US" sz="2800" i="1" dirty="0">
                <a:cs typeface="Times New Roman" pitchFamily="18" charset="0"/>
              </a:rPr>
              <a:t>Is there a feasible schedule </a:t>
            </a:r>
            <a:r>
              <a:rPr lang="en-US" sz="2800" i="1" dirty="0" smtClean="0">
                <a:cs typeface="Times New Roman" pitchFamily="18" charset="0"/>
              </a:rPr>
              <a:t>that </a:t>
            </a:r>
            <a:r>
              <a:rPr lang="en-US" sz="2800" i="1" dirty="0" smtClean="0">
                <a:cs typeface="Times New Roman" pitchFamily="18" charset="0"/>
              </a:rPr>
              <a:t>violates an assertion?</a:t>
            </a:r>
            <a:endParaRPr lang="en-US" sz="2800" i="1" dirty="0">
              <a:cs typeface="Times New Roman" pitchFamily="18" charset="0"/>
            </a:endParaRPr>
          </a:p>
        </p:txBody>
      </p:sp>
      <p:graphicFrame>
        <p:nvGraphicFramePr>
          <p:cNvPr id="12" name="表格 4"/>
          <p:cNvGraphicFramePr>
            <a:graphicFrameLocks noGrp="1"/>
          </p:cNvGraphicFramePr>
          <p:nvPr>
            <p:extLst>
              <p:ext uri="{D42A27DB-BD31-4B8C-83A1-F6EECF244321}">
                <p14:modId xmlns:p14="http://schemas.microsoft.com/office/powerpoint/2010/main" val="4073921085"/>
              </p:ext>
            </p:extLst>
          </p:nvPr>
        </p:nvGraphicFramePr>
        <p:xfrm>
          <a:off x="381000" y="1447800"/>
          <a:ext cx="8382000" cy="2880360"/>
        </p:xfrm>
        <a:graphic>
          <a:graphicData uri="http://schemas.openxmlformats.org/drawingml/2006/table">
            <a:tbl>
              <a:tblPr firstRow="1" bandRow="1">
                <a:tableStyleId>{5C22544A-7EE6-4342-B048-85BDC9FD1C3A}</a:tableStyleId>
              </a:tblPr>
              <a:tblGrid>
                <a:gridCol w="377568"/>
                <a:gridCol w="2265405"/>
                <a:gridCol w="377568"/>
                <a:gridCol w="2416432"/>
                <a:gridCol w="377568"/>
                <a:gridCol w="2567459"/>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4694503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An MCAPI Program Execution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7" name="表格 4"/>
          <p:cNvGraphicFramePr>
            <a:graphicFrameLocks noGrp="1"/>
          </p:cNvGraphicFramePr>
          <p:nvPr>
            <p:extLst>
              <p:ext uri="{D42A27DB-BD31-4B8C-83A1-F6EECF244321}">
                <p14:modId xmlns:p14="http://schemas.microsoft.com/office/powerpoint/2010/main" val="2921155550"/>
              </p:ext>
            </p:extLst>
          </p:nvPr>
        </p:nvGraphicFramePr>
        <p:xfrm>
          <a:off x="381000" y="1447800"/>
          <a:ext cx="8382000" cy="2880360"/>
        </p:xfrm>
        <a:graphic>
          <a:graphicData uri="http://schemas.openxmlformats.org/drawingml/2006/table">
            <a:tbl>
              <a:tblPr firstRow="1" bandRow="1">
                <a:tableStyleId>{5C22544A-7EE6-4342-B048-85BDC9FD1C3A}</a:tableStyleId>
              </a:tblPr>
              <a:tblGrid>
                <a:gridCol w="377568"/>
                <a:gridCol w="2265405"/>
                <a:gridCol w="377568"/>
                <a:gridCol w="2416432"/>
                <a:gridCol w="377568"/>
                <a:gridCol w="2567459"/>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t>①</a:t>
                      </a: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t>④</a:t>
                      </a: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t>⑥</a:t>
                      </a: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t>②</a:t>
                      </a: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t>⑤</a:t>
                      </a: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t>⑦</a:t>
                      </a: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t>③</a:t>
                      </a: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336345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An MCAPI Program Execution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6</a:t>
            </a:fld>
            <a:endParaRPr lang="en-US"/>
          </a:p>
        </p:txBody>
      </p:sp>
      <p:sp>
        <p:nvSpPr>
          <p:cNvPr id="6" name="TextBox 5"/>
          <p:cNvSpPr txBox="1"/>
          <p:nvPr/>
        </p:nvSpPr>
        <p:spPr>
          <a:xfrm>
            <a:off x="500416" y="4724400"/>
            <a:ext cx="3261086" cy="461665"/>
          </a:xfrm>
          <a:prstGeom prst="rect">
            <a:avLst/>
          </a:prstGeom>
          <a:noFill/>
        </p:spPr>
        <p:txBody>
          <a:bodyPr wrap="none" rtlCol="0">
            <a:spAutoFit/>
          </a:bodyPr>
          <a:lstStyle/>
          <a:p>
            <a:r>
              <a:rPr lang="en-US" altLang="zh-CN" sz="2400" dirty="0" smtClean="0"/>
              <a:t>Trace 1:  </a:t>
            </a:r>
            <a:r>
              <a:rPr lang="en-US" sz="2400" dirty="0" smtClean="0">
                <a:solidFill>
                  <a:srgbClr val="C00000"/>
                </a:solidFill>
              </a:rPr>
              <a:t>⑥</a:t>
            </a:r>
            <a:r>
              <a:rPr lang="en-US" altLang="zh-CN" sz="2400" dirty="0" smtClean="0">
                <a:sym typeface="Wingdings" panose="05000000000000000000" pitchFamily="2" charset="2"/>
              </a:rPr>
              <a:t></a:t>
            </a:r>
            <a:r>
              <a:rPr lang="en-US" sz="2400" dirty="0" smtClean="0">
                <a:solidFill>
                  <a:srgbClr val="C00000"/>
                </a:solidFill>
              </a:rPr>
              <a:t>①(a=4)</a:t>
            </a:r>
            <a:r>
              <a:rPr lang="en-US" altLang="zh-CN" sz="2400" dirty="0" smtClean="0">
                <a:sym typeface="Wingdings" panose="05000000000000000000" pitchFamily="2" charset="2"/>
              </a:rPr>
              <a:t>  </a:t>
            </a:r>
            <a:r>
              <a:rPr lang="en-US" altLang="zh-CN" sz="2400" dirty="0" smtClean="0"/>
              <a:t> </a:t>
            </a:r>
            <a:endParaRPr lang="zh-CN" altLang="en-US" sz="2400" dirty="0"/>
          </a:p>
        </p:txBody>
      </p:sp>
      <p:graphicFrame>
        <p:nvGraphicFramePr>
          <p:cNvPr id="8" name="表格 4"/>
          <p:cNvGraphicFramePr>
            <a:graphicFrameLocks noGrp="1"/>
          </p:cNvGraphicFramePr>
          <p:nvPr>
            <p:extLst>
              <p:ext uri="{D42A27DB-BD31-4B8C-83A1-F6EECF244321}">
                <p14:modId xmlns:p14="http://schemas.microsoft.com/office/powerpoint/2010/main" val="2543751999"/>
              </p:ext>
            </p:extLst>
          </p:nvPr>
        </p:nvGraphicFramePr>
        <p:xfrm>
          <a:off x="381000" y="1447800"/>
          <a:ext cx="8382000" cy="2880360"/>
        </p:xfrm>
        <a:graphic>
          <a:graphicData uri="http://schemas.openxmlformats.org/drawingml/2006/table">
            <a:tbl>
              <a:tblPr firstRow="1" bandRow="1">
                <a:tableStyleId>{5C22544A-7EE6-4342-B048-85BDC9FD1C3A}</a:tableStyleId>
              </a:tblPr>
              <a:tblGrid>
                <a:gridCol w="377568"/>
                <a:gridCol w="2265405"/>
                <a:gridCol w="377568"/>
                <a:gridCol w="2416432"/>
                <a:gridCol w="377568"/>
                <a:gridCol w="2567459"/>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C00000"/>
                          </a:solidFill>
                        </a:rPr>
                        <a:t>①</a:t>
                      </a:r>
                      <a:endParaRPr lang="en-US" dirty="0">
                        <a:solidFill>
                          <a:srgbClr val="C0000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C00000"/>
                          </a:solidFill>
                          <a:latin typeface="Lucida Console" pitchFamily="49" charset="0"/>
                        </a:rPr>
                        <a:t>h1 = R</a:t>
                      </a:r>
                      <a:r>
                        <a:rPr lang="en-US" altLang="zh-CN" sz="2000" baseline="-25000" dirty="0" smtClean="0">
                          <a:solidFill>
                            <a:srgbClr val="C00000"/>
                          </a:solidFill>
                          <a:latin typeface="Lucida Console" pitchFamily="49" charset="0"/>
                        </a:rPr>
                        <a:t>0,2</a:t>
                      </a:r>
                      <a:r>
                        <a:rPr lang="en-US" altLang="zh-CN" sz="20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t>④</a:t>
                      </a: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C00000"/>
                          </a:solidFill>
                        </a:rPr>
                        <a:t>⑥</a:t>
                      </a:r>
                      <a:endParaRPr lang="en-US" dirty="0">
                        <a:solidFill>
                          <a:srgbClr val="C0000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C00000"/>
                          </a:solidFill>
                          <a:latin typeface="Lucida Console" pitchFamily="49" charset="0"/>
                        </a:rPr>
                        <a:t>h5 = S</a:t>
                      </a:r>
                      <a:r>
                        <a:rPr lang="en-US" altLang="zh-CN" sz="2000" b="0" baseline="-25000" dirty="0" smtClean="0">
                          <a:solidFill>
                            <a:srgbClr val="C00000"/>
                          </a:solidFill>
                          <a:latin typeface="Lucida Console" pitchFamily="49" charset="0"/>
                        </a:rPr>
                        <a:t>2,4</a:t>
                      </a:r>
                      <a:r>
                        <a:rPr lang="en-US" altLang="zh-CN" sz="2000" b="0" dirty="0" smtClean="0">
                          <a:solidFill>
                            <a:srgbClr val="C0000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t>②</a:t>
                      </a: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t>⑤</a:t>
                      </a: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t>⑦</a:t>
                      </a: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t>③</a:t>
                      </a: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4698964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An MCAPI Program Execution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表格 4"/>
          <p:cNvGraphicFramePr>
            <a:graphicFrameLocks noGrp="1"/>
          </p:cNvGraphicFramePr>
          <p:nvPr>
            <p:extLst>
              <p:ext uri="{D42A27DB-BD31-4B8C-83A1-F6EECF244321}">
                <p14:modId xmlns:p14="http://schemas.microsoft.com/office/powerpoint/2010/main" val="2466608187"/>
              </p:ext>
            </p:extLst>
          </p:nvPr>
        </p:nvGraphicFramePr>
        <p:xfrm>
          <a:off x="381000" y="1447800"/>
          <a:ext cx="8382000" cy="2880360"/>
        </p:xfrm>
        <a:graphic>
          <a:graphicData uri="http://schemas.openxmlformats.org/drawingml/2006/table">
            <a:tbl>
              <a:tblPr firstRow="1" bandRow="1">
                <a:tableStyleId>{5C22544A-7EE6-4342-B048-85BDC9FD1C3A}</a:tableStyleId>
              </a:tblPr>
              <a:tblGrid>
                <a:gridCol w="377568"/>
                <a:gridCol w="2265405"/>
                <a:gridCol w="377568"/>
                <a:gridCol w="2416432"/>
                <a:gridCol w="377568"/>
                <a:gridCol w="2567459"/>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C00000"/>
                          </a:solidFill>
                        </a:rPr>
                        <a:t>①</a:t>
                      </a:r>
                      <a:endParaRPr lang="en-US" dirty="0">
                        <a:solidFill>
                          <a:srgbClr val="C0000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C00000"/>
                          </a:solidFill>
                          <a:latin typeface="Lucida Console" pitchFamily="49" charset="0"/>
                        </a:rPr>
                        <a:t>h1 = R</a:t>
                      </a:r>
                      <a:r>
                        <a:rPr lang="en-US" altLang="zh-CN" sz="2000" baseline="-25000" dirty="0" smtClean="0">
                          <a:solidFill>
                            <a:srgbClr val="C00000"/>
                          </a:solidFill>
                          <a:latin typeface="Lucida Console" pitchFamily="49" charset="0"/>
                        </a:rPr>
                        <a:t>0,2</a:t>
                      </a:r>
                      <a:r>
                        <a:rPr lang="en-US" altLang="zh-CN" sz="20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④</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C00000"/>
                          </a:solidFill>
                        </a:rPr>
                        <a:t>⑥</a:t>
                      </a:r>
                      <a:endParaRPr lang="en-US" dirty="0">
                        <a:solidFill>
                          <a:srgbClr val="C0000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C00000"/>
                          </a:solidFill>
                          <a:latin typeface="Lucida Console" pitchFamily="49" charset="0"/>
                        </a:rPr>
                        <a:t>h5 = S</a:t>
                      </a:r>
                      <a:r>
                        <a:rPr lang="en-US" altLang="zh-CN" sz="2000" b="0" baseline="-25000" dirty="0" smtClean="0">
                          <a:solidFill>
                            <a:srgbClr val="C00000"/>
                          </a:solidFill>
                          <a:latin typeface="Lucida Console" pitchFamily="49" charset="0"/>
                        </a:rPr>
                        <a:t>2,4</a:t>
                      </a:r>
                      <a:r>
                        <a:rPr lang="en-US" altLang="zh-CN" sz="2000" b="0" dirty="0" smtClean="0">
                          <a:solidFill>
                            <a:srgbClr val="C0000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t>②</a:t>
                      </a: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t>⑤</a:t>
                      </a: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⑦</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t>③</a:t>
                      </a: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8" name="TextBox 7"/>
          <p:cNvSpPr txBox="1"/>
          <p:nvPr/>
        </p:nvSpPr>
        <p:spPr>
          <a:xfrm>
            <a:off x="500416" y="4724400"/>
            <a:ext cx="5595584" cy="461665"/>
          </a:xfrm>
          <a:prstGeom prst="rect">
            <a:avLst/>
          </a:prstGeom>
          <a:noFill/>
        </p:spPr>
        <p:txBody>
          <a:bodyPr wrap="square" rtlCol="0">
            <a:spAutoFit/>
          </a:bodyPr>
          <a:lstStyle/>
          <a:p>
            <a:r>
              <a:rPr lang="en-US" altLang="zh-CN" sz="2400" dirty="0" smtClean="0"/>
              <a:t>Trace 1:  </a:t>
            </a:r>
            <a:r>
              <a:rPr lang="en-US" sz="2400" dirty="0" smtClean="0">
                <a:solidFill>
                  <a:srgbClr val="C00000"/>
                </a:solidFill>
              </a:rPr>
              <a:t>⑥</a:t>
            </a:r>
            <a:r>
              <a:rPr lang="en-US" altLang="zh-CN" sz="2400" dirty="0" smtClean="0">
                <a:sym typeface="Wingdings" panose="05000000000000000000" pitchFamily="2" charset="2"/>
              </a:rPr>
              <a:t></a:t>
            </a:r>
            <a:r>
              <a:rPr lang="en-US" sz="2400" dirty="0" smtClean="0">
                <a:solidFill>
                  <a:srgbClr val="C00000"/>
                </a:solidFill>
              </a:rPr>
              <a:t>①(a=4)</a:t>
            </a:r>
            <a:r>
              <a:rPr lang="en-US" sz="2400" dirty="0" smtClean="0">
                <a:sym typeface="Wingdings" panose="05000000000000000000" pitchFamily="2" charset="2"/>
              </a:rPr>
              <a:t></a:t>
            </a:r>
            <a:r>
              <a:rPr lang="en-US" sz="2400" dirty="0" smtClean="0">
                <a:solidFill>
                  <a:srgbClr val="0070C0"/>
                </a:solidFill>
              </a:rPr>
              <a:t>⑦</a:t>
            </a:r>
            <a:r>
              <a:rPr lang="en-US" sz="2400" dirty="0" smtClean="0">
                <a:sym typeface="Wingdings" panose="05000000000000000000" pitchFamily="2" charset="2"/>
              </a:rPr>
              <a:t></a:t>
            </a:r>
            <a:r>
              <a:rPr lang="en-US" sz="2400" dirty="0" smtClean="0">
                <a:solidFill>
                  <a:srgbClr val="0070C0"/>
                </a:solidFill>
              </a:rPr>
              <a:t>④</a:t>
            </a:r>
            <a:r>
              <a:rPr lang="en-US" altLang="zh-CN" sz="2400" dirty="0" smtClean="0">
                <a:sym typeface="Wingdings" panose="05000000000000000000" pitchFamily="2" charset="2"/>
              </a:rPr>
              <a:t>  </a:t>
            </a:r>
            <a:r>
              <a:rPr lang="en-US" altLang="zh-CN" sz="2400" dirty="0" smtClean="0"/>
              <a:t> </a:t>
            </a:r>
            <a:endParaRPr lang="zh-CN" altLang="en-US" sz="2400" dirty="0"/>
          </a:p>
        </p:txBody>
      </p:sp>
    </p:spTree>
    <p:extLst>
      <p:ext uri="{BB962C8B-B14F-4D97-AF65-F5344CB8AC3E}">
        <p14:creationId xmlns:p14="http://schemas.microsoft.com/office/powerpoint/2010/main" val="24336461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An MCAPI Program Execution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表格 4"/>
          <p:cNvGraphicFramePr>
            <a:graphicFrameLocks noGrp="1"/>
          </p:cNvGraphicFramePr>
          <p:nvPr>
            <p:extLst>
              <p:ext uri="{D42A27DB-BD31-4B8C-83A1-F6EECF244321}">
                <p14:modId xmlns:p14="http://schemas.microsoft.com/office/powerpoint/2010/main" val="1423676802"/>
              </p:ext>
            </p:extLst>
          </p:nvPr>
        </p:nvGraphicFramePr>
        <p:xfrm>
          <a:off x="381000" y="1447800"/>
          <a:ext cx="8382000" cy="2880360"/>
        </p:xfrm>
        <a:graphic>
          <a:graphicData uri="http://schemas.openxmlformats.org/drawingml/2006/table">
            <a:tbl>
              <a:tblPr firstRow="1" bandRow="1">
                <a:tableStyleId>{5C22544A-7EE6-4342-B048-85BDC9FD1C3A}</a:tableStyleId>
              </a:tblPr>
              <a:tblGrid>
                <a:gridCol w="377568"/>
                <a:gridCol w="2265405"/>
                <a:gridCol w="377568"/>
                <a:gridCol w="2416432"/>
                <a:gridCol w="377568"/>
                <a:gridCol w="2567459"/>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C00000"/>
                          </a:solidFill>
                        </a:rPr>
                        <a:t>①</a:t>
                      </a:r>
                      <a:endParaRPr lang="en-US" dirty="0">
                        <a:solidFill>
                          <a:srgbClr val="C0000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C00000"/>
                          </a:solidFill>
                          <a:latin typeface="Lucida Console" pitchFamily="49" charset="0"/>
                        </a:rPr>
                        <a:t>h1 = R</a:t>
                      </a:r>
                      <a:r>
                        <a:rPr lang="en-US" altLang="zh-CN" sz="2000" baseline="-25000" dirty="0" smtClean="0">
                          <a:solidFill>
                            <a:srgbClr val="C00000"/>
                          </a:solidFill>
                          <a:latin typeface="Lucida Console" pitchFamily="49" charset="0"/>
                        </a:rPr>
                        <a:t>0,2</a:t>
                      </a:r>
                      <a:r>
                        <a:rPr lang="en-US" altLang="zh-CN" sz="20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④</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C00000"/>
                          </a:solidFill>
                        </a:rPr>
                        <a:t>⑥</a:t>
                      </a:r>
                      <a:endParaRPr lang="en-US" dirty="0">
                        <a:solidFill>
                          <a:srgbClr val="C0000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C00000"/>
                          </a:solidFill>
                          <a:latin typeface="Lucida Console" pitchFamily="49" charset="0"/>
                        </a:rPr>
                        <a:t>h5 = S</a:t>
                      </a:r>
                      <a:r>
                        <a:rPr lang="en-US" altLang="zh-CN" sz="2000" b="0" baseline="-25000" dirty="0" smtClean="0">
                          <a:solidFill>
                            <a:srgbClr val="C00000"/>
                          </a:solidFill>
                          <a:latin typeface="Lucida Console" pitchFamily="49" charset="0"/>
                        </a:rPr>
                        <a:t>2,4</a:t>
                      </a:r>
                      <a:r>
                        <a:rPr lang="en-US" altLang="zh-CN" sz="2000" b="0" dirty="0" smtClean="0">
                          <a:solidFill>
                            <a:srgbClr val="C0000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②</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⑤</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⑦</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t>③</a:t>
                      </a: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8" name="TextBox 7"/>
          <p:cNvSpPr txBox="1"/>
          <p:nvPr/>
        </p:nvSpPr>
        <p:spPr>
          <a:xfrm>
            <a:off x="500416" y="4724400"/>
            <a:ext cx="7424384" cy="461665"/>
          </a:xfrm>
          <a:prstGeom prst="rect">
            <a:avLst/>
          </a:prstGeom>
          <a:noFill/>
        </p:spPr>
        <p:txBody>
          <a:bodyPr wrap="square" rtlCol="0">
            <a:spAutoFit/>
          </a:bodyPr>
          <a:lstStyle/>
          <a:p>
            <a:r>
              <a:rPr lang="en-US" altLang="zh-CN" sz="2400" dirty="0" smtClean="0"/>
              <a:t>Trace 1:  </a:t>
            </a:r>
            <a:r>
              <a:rPr lang="en-US" sz="2400" dirty="0" smtClean="0">
                <a:solidFill>
                  <a:srgbClr val="C00000"/>
                </a:solidFill>
              </a:rPr>
              <a:t>⑥</a:t>
            </a:r>
            <a:r>
              <a:rPr lang="en-US" altLang="zh-CN" sz="2400" dirty="0" smtClean="0">
                <a:sym typeface="Wingdings" panose="05000000000000000000" pitchFamily="2" charset="2"/>
              </a:rPr>
              <a:t></a:t>
            </a:r>
            <a:r>
              <a:rPr lang="en-US" sz="2400" dirty="0" smtClean="0">
                <a:solidFill>
                  <a:srgbClr val="C00000"/>
                </a:solidFill>
              </a:rPr>
              <a:t>①(a=4)</a:t>
            </a:r>
            <a:r>
              <a:rPr lang="en-US" sz="2400" dirty="0" smtClean="0">
                <a:sym typeface="Wingdings" panose="05000000000000000000" pitchFamily="2" charset="2"/>
              </a:rPr>
              <a:t></a:t>
            </a:r>
            <a:r>
              <a:rPr lang="en-US" sz="2400" dirty="0" smtClean="0">
                <a:solidFill>
                  <a:srgbClr val="0070C0"/>
                </a:solidFill>
              </a:rPr>
              <a:t>⑦</a:t>
            </a:r>
            <a:r>
              <a:rPr lang="en-US" sz="2400" dirty="0" smtClean="0">
                <a:sym typeface="Wingdings" panose="05000000000000000000" pitchFamily="2" charset="2"/>
              </a:rPr>
              <a:t></a:t>
            </a:r>
            <a:r>
              <a:rPr lang="en-US" sz="2400" dirty="0" smtClean="0">
                <a:solidFill>
                  <a:srgbClr val="0070C0"/>
                </a:solidFill>
              </a:rPr>
              <a:t>④</a:t>
            </a:r>
            <a:r>
              <a:rPr lang="en-US" sz="2400" dirty="0" smtClean="0">
                <a:sym typeface="Wingdings" panose="05000000000000000000" pitchFamily="2" charset="2"/>
              </a:rPr>
              <a:t></a:t>
            </a:r>
            <a:r>
              <a:rPr lang="en-US" sz="2400" dirty="0" smtClean="0">
                <a:solidFill>
                  <a:schemeClr val="accent6">
                    <a:lumMod val="75000"/>
                  </a:schemeClr>
                </a:solidFill>
              </a:rPr>
              <a:t>⑤</a:t>
            </a:r>
            <a:r>
              <a:rPr lang="en-US" sz="2400" dirty="0" smtClean="0">
                <a:sym typeface="Wingdings" panose="05000000000000000000" pitchFamily="2" charset="2"/>
              </a:rPr>
              <a:t></a:t>
            </a:r>
            <a:r>
              <a:rPr lang="en-US" sz="2400" dirty="0" smtClean="0">
                <a:solidFill>
                  <a:schemeClr val="accent6">
                    <a:lumMod val="75000"/>
                  </a:schemeClr>
                </a:solidFill>
              </a:rPr>
              <a:t>②(b=1)</a:t>
            </a:r>
            <a:endParaRPr lang="en-US" sz="2400" dirty="0"/>
          </a:p>
        </p:txBody>
      </p:sp>
    </p:spTree>
    <p:extLst>
      <p:ext uri="{BB962C8B-B14F-4D97-AF65-F5344CB8AC3E}">
        <p14:creationId xmlns:p14="http://schemas.microsoft.com/office/powerpoint/2010/main" val="21561013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An MCAPI Program Execution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表格 4"/>
          <p:cNvGraphicFramePr>
            <a:graphicFrameLocks noGrp="1"/>
          </p:cNvGraphicFramePr>
          <p:nvPr>
            <p:extLst>
              <p:ext uri="{D42A27DB-BD31-4B8C-83A1-F6EECF244321}">
                <p14:modId xmlns:p14="http://schemas.microsoft.com/office/powerpoint/2010/main" val="1423676802"/>
              </p:ext>
            </p:extLst>
          </p:nvPr>
        </p:nvGraphicFramePr>
        <p:xfrm>
          <a:off x="381000" y="1447800"/>
          <a:ext cx="8382000" cy="2880360"/>
        </p:xfrm>
        <a:graphic>
          <a:graphicData uri="http://schemas.openxmlformats.org/drawingml/2006/table">
            <a:tbl>
              <a:tblPr firstRow="1" bandRow="1">
                <a:tableStyleId>{5C22544A-7EE6-4342-B048-85BDC9FD1C3A}</a:tableStyleId>
              </a:tblPr>
              <a:tblGrid>
                <a:gridCol w="377568"/>
                <a:gridCol w="2265405"/>
                <a:gridCol w="377568"/>
                <a:gridCol w="2416432"/>
                <a:gridCol w="377568"/>
                <a:gridCol w="2567459"/>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C00000"/>
                          </a:solidFill>
                        </a:rPr>
                        <a:t>①</a:t>
                      </a:r>
                      <a:endParaRPr lang="en-US" dirty="0">
                        <a:solidFill>
                          <a:srgbClr val="C0000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C00000"/>
                          </a:solidFill>
                          <a:latin typeface="Lucida Console" pitchFamily="49" charset="0"/>
                        </a:rPr>
                        <a:t>h1 = R</a:t>
                      </a:r>
                      <a:r>
                        <a:rPr lang="en-US" altLang="zh-CN" sz="2000" baseline="-25000" dirty="0" smtClean="0">
                          <a:solidFill>
                            <a:srgbClr val="C00000"/>
                          </a:solidFill>
                          <a:latin typeface="Lucida Console" pitchFamily="49" charset="0"/>
                        </a:rPr>
                        <a:t>0,2</a:t>
                      </a:r>
                      <a:r>
                        <a:rPr lang="en-US" altLang="zh-CN" sz="20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④</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C00000"/>
                          </a:solidFill>
                        </a:rPr>
                        <a:t>⑥</a:t>
                      </a:r>
                      <a:endParaRPr lang="en-US" dirty="0">
                        <a:solidFill>
                          <a:srgbClr val="C0000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C00000"/>
                          </a:solidFill>
                          <a:latin typeface="Lucida Console" pitchFamily="49" charset="0"/>
                        </a:rPr>
                        <a:t>h5 = S</a:t>
                      </a:r>
                      <a:r>
                        <a:rPr lang="en-US" altLang="zh-CN" sz="2000" b="0" baseline="-25000" dirty="0" smtClean="0">
                          <a:solidFill>
                            <a:srgbClr val="C00000"/>
                          </a:solidFill>
                          <a:latin typeface="Lucida Console" pitchFamily="49" charset="0"/>
                        </a:rPr>
                        <a:t>2,4</a:t>
                      </a:r>
                      <a:r>
                        <a:rPr lang="en-US" altLang="zh-CN" sz="2000" b="0" dirty="0" smtClean="0">
                          <a:solidFill>
                            <a:srgbClr val="C0000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②</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⑤</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⑦</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t>③</a:t>
                      </a: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8" name="TextBox 7"/>
          <p:cNvSpPr txBox="1"/>
          <p:nvPr/>
        </p:nvSpPr>
        <p:spPr>
          <a:xfrm>
            <a:off x="500416" y="4724400"/>
            <a:ext cx="7424384" cy="461665"/>
          </a:xfrm>
          <a:prstGeom prst="rect">
            <a:avLst/>
          </a:prstGeom>
          <a:noFill/>
        </p:spPr>
        <p:txBody>
          <a:bodyPr wrap="square" rtlCol="0">
            <a:spAutoFit/>
          </a:bodyPr>
          <a:lstStyle/>
          <a:p>
            <a:r>
              <a:rPr lang="en-US" altLang="zh-CN" sz="2400" dirty="0" smtClean="0"/>
              <a:t>Trace 1:  </a:t>
            </a:r>
            <a:r>
              <a:rPr lang="en-US" sz="2400" dirty="0" smtClean="0">
                <a:solidFill>
                  <a:srgbClr val="C00000"/>
                </a:solidFill>
              </a:rPr>
              <a:t>⑥</a:t>
            </a:r>
            <a:r>
              <a:rPr lang="en-US" altLang="zh-CN" sz="2400" dirty="0" smtClean="0">
                <a:sym typeface="Wingdings" panose="05000000000000000000" pitchFamily="2" charset="2"/>
              </a:rPr>
              <a:t></a:t>
            </a:r>
            <a:r>
              <a:rPr lang="en-US" sz="2400" dirty="0" smtClean="0">
                <a:solidFill>
                  <a:srgbClr val="C00000"/>
                </a:solidFill>
              </a:rPr>
              <a:t>①(a=4)</a:t>
            </a:r>
            <a:r>
              <a:rPr lang="en-US" sz="2400" dirty="0" smtClean="0">
                <a:sym typeface="Wingdings" panose="05000000000000000000" pitchFamily="2" charset="2"/>
              </a:rPr>
              <a:t></a:t>
            </a:r>
            <a:r>
              <a:rPr lang="en-US" sz="2400" dirty="0" smtClean="0">
                <a:solidFill>
                  <a:srgbClr val="0070C0"/>
                </a:solidFill>
              </a:rPr>
              <a:t>⑦</a:t>
            </a:r>
            <a:r>
              <a:rPr lang="en-US" sz="2400" dirty="0" smtClean="0">
                <a:sym typeface="Wingdings" panose="05000000000000000000" pitchFamily="2" charset="2"/>
              </a:rPr>
              <a:t></a:t>
            </a:r>
            <a:r>
              <a:rPr lang="en-US" sz="2400" dirty="0" smtClean="0">
                <a:solidFill>
                  <a:srgbClr val="0070C0"/>
                </a:solidFill>
              </a:rPr>
              <a:t>④</a:t>
            </a:r>
            <a:r>
              <a:rPr lang="en-US" sz="2400" dirty="0" smtClean="0">
                <a:sym typeface="Wingdings" panose="05000000000000000000" pitchFamily="2" charset="2"/>
              </a:rPr>
              <a:t></a:t>
            </a:r>
            <a:r>
              <a:rPr lang="en-US" sz="2400" dirty="0" smtClean="0">
                <a:solidFill>
                  <a:schemeClr val="accent6">
                    <a:lumMod val="75000"/>
                  </a:schemeClr>
                </a:solidFill>
              </a:rPr>
              <a:t>⑤</a:t>
            </a:r>
            <a:r>
              <a:rPr lang="en-US" sz="2400" dirty="0" smtClean="0">
                <a:sym typeface="Wingdings" panose="05000000000000000000" pitchFamily="2" charset="2"/>
              </a:rPr>
              <a:t></a:t>
            </a:r>
            <a:r>
              <a:rPr lang="en-US" sz="2400" dirty="0" smtClean="0">
                <a:solidFill>
                  <a:schemeClr val="accent6">
                    <a:lumMod val="75000"/>
                  </a:schemeClr>
                </a:solidFill>
              </a:rPr>
              <a:t>②(b=1)</a:t>
            </a:r>
            <a:r>
              <a:rPr lang="en-US" sz="2400" dirty="0" smtClean="0">
                <a:sym typeface="Wingdings" panose="05000000000000000000" pitchFamily="2" charset="2"/>
              </a:rPr>
              <a:t></a:t>
            </a:r>
            <a:r>
              <a:rPr lang="en-US" sz="2400" dirty="0" smtClean="0"/>
              <a:t>③</a:t>
            </a:r>
            <a:endParaRPr lang="en-US" sz="2400" dirty="0"/>
          </a:p>
        </p:txBody>
      </p:sp>
    </p:spTree>
    <p:extLst>
      <p:ext uri="{BB962C8B-B14F-4D97-AF65-F5344CB8AC3E}">
        <p14:creationId xmlns:p14="http://schemas.microsoft.com/office/powerpoint/2010/main" val="42599261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5176</TotalTime>
  <Words>3935</Words>
  <Application>Microsoft Macintosh PowerPoint</Application>
  <PresentationFormat>On-screen Show (4:3)</PresentationFormat>
  <Paragraphs>747</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Proving MCAPI Executions Are Correct using SMT</vt:lpstr>
      <vt:lpstr>Introduction</vt:lpstr>
      <vt:lpstr>Example: An MCAPI Program Execution</vt:lpstr>
      <vt:lpstr>Example: An MCAPI Program Execution</vt:lpstr>
      <vt:lpstr>Example: An MCAPI Program Execution</vt:lpstr>
      <vt:lpstr>Example: An MCAPI Program Execution</vt:lpstr>
      <vt:lpstr>Example: An MCAPI Program Execution</vt:lpstr>
      <vt:lpstr>Example: An MCAPI Program Execution</vt:lpstr>
      <vt:lpstr>Example: An MCAPI Program Execution</vt:lpstr>
      <vt:lpstr>Example: An MCAPI Program Execution</vt:lpstr>
      <vt:lpstr>Related Works</vt:lpstr>
      <vt:lpstr>Contributions</vt:lpstr>
      <vt:lpstr>Formal Problem Statement</vt:lpstr>
      <vt:lpstr>Membership in NP</vt:lpstr>
      <vt:lpstr>Polynomial Reduction from SAT</vt:lpstr>
      <vt:lpstr>Polynomial Reduction from SAT (Example)</vt:lpstr>
      <vt:lpstr>Polynomial Reduction from SAT (Example)</vt:lpstr>
      <vt:lpstr>Polynomial Reduction from SAT (Example)</vt:lpstr>
      <vt:lpstr>PowerPoint Presentation</vt:lpstr>
      <vt:lpstr>Satisfiability Modulo Theories (SMT)</vt:lpstr>
      <vt:lpstr>Rule 5: Assumes and Asserts</vt:lpstr>
      <vt:lpstr>Rule 6: Match Pairs</vt:lpstr>
      <vt:lpstr>Rule 1: Message Order</vt:lpstr>
      <vt:lpstr>Rule 2: Wait Witnesses Receive</vt:lpstr>
      <vt:lpstr>Rule 3: Non-Overtaking Order</vt:lpstr>
      <vt:lpstr>Rule 4(Optional): Zero Buffer Semantics</vt:lpstr>
      <vt:lpstr>Soundness &amp; Completeness</vt:lpstr>
      <vt:lpstr>Approximation</vt:lpstr>
      <vt:lpstr>Match Pairs Generation</vt:lpstr>
      <vt:lpstr>Match Pairs Generation</vt:lpstr>
      <vt:lpstr>Match Pairs Generation</vt:lpstr>
      <vt:lpstr>Experiments and Results</vt:lpstr>
      <vt:lpstr>Experiments and Results</vt:lpstr>
      <vt:lpstr>Conclusions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using SMT</dc:title>
  <dc:creator>Yu Huang</dc:creator>
  <cp:lastModifiedBy>Eric Mercer</cp:lastModifiedBy>
  <cp:revision>339</cp:revision>
  <dcterms:created xsi:type="dcterms:W3CDTF">2006-08-16T00:00:00Z</dcterms:created>
  <dcterms:modified xsi:type="dcterms:W3CDTF">2013-11-06T20:07:25Z</dcterms:modified>
</cp:coreProperties>
</file>