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8" r:id="rId3"/>
    <p:sldId id="259" r:id="rId4"/>
    <p:sldId id="299" r:id="rId5"/>
    <p:sldId id="311" r:id="rId6"/>
    <p:sldId id="320" r:id="rId7"/>
    <p:sldId id="321" r:id="rId8"/>
    <p:sldId id="322" r:id="rId9"/>
    <p:sldId id="323" r:id="rId10"/>
    <p:sldId id="324" r:id="rId11"/>
    <p:sldId id="325" r:id="rId12"/>
    <p:sldId id="332" r:id="rId13"/>
    <p:sldId id="333" r:id="rId14"/>
    <p:sldId id="334" r:id="rId15"/>
    <p:sldId id="335" r:id="rId16"/>
    <p:sldId id="336" r:id="rId17"/>
    <p:sldId id="337" r:id="rId18"/>
    <p:sldId id="338" r:id="rId19"/>
    <p:sldId id="301" r:id="rId20"/>
    <p:sldId id="284" r:id="rId21"/>
    <p:sldId id="266" r:id="rId22"/>
    <p:sldId id="267" r:id="rId23"/>
    <p:sldId id="296" r:id="rId24"/>
    <p:sldId id="315" r:id="rId25"/>
    <p:sldId id="342" r:id="rId26"/>
    <p:sldId id="344" r:id="rId27"/>
    <p:sldId id="346" r:id="rId28"/>
    <p:sldId id="348" r:id="rId29"/>
    <p:sldId id="349" r:id="rId30"/>
    <p:sldId id="350" r:id="rId31"/>
    <p:sldId id="351" r:id="rId32"/>
    <p:sldId id="354" r:id="rId33"/>
    <p:sldId id="268" r:id="rId34"/>
    <p:sldId id="269" r:id="rId35"/>
    <p:sldId id="319" r:id="rId36"/>
    <p:sldId id="309" r:id="rId37"/>
    <p:sldId id="272" r:id="rId38"/>
    <p:sldId id="293" r:id="rId39"/>
    <p:sldId id="294" r:id="rId40"/>
    <p:sldId id="273" r:id="rId41"/>
    <p:sldId id="274" r:id="rId42"/>
    <p:sldId id="353" r:id="rId43"/>
    <p:sldId id="276" r:id="rId44"/>
    <p:sldId id="275" r:id="rId45"/>
    <p:sldId id="295" r:id="rId46"/>
    <p:sldId id="277" r:id="rId47"/>
    <p:sldId id="352" r:id="rId48"/>
    <p:sldId id="278" r:id="rId49"/>
    <p:sldId id="281" r:id="rId50"/>
    <p:sldId id="279" r:id="rId51"/>
    <p:sldId id="28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14"/>
    <a:srgbClr val="C5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113" d="100"/>
          <a:sy n="113" d="100"/>
        </p:scale>
        <p:origin x="135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34</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38</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39</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46</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14886287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1769603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4235226401"/>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7169142"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No Violation</a:t>
            </a:r>
            <a:endParaRPr lang="zh-CN" altLang="en-US" sz="3200" dirty="0">
              <a:solidFill>
                <a:srgbClr val="C00000"/>
              </a:solidFill>
            </a:endParaRPr>
          </a:p>
        </p:txBody>
      </p:sp>
    </p:spTree>
    <p:extLst>
      <p:ext uri="{BB962C8B-B14F-4D97-AF65-F5344CB8AC3E}">
        <p14:creationId xmlns:p14="http://schemas.microsoft.com/office/powerpoint/2010/main" val="1597926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表格 4"/>
          <p:cNvGraphicFramePr>
            <a:graphicFrameLocks noGrp="1"/>
          </p:cNvGraphicFramePr>
          <p:nvPr>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5574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88753343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83553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148716408"/>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421995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16297642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151417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578613046"/>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2945806"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21061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9691157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a:t>
            </a:r>
            <a:endParaRPr lang="zh-CN" altLang="en-US" sz="3200" dirty="0">
              <a:solidFill>
                <a:srgbClr val="7030A0"/>
              </a:solidFill>
            </a:endParaRPr>
          </a:p>
        </p:txBody>
      </p:sp>
    </p:spTree>
    <p:extLst>
      <p:ext uri="{BB962C8B-B14F-4D97-AF65-F5344CB8AC3E}">
        <p14:creationId xmlns:p14="http://schemas.microsoft.com/office/powerpoint/2010/main" val="581091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69494337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659526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Violation!</a:t>
            </a:r>
            <a:endParaRPr lang="zh-CN" altLang="en-US" sz="3200" dirty="0">
              <a:solidFill>
                <a:srgbClr val="C00000"/>
              </a:solidFill>
            </a:endParaRPr>
          </a:p>
        </p:txBody>
      </p:sp>
    </p:spTree>
    <p:extLst>
      <p:ext uri="{BB962C8B-B14F-4D97-AF65-F5344CB8AC3E}">
        <p14:creationId xmlns:p14="http://schemas.microsoft.com/office/powerpoint/2010/main" val="165686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Works</a:t>
            </a:r>
            <a:endParaRPr lang="en-US" dirty="0"/>
          </a:p>
        </p:txBody>
      </p:sp>
      <p:sp>
        <p:nvSpPr>
          <p:cNvPr id="3" name="Content Placeholder 2"/>
          <p:cNvSpPr>
            <a:spLocks noGrp="1"/>
          </p:cNvSpPr>
          <p:nvPr>
            <p:ph idx="1"/>
          </p:nvPr>
        </p:nvSpPr>
        <p:spPr>
          <a:xfrm>
            <a:off x="304800" y="1447801"/>
            <a:ext cx="8610600" cy="3733800"/>
          </a:xfrm>
        </p:spPr>
        <p:txBody>
          <a:bodyPr>
            <a:noAutofit/>
          </a:bodyPr>
          <a:lstStyle/>
          <a:p>
            <a:pPr marL="0" indent="0">
              <a:buNone/>
            </a:pPr>
            <a:r>
              <a:rPr lang="en-US" altLang="zh-CN"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Sharma, S., </a:t>
            </a:r>
            <a:r>
              <a:rPr lang="en-US" sz="2200" dirty="0" err="1">
                <a:latin typeface="Times New Roman" panose="02020603050405020304" pitchFamily="18" charset="0"/>
                <a:cs typeface="Times New Roman" panose="02020603050405020304" pitchFamily="18" charset="0"/>
              </a:rPr>
              <a:t>Gopalakrishanan</a:t>
            </a:r>
            <a:r>
              <a:rPr lang="en-US" sz="2200" dirty="0">
                <a:latin typeface="Times New Roman" panose="02020603050405020304" pitchFamily="18" charset="0"/>
                <a:cs typeface="Times New Roman" panose="02020603050405020304" pitchFamily="18" charset="0"/>
              </a:rPr>
              <a:t>, G., Mercer, E., Holt, J.: </a:t>
            </a:r>
            <a:r>
              <a:rPr lang="en-US" sz="2200" i="1" dirty="0">
                <a:latin typeface="Times New Roman" panose="02020603050405020304" pitchFamily="18" charset="0"/>
                <a:cs typeface="Times New Roman" panose="02020603050405020304" pitchFamily="18" charset="0"/>
              </a:rPr>
              <a:t>MCC - a </a:t>
            </a:r>
            <a:r>
              <a:rPr lang="en-US" sz="2200" i="1" dirty="0" smtClean="0">
                <a:latin typeface="Times New Roman" panose="02020603050405020304" pitchFamily="18" charset="0"/>
                <a:cs typeface="Times New Roman" panose="02020603050405020304" pitchFamily="18" charset="0"/>
              </a:rPr>
              <a:t>runtime verification </a:t>
            </a:r>
            <a:r>
              <a:rPr lang="en-US" sz="2200" i="1" dirty="0">
                <a:latin typeface="Times New Roman" panose="02020603050405020304" pitchFamily="18" charset="0"/>
                <a:cs typeface="Times New Roman" panose="02020603050405020304" pitchFamily="18" charset="0"/>
              </a:rPr>
              <a:t>tool for MCAPI user applications.</a:t>
            </a:r>
            <a:r>
              <a:rPr lang="en-US" sz="2200" dirty="0">
                <a:latin typeface="Times New Roman" panose="02020603050405020304" pitchFamily="18" charset="0"/>
                <a:cs typeface="Times New Roman" panose="02020603050405020304" pitchFamily="18" charset="0"/>
              </a:rPr>
              <a:t> In: FMCAD (2009</a:t>
            </a:r>
            <a:r>
              <a:rPr lang="en-US"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Wang, C., </a:t>
            </a:r>
            <a:r>
              <a:rPr lang="en-US" sz="2200" dirty="0" err="1">
                <a:latin typeface="Times New Roman" panose="02020603050405020304" pitchFamily="18" charset="0"/>
                <a:cs typeface="Times New Roman" panose="02020603050405020304" pitchFamily="18" charset="0"/>
              </a:rPr>
              <a:t>Chaudhuri</a:t>
            </a:r>
            <a:r>
              <a:rPr lang="en-US" sz="2200" dirty="0">
                <a:latin typeface="Times New Roman" panose="02020603050405020304" pitchFamily="18" charset="0"/>
                <a:cs typeface="Times New Roman" panose="02020603050405020304" pitchFamily="18" charset="0"/>
              </a:rPr>
              <a:t>, S., Gupta, A., Yang, Y.: </a:t>
            </a:r>
            <a:r>
              <a:rPr lang="en-US" sz="2200" i="1" dirty="0">
                <a:latin typeface="Times New Roman" panose="02020603050405020304" pitchFamily="18" charset="0"/>
                <a:cs typeface="Times New Roman" panose="02020603050405020304" pitchFamily="18" charset="0"/>
              </a:rPr>
              <a:t>Symbolic pruning </a:t>
            </a:r>
            <a:r>
              <a:rPr lang="en-US" sz="2200" i="1" dirty="0" smtClean="0">
                <a:latin typeface="Times New Roman" panose="02020603050405020304" pitchFamily="18" charset="0"/>
                <a:cs typeface="Times New Roman" panose="02020603050405020304" pitchFamily="18" charset="0"/>
              </a:rPr>
              <a:t>of concurrent </a:t>
            </a:r>
            <a:r>
              <a:rPr lang="en-US" sz="2200" i="1" dirty="0">
                <a:latin typeface="Times New Roman" panose="02020603050405020304" pitchFamily="18" charset="0"/>
                <a:cs typeface="Times New Roman" panose="02020603050405020304" pitchFamily="18" charset="0"/>
              </a:rPr>
              <a:t>program executions.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ESEC/FSE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(2009)</a:t>
            </a:r>
          </a:p>
          <a:p>
            <a:pPr marL="0" indent="0">
              <a:buNone/>
            </a:pPr>
            <a:r>
              <a:rPr lang="en-US" altLang="zh-CN" sz="2200" dirty="0" smtClean="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Elwakil</a:t>
            </a:r>
            <a:r>
              <a:rPr lang="en-US" sz="2200" dirty="0">
                <a:latin typeface="Times New Roman" panose="02020603050405020304" pitchFamily="18" charset="0"/>
                <a:cs typeface="Times New Roman" panose="02020603050405020304" pitchFamily="18" charset="0"/>
              </a:rPr>
              <a:t>, M., Yang, Z.: </a:t>
            </a:r>
            <a:r>
              <a:rPr lang="en-US" sz="2200" i="1" dirty="0">
                <a:latin typeface="Times New Roman" panose="02020603050405020304" pitchFamily="18" charset="0"/>
                <a:cs typeface="Times New Roman" panose="02020603050405020304" pitchFamily="18" charset="0"/>
              </a:rPr>
              <a:t>Debugging support tool for </a:t>
            </a:r>
            <a:r>
              <a:rPr lang="en-US" sz="2200" i="1" dirty="0" smtClean="0">
                <a:latin typeface="Times New Roman" panose="02020603050405020304" pitchFamily="18" charset="0"/>
                <a:cs typeface="Times New Roman" panose="02020603050405020304" pitchFamily="18" charset="0"/>
              </a:rPr>
              <a:t>MCAPI applications. </a:t>
            </a:r>
            <a:r>
              <a:rPr lang="en-US" sz="2200" dirty="0" smtClean="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PADTAD </a:t>
            </a:r>
            <a:r>
              <a:rPr lang="en-US" sz="2200" dirty="0" smtClean="0">
                <a:latin typeface="Times New Roman" panose="02020603050405020304" pitchFamily="18" charset="0"/>
                <a:cs typeface="Times New Roman" panose="02020603050405020304" pitchFamily="18" charset="0"/>
              </a:rPr>
              <a:t>(2010)</a:t>
            </a:r>
          </a:p>
          <a:p>
            <a:pPr marL="0" indent="0">
              <a:buNone/>
            </a:pPr>
            <a:r>
              <a:rPr lang="en-US" altLang="zh-CN" sz="2200" dirty="0" smtClean="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Vakkalanka</a:t>
            </a:r>
            <a:r>
              <a:rPr lang="en-US" sz="2200" dirty="0">
                <a:latin typeface="Times New Roman" panose="02020603050405020304" pitchFamily="18" charset="0"/>
                <a:cs typeface="Times New Roman" panose="02020603050405020304" pitchFamily="18" charset="0"/>
              </a:rPr>
              <a:t>, S., Vo, A., </a:t>
            </a:r>
            <a:r>
              <a:rPr lang="en-US" sz="2200" dirty="0" err="1">
                <a:latin typeface="Times New Roman" panose="02020603050405020304" pitchFamily="18" charset="0"/>
                <a:cs typeface="Times New Roman" panose="02020603050405020304" pitchFamily="18" charset="0"/>
              </a:rPr>
              <a:t>Gopalakrishnan</a:t>
            </a:r>
            <a:r>
              <a:rPr lang="en-US" sz="2200" dirty="0">
                <a:latin typeface="Times New Roman" panose="02020603050405020304" pitchFamily="18" charset="0"/>
                <a:cs typeface="Times New Roman" panose="02020603050405020304" pitchFamily="18" charset="0"/>
              </a:rPr>
              <a:t>, G., Kirby, R.: </a:t>
            </a:r>
            <a:r>
              <a:rPr lang="en-US" sz="2200" i="1" dirty="0">
                <a:latin typeface="Times New Roman" panose="02020603050405020304" pitchFamily="18" charset="0"/>
                <a:cs typeface="Times New Roman" panose="02020603050405020304" pitchFamily="18" charset="0"/>
              </a:rPr>
              <a:t>Reduced </a:t>
            </a:r>
            <a:r>
              <a:rPr lang="en-US" sz="2200" i="1" dirty="0" smtClean="0">
                <a:latin typeface="Times New Roman" panose="02020603050405020304" pitchFamily="18" charset="0"/>
                <a:cs typeface="Times New Roman" panose="02020603050405020304" pitchFamily="18" charset="0"/>
              </a:rPr>
              <a:t>execution semantics </a:t>
            </a:r>
            <a:r>
              <a:rPr lang="en-US" sz="2200" i="1" dirty="0">
                <a:latin typeface="Times New Roman" panose="02020603050405020304" pitchFamily="18" charset="0"/>
                <a:cs typeface="Times New Roman" panose="02020603050405020304" pitchFamily="18" charset="0"/>
              </a:rPr>
              <a:t>of MPI: From theory to </a:t>
            </a:r>
            <a:r>
              <a:rPr lang="en-US" sz="2200" i="1" dirty="0" smtClean="0">
                <a:latin typeface="Times New Roman" panose="02020603050405020304" pitchFamily="18" charset="0"/>
                <a:cs typeface="Times New Roman" panose="02020603050405020304" pitchFamily="18" charset="0"/>
              </a:rPr>
              <a:t>practice</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FM (2009</a:t>
            </a:r>
            <a:r>
              <a:rPr 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772585394"/>
              </p:ext>
            </p:extLst>
          </p:nvPr>
        </p:nvGraphicFramePr>
        <p:xfrm>
          <a:off x="762000" y="14325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0a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h1=R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h2=R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60629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idx="1"/>
          </p:nvPr>
        </p:nvSpPr>
        <p:spPr>
          <a:xfrm>
            <a:off x="457200" y="1524000"/>
            <a:ext cx="8229600" cy="4343400"/>
          </a:xfrm>
        </p:spPr>
        <p:txBody>
          <a:bodyPr>
            <a:noAutofit/>
          </a:bodyPr>
          <a:lstStyle/>
          <a:p>
            <a:r>
              <a:rPr lang="en-US" altLang="zh-CN" sz="2800" dirty="0"/>
              <a:t>A</a:t>
            </a:r>
            <a:r>
              <a:rPr lang="en-US" altLang="zh-CN" sz="2800" dirty="0" smtClean="0"/>
              <a:t> </a:t>
            </a:r>
            <a:r>
              <a:rPr lang="en-US" altLang="zh-CN" sz="2800" dirty="0"/>
              <a:t>proof that </a:t>
            </a:r>
            <a:r>
              <a:rPr lang="en-US" altLang="zh-CN" sz="2800" dirty="0" smtClean="0"/>
              <a:t>finds a bad schedule is NP—Complete</a:t>
            </a:r>
            <a:endParaRPr lang="en-US" altLang="zh-CN" sz="2800" dirty="0" smtClean="0"/>
          </a:p>
          <a:p>
            <a:r>
              <a:rPr lang="en-US" altLang="zh-CN" sz="2800" dirty="0" smtClean="0"/>
              <a:t>A correct and efficient SMT encoding </a:t>
            </a:r>
            <a:endParaRPr lang="en-US" altLang="zh-CN" sz="2800" dirty="0" smtClean="0"/>
          </a:p>
          <a:p>
            <a:r>
              <a:rPr lang="en-US" altLang="zh-CN" sz="2800" dirty="0"/>
              <a:t>A</a:t>
            </a:r>
            <a:r>
              <a:rPr lang="en-US" altLang="zh-CN" sz="2800" dirty="0" smtClean="0"/>
              <a:t>n </a:t>
            </a:r>
            <a:r>
              <a:rPr lang="en-US" altLang="zh-CN" sz="2800" dirty="0"/>
              <a:t>O(N</a:t>
            </a:r>
            <a:r>
              <a:rPr lang="en-US" altLang="zh-CN" sz="2800" baseline="30000" dirty="0"/>
              <a:t>2</a:t>
            </a:r>
            <a:r>
              <a:rPr lang="en-US" altLang="zh-CN" sz="2800" dirty="0"/>
              <a:t>) algorithm to generate </a:t>
            </a:r>
            <a:r>
              <a:rPr lang="en-US" altLang="zh-CN" sz="2800" dirty="0" smtClean="0"/>
              <a:t>match pairs</a:t>
            </a:r>
            <a:endParaRPr lang="zh-CN" altLang="en-US" sz="2800" dirty="0"/>
          </a:p>
        </p:txBody>
      </p:sp>
    </p:spTree>
    <p:extLst>
      <p:ext uri="{BB962C8B-B14F-4D97-AF65-F5344CB8AC3E}">
        <p14:creationId xmlns:p14="http://schemas.microsoft.com/office/powerpoint/2010/main" val="2104594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a:t>
            </a:r>
            <a:r>
              <a:rPr lang="en-US" sz="2400" i="1" dirty="0" smtClean="0">
                <a:cs typeface="Times New Roman" pitchFamily="18" charset="0"/>
              </a:rPr>
              <a:t>that satisfies </a:t>
            </a:r>
            <a:r>
              <a:rPr lang="en-US" sz="2400" i="1" dirty="0" smtClean="0">
                <a:cs typeface="Times New Roman" pitchFamily="18" charset="0"/>
              </a:rPr>
              <a:t>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2849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
        <p:nvSpPr>
          <p:cNvPr id="4" name="Rounded Rectangle 3"/>
          <p:cNvSpPr/>
          <p:nvPr/>
        </p:nvSpPr>
        <p:spPr>
          <a:xfrm>
            <a:off x="4876800" y="2249287"/>
            <a:ext cx="3276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Operational model of MCAPI semantics</a:t>
            </a:r>
            <a:endParaRPr lang="zh-CN" altLang="en-US" sz="2800" dirty="0"/>
          </a:p>
        </p:txBody>
      </p:sp>
      <p:sp>
        <p:nvSpPr>
          <p:cNvPr id="5" name="TextBox 4"/>
          <p:cNvSpPr txBox="1"/>
          <p:nvPr/>
        </p:nvSpPr>
        <p:spPr>
          <a:xfrm>
            <a:off x="1392151" y="2932855"/>
            <a:ext cx="2044149" cy="523220"/>
          </a:xfrm>
          <a:prstGeom prst="rect">
            <a:avLst/>
          </a:prstGeom>
          <a:noFill/>
        </p:spPr>
        <p:txBody>
          <a:bodyPr wrap="none" rtlCol="0">
            <a:spAutoFit/>
          </a:bodyPr>
          <a:lstStyle/>
          <a:p>
            <a:r>
              <a:rPr lang="en-US" altLang="zh-CN" sz="2800" dirty="0" smtClean="0"/>
              <a:t>A Schedule S</a:t>
            </a:r>
            <a:endParaRPr lang="zh-CN" altLang="en-US" sz="2800" dirty="0"/>
          </a:p>
        </p:txBody>
      </p:sp>
      <p:sp>
        <p:nvSpPr>
          <p:cNvPr id="9" name="Right Arrow 8"/>
          <p:cNvSpPr/>
          <p:nvPr/>
        </p:nvSpPr>
        <p:spPr>
          <a:xfrm>
            <a:off x="3666969" y="2909352"/>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0904102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0038169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610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a:solidFill>
                  <a:srgbClr val="C00000"/>
                </a:solidFill>
                <a:sym typeface="Wingdings" panose="05000000000000000000" pitchFamily="2" charset="2"/>
              </a:rPr>
              <a:t>f</a:t>
            </a:r>
            <a:endParaRPr lang="en-US" sz="3200" dirty="0" smtClean="0">
              <a:sym typeface="Wingdings" panose="05000000000000000000" pitchFamily="2" charset="2"/>
            </a:endParaRPr>
          </a:p>
        </p:txBody>
      </p:sp>
      <p:graphicFrame>
        <p:nvGraphicFramePr>
          <p:cNvPr id="8" name="Table 7"/>
          <p:cNvGraphicFramePr>
            <a:graphicFrameLocks noGrp="1"/>
          </p:cNvGraphicFramePr>
          <p:nvPr>
            <p:extLst>
              <p:ext uri="{D42A27DB-BD31-4B8C-83A1-F6EECF244321}">
                <p14:modId xmlns:p14="http://schemas.microsoft.com/office/powerpoint/2010/main" val="3332838848"/>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2278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endParaRPr lang="en-US" sz="3200" dirty="0" smtClean="0">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387975247"/>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0100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endParaRPr lang="en-US" sz="3200" dirty="0" smtClean="0">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64702694"/>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6891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endParaRPr lang="en-US" sz="3200" baseline="-25000" dirty="0" smtClean="0">
              <a:solidFill>
                <a:srgbClr val="0070C0"/>
              </a:solidFill>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6210241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631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0217388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f</a:t>
            </a:r>
            <a:endParaRPr lang="en-US" sz="3200" baseline="-25000" dirty="0" smtClean="0">
              <a:solidFill>
                <a:srgbClr val="0070C0"/>
              </a:solidFill>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149533791"/>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3426567" y="50292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547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55829744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17</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3426567" y="50292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039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1066800" y="5029200"/>
            <a:ext cx="66294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1600200" y="50292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55829744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17</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3426567" y="50292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10983" y="4412159"/>
            <a:ext cx="7418617"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u0, u1 determined by schedule</a:t>
            </a:r>
            <a:endPar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1134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dirty="0" err="1" smtClean="0"/>
              <a:t>Satisfiability</a:t>
            </a:r>
            <a:r>
              <a:rPr lang="en-US" dirty="0" smtClean="0"/>
              <a:t> Modulo </a:t>
            </a:r>
            <a:r>
              <a:rPr lang="en-US" dirty="0" smtClean="0"/>
              <a:t>Theories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327039289"/>
              </p:ext>
            </p:extLst>
          </p:nvPr>
        </p:nvGraphicFramePr>
        <p:xfrm>
          <a:off x="571500" y="1623219"/>
          <a:ext cx="1866900" cy="3444240"/>
        </p:xfrm>
        <a:graphic>
          <a:graphicData uri="http://schemas.openxmlformats.org/drawingml/2006/table">
            <a:tbl>
              <a:tblPr firstRow="1" bandRow="1">
                <a:tableStyleId>{BC89EF96-8CEA-46FF-86C4-4CE0E7609802}</a:tableStyleId>
              </a:tblPr>
              <a:tblGrid>
                <a:gridCol w="1866900"/>
              </a:tblGrid>
              <a:tr h="2453639">
                <a:tc>
                  <a:txBody>
                    <a:bodyPr/>
                    <a:lstStyle/>
                    <a:p>
                      <a:r>
                        <a:rPr lang="en-US" sz="2000" u="none" strike="noStrike" kern="1200" baseline="0" dirty="0" smtClean="0"/>
                        <a:t>h5 = S</a:t>
                      </a:r>
                      <a:r>
                        <a:rPr lang="en-US" sz="2000" u="none" strike="noStrike" kern="1200" baseline="-25000" dirty="0" smtClean="0"/>
                        <a:t>2,4</a:t>
                      </a:r>
                      <a:r>
                        <a:rPr lang="en-US" sz="2000" u="none" strike="noStrike" kern="1200" baseline="0" dirty="0" smtClean="0"/>
                        <a:t>(0,“4”)</a:t>
                      </a:r>
                    </a:p>
                    <a:p>
                      <a:r>
                        <a:rPr lang="en-US" sz="2000" u="none" strike="noStrike" kern="1200" baseline="0" dirty="0" smtClean="0"/>
                        <a:t>W(h5)</a:t>
                      </a:r>
                    </a:p>
                    <a:p>
                      <a:r>
                        <a:rPr lang="en-US" sz="2000" u="none" strike="noStrike" kern="1200" baseline="0" dirty="0" smtClean="0"/>
                        <a:t>h1 = R</a:t>
                      </a:r>
                      <a:r>
                        <a:rPr lang="en-US" sz="2000" u="none" strike="noStrike" kern="1200" baseline="-25000" dirty="0" smtClean="0"/>
                        <a:t>0,2</a:t>
                      </a:r>
                      <a:r>
                        <a:rPr lang="en-US" sz="2000" u="none" strike="noStrike" kern="1200" baseline="0" dirty="0" smtClean="0"/>
                        <a:t>(2,a)</a:t>
                      </a:r>
                    </a:p>
                    <a:p>
                      <a:r>
                        <a:rPr lang="en-US" sz="2000" u="none" strike="noStrike" kern="1200" baseline="0" dirty="0" smtClean="0"/>
                        <a:t>W(h1)</a:t>
                      </a:r>
                    </a:p>
                    <a:p>
                      <a:r>
                        <a:rPr lang="en-US" sz="2000" u="none" strike="noStrike" kern="1200" baseline="0" dirty="0" smtClean="0"/>
                        <a:t>h6 = S</a:t>
                      </a:r>
                      <a:r>
                        <a:rPr lang="en-US" sz="2000" u="none" strike="noStrike" kern="1200" baseline="-25000" dirty="0" smtClean="0"/>
                        <a:t>2,6</a:t>
                      </a:r>
                      <a:r>
                        <a:rPr lang="en-US" sz="2000" u="none" strike="noStrike" kern="1200" baseline="0" dirty="0" smtClean="0"/>
                        <a:t>(1,“G”)</a:t>
                      </a:r>
                    </a:p>
                    <a:p>
                      <a:r>
                        <a:rPr lang="en-US" sz="2000" u="none" strike="noStrike" kern="1200" baseline="0" dirty="0" smtClean="0"/>
                        <a:t>W(h6)</a:t>
                      </a:r>
                    </a:p>
                    <a:p>
                      <a:r>
                        <a:rPr lang="en-US" sz="2000" u="none" strike="noStrike" kern="1200" baseline="0" dirty="0" smtClean="0"/>
                        <a:t>h3 = R</a:t>
                      </a:r>
                      <a:r>
                        <a:rPr lang="en-US" sz="2000" u="none" strike="noStrike" kern="1200" baseline="-25000" dirty="0" smtClean="0"/>
                        <a:t>1,3</a:t>
                      </a:r>
                      <a:r>
                        <a:rPr lang="en-US" sz="2000" u="none" strike="noStrike" kern="1200" baseline="0" dirty="0" smtClean="0"/>
                        <a:t>(2,c)</a:t>
                      </a:r>
                    </a:p>
                    <a:p>
                      <a:r>
                        <a:rPr lang="en-US" sz="2000" u="none" strike="noStrike" kern="1200" baseline="0" dirty="0" smtClean="0"/>
                        <a:t>W(h3)</a:t>
                      </a:r>
                    </a:p>
                    <a:p>
                      <a:r>
                        <a:rPr lang="en-US" sz="2000" u="none" strike="noStrike" kern="1200" baseline="0" dirty="0" smtClean="0"/>
                        <a:t>h4 = S</a:t>
                      </a:r>
                      <a:r>
                        <a:rPr lang="en-US" sz="2000" u="none" strike="noStrike" kern="1200" baseline="-25000" dirty="0" smtClean="0"/>
                        <a:t>1,5</a:t>
                      </a:r>
                      <a:r>
                        <a:rPr lang="en-US" sz="2000" u="none" strike="noStrike" kern="1200" baseline="0" dirty="0" smtClean="0"/>
                        <a:t>(0,“1”)</a:t>
                      </a:r>
                    </a:p>
                    <a:p>
                      <a:r>
                        <a:rPr lang="en-US" sz="2000" u="none" strike="noStrike" kern="1200" baseline="0" dirty="0" smtClean="0"/>
                        <a:t>W(h4)</a:t>
                      </a:r>
                    </a:p>
                    <a:p>
                      <a:r>
                        <a:rPr lang="en-US" sz="2000" u="none" strike="noStrike" kern="1200" baseline="0" dirty="0" smtClean="0"/>
                        <a:t>…</a:t>
                      </a:r>
                      <a:endParaRPr lang="en-US" sz="2000" b="0" i="0" u="none" strike="noStrike" kern="1200" baseline="0" dirty="0" smtClean="0">
                        <a:solidFill>
                          <a:schemeClr val="tx1"/>
                        </a:solidFill>
                        <a:latin typeface="Consolas" pitchFamily="49" charset="0"/>
                        <a:ea typeface="+mn-ea"/>
                        <a:cs typeface="Consolas" pitchFamily="49"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22552021"/>
              </p:ext>
            </p:extLst>
          </p:nvPr>
        </p:nvGraphicFramePr>
        <p:xfrm>
          <a:off x="3503888" y="2514600"/>
          <a:ext cx="1295400" cy="1615440"/>
        </p:xfrm>
        <a:graphic>
          <a:graphicData uri="http://schemas.openxmlformats.org/drawingml/2006/table">
            <a:tbl>
              <a:tblPr firstRow="1" bandRow="1">
                <a:tableStyleId>{BC89EF96-8CEA-46FF-86C4-4CE0E7609802}</a:tableStyleId>
              </a:tblPr>
              <a:tblGrid>
                <a:gridCol w="1295400"/>
              </a:tblGrid>
              <a:tr h="1280160">
                <a:tc>
                  <a:txBody>
                    <a:bodyPr/>
                    <a:lstStyle/>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2,4</a:t>
                      </a:r>
                      <a:r>
                        <a:rPr lang="en-US" sz="2000" dirty="0" smtClean="0"/>
                        <a:t>&gt;</a:t>
                      </a:r>
                    </a:p>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1,5</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1,3</a:t>
                      </a:r>
                      <a:r>
                        <a:rPr lang="en-US" sz="2000" dirty="0" smtClean="0"/>
                        <a:t>,</a:t>
                      </a:r>
                      <a:r>
                        <a:rPr lang="en-US" sz="2000" baseline="0" dirty="0" smtClean="0"/>
                        <a:t>S</a:t>
                      </a:r>
                      <a:r>
                        <a:rPr lang="en-US" sz="2000" baseline="-25000" dirty="0" smtClean="0"/>
                        <a:t>2,6</a:t>
                      </a:r>
                      <a:r>
                        <a:rPr lang="en-US" sz="2000" dirty="0" smtClean="0"/>
                        <a:t>&gt;</a:t>
                      </a:r>
                      <a:endParaRPr lang="en-US" sz="2000" dirty="0">
                        <a:latin typeface="Consolas" pitchFamily="49" charset="0"/>
                        <a:cs typeface="Consolas" pitchFamily="49" charset="0"/>
                      </a:endParaRPr>
                    </a:p>
                  </a:txBody>
                  <a:tcPr/>
                </a:tc>
              </a:tr>
            </a:tbl>
          </a:graphicData>
        </a:graphic>
      </p:graphicFrame>
      <p:sp>
        <p:nvSpPr>
          <p:cNvPr id="7" name="Plus 6"/>
          <p:cNvSpPr/>
          <p:nvPr/>
        </p:nvSpPr>
        <p:spPr>
          <a:xfrm>
            <a:off x="2743200" y="3169676"/>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34</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1: </a:t>
            </a:r>
            <a:r>
              <a:rPr lang="en-US" dirty="0" smtClean="0"/>
              <a:t>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4267200" y="346689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4267200" y="3962082"/>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2: </a:t>
            </a:r>
            <a:r>
              <a:rPr lang="en-US" dirty="0" smtClean="0"/>
              <a:t>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92513"/>
              </p:ext>
            </p:extLst>
          </p:nvPr>
        </p:nvGraphicFramePr>
        <p:xfrm>
          <a:off x="723382" y="38862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6573184"/>
              </p:ext>
            </p:extLst>
          </p:nvPr>
        </p:nvGraphicFramePr>
        <p:xfrm>
          <a:off x="5029200" y="41757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723382" y="1220545"/>
            <a:ext cx="7697235" cy="461665"/>
          </a:xfrm>
          <a:prstGeom prst="rect">
            <a:avLst/>
          </a:prstGeom>
          <a:noFill/>
        </p:spPr>
        <p:txBody>
          <a:bodyPr wrap="none" rtlCol="0">
            <a:spAutoFit/>
          </a:bodyPr>
          <a:lstStyle/>
          <a:p>
            <a:r>
              <a:rPr lang="en-US" sz="2400" dirty="0" smtClean="0"/>
              <a:t>A match pair &lt;R,S&gt; corresponds to the following constraints:</a:t>
            </a:r>
          </a:p>
        </p:txBody>
      </p:sp>
      <p:sp>
        <p:nvSpPr>
          <p:cNvPr id="10" name="TextBox 9"/>
          <p:cNvSpPr txBox="1"/>
          <p:nvPr/>
        </p:nvSpPr>
        <p:spPr>
          <a:xfrm>
            <a:off x="723382" y="1682210"/>
            <a:ext cx="2502608" cy="1938992"/>
          </a:xfrm>
          <a:prstGeom prst="rect">
            <a:avLst/>
          </a:prstGeom>
          <a:noFill/>
        </p:spPr>
        <p:txBody>
          <a:bodyPr wrap="none" rtlCol="0">
            <a:spAutoFit/>
          </a:bodyPr>
          <a:lstStyle/>
          <a:p>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2)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S</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3) </a:t>
            </a:r>
            <a:r>
              <a:rPr lang="en-US" sz="2400" i="1"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4)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5)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ight Arrow 11"/>
          <p:cNvSpPr/>
          <p:nvPr/>
        </p:nvSpPr>
        <p:spPr>
          <a:xfrm>
            <a:off x="3505200" y="46482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00841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3: </a:t>
            </a:r>
            <a:r>
              <a:rPr lang="en-US" dirty="0" smtClean="0"/>
              <a:t>Message Order</a:t>
            </a:r>
            <a:endParaRPr lang="en-US" sz="5400"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Right Arrow 8"/>
          <p:cNvSpPr/>
          <p:nvPr/>
        </p:nvSpPr>
        <p:spPr>
          <a:xfrm>
            <a:off x="4305300" y="3183806"/>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20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4: </a:t>
            </a:r>
            <a:r>
              <a:rPr lang="en-US" dirty="0" smtClean="0"/>
              <a:t>Wait </a:t>
            </a:r>
            <a:r>
              <a:rPr lang="en-US" dirty="0"/>
              <a:t>W</a:t>
            </a:r>
            <a:r>
              <a:rPr lang="en-US" dirty="0" smtClean="0"/>
              <a:t>itnesses </a:t>
            </a:r>
            <a:r>
              <a:rPr lang="en-US" dirty="0"/>
              <a:t>R</a:t>
            </a:r>
            <a:r>
              <a:rPr lang="en-US" dirty="0" smtClean="0"/>
              <a:t>eceive</a:t>
            </a:r>
            <a:endParaRPr lang="en-US" sz="5400"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38</a:t>
            </a:fld>
            <a:endParaRPr lang="en-US"/>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Right Arrow 11"/>
          <p:cNvSpPr/>
          <p:nvPr/>
        </p:nvSpPr>
        <p:spPr>
          <a:xfrm>
            <a:off x="4191000" y="27483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3" name="Right Arrow 12"/>
          <p:cNvSpPr/>
          <p:nvPr/>
        </p:nvSpPr>
        <p:spPr>
          <a:xfrm>
            <a:off x="4191000" y="3466890"/>
            <a:ext cx="533400" cy="4443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71164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5: </a:t>
            </a:r>
            <a:r>
              <a:rPr lang="en-US" dirty="0" smtClean="0"/>
              <a:t>Non-Overtaking Order</a:t>
            </a:r>
            <a:endParaRPr lang="en-US" sz="5400" dirty="0"/>
          </a:p>
        </p:txBody>
      </p:sp>
      <p:sp>
        <p:nvSpPr>
          <p:cNvPr id="3" name="TextBox 2"/>
          <p:cNvSpPr txBox="1"/>
          <p:nvPr/>
        </p:nvSpPr>
        <p:spPr>
          <a:xfrm>
            <a:off x="584563" y="1336317"/>
            <a:ext cx="858286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
        <p:nvSpPr>
          <p:cNvPr id="12" name="Right Arrow 11"/>
          <p:cNvSpPr/>
          <p:nvPr/>
        </p:nvSpPr>
        <p:spPr>
          <a:xfrm>
            <a:off x="5638800" y="37379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2668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violates an assertion?</a:t>
            </a:r>
            <a:endParaRPr lang="en-US" sz="2800" i="1" dirty="0">
              <a:cs typeface="Times New Roman" pitchFamily="18" charset="0"/>
            </a:endParaRPr>
          </a:p>
        </p:txBody>
      </p:sp>
      <p:graphicFrame>
        <p:nvGraphicFramePr>
          <p:cNvPr id="7" name="表格 4"/>
          <p:cNvGraphicFramePr>
            <a:graphicFrameLocks noGrp="1"/>
          </p:cNvGraphicFramePr>
          <p:nvPr>
            <p:extLst>
              <p:ext uri="{D42A27DB-BD31-4B8C-83A1-F6EECF244321}">
                <p14:modId xmlns:p14="http://schemas.microsoft.com/office/powerpoint/2010/main" val="247824907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Rule </a:t>
            </a:r>
            <a:r>
              <a:rPr lang="en-US" dirty="0" smtClean="0"/>
              <a:t>6(Optional</a:t>
            </a:r>
            <a:r>
              <a:rPr lang="en-US" dirty="0" smtClean="0"/>
              <a:t>): Zero </a:t>
            </a:r>
            <a:r>
              <a:rPr lang="en-US" dirty="0" smtClean="0"/>
              <a:t>Buffer</a:t>
            </a:r>
            <a:endParaRPr lang="en-US"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719951" y="1371600"/>
            <a:ext cx="7704097" cy="954107"/>
          </a:xfrm>
          <a:prstGeom prst="rect">
            <a:avLst/>
          </a:prstGeom>
          <a:noFill/>
        </p:spPr>
        <p:txBody>
          <a:bodyPr wrap="none" rtlCol="0">
            <a:spAutoFit/>
          </a:bodyPr>
          <a:lstStyle/>
          <a:p>
            <a:r>
              <a:rPr lang="en-US" sz="2800" dirty="0" smtClean="0"/>
              <a:t>With two </a:t>
            </a:r>
            <a:r>
              <a:rPr lang="en-US" sz="2800" dirty="0" smtClean="0"/>
              <a:t>sends S and </a:t>
            </a:r>
            <a:r>
              <a:rPr lang="en-US" sz="2800" dirty="0" smtClean="0"/>
              <a:t>S’ both matching a receive R,</a:t>
            </a:r>
          </a:p>
          <a:p>
            <a:r>
              <a:rPr lang="en-US" sz="2800" dirty="0"/>
              <a:t>i</a:t>
            </a:r>
            <a:r>
              <a:rPr lang="en-US" sz="2800" dirty="0" smtClean="0"/>
              <a:t>f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then </a:t>
            </a:r>
            <a:r>
              <a:rPr lang="en-US" sz="2800" dirty="0" smtClean="0"/>
              <a:t>S should be received first.</a:t>
            </a:r>
            <a:endParaRPr lang="en-US" sz="2800" dirty="0"/>
          </a:p>
        </p:txBody>
      </p:sp>
      <p:sp>
        <p:nvSpPr>
          <p:cNvPr id="16" name="TextBox 15"/>
          <p:cNvSpPr txBox="1"/>
          <p:nvPr/>
        </p:nvSpPr>
        <p:spPr>
          <a:xfrm>
            <a:off x="3141351" y="4648200"/>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53456572"/>
              </p:ext>
            </p:extLst>
          </p:nvPr>
        </p:nvGraphicFramePr>
        <p:xfrm>
          <a:off x="923531" y="2506133"/>
          <a:ext cx="7144538" cy="1280160"/>
        </p:xfrm>
        <a:graphic>
          <a:graphicData uri="http://schemas.openxmlformats.org/drawingml/2006/table">
            <a:tbl>
              <a:tblPr firstRow="1" bandRow="1">
                <a:tableStyleId>{2D5ABB26-0587-4C30-8999-92F81FD0307C}</a:tableStyleId>
              </a:tblPr>
              <a:tblGrid>
                <a:gridCol w="2431114"/>
                <a:gridCol w="2431114"/>
                <a:gridCol w="2282310"/>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Z</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Z,</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Z,</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rot="5400000">
            <a:off x="4305299" y="39624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52303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7" name="TextBox 16"/>
          <p:cNvSpPr txBox="1"/>
          <p:nvPr/>
        </p:nvSpPr>
        <p:spPr>
          <a:xfrm>
            <a:off x="838199" y="1652587"/>
            <a:ext cx="4816896" cy="1384995"/>
          </a:xfrm>
          <a:prstGeom prst="rect">
            <a:avLst/>
          </a:prstGeom>
          <a:noFill/>
        </p:spPr>
        <p:txBody>
          <a:bodyPr wrap="none" rtlCol="0">
            <a:spAutoFit/>
          </a:bodyPr>
          <a:lstStyle/>
          <a:p>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 An SMT problem</a:t>
            </a:r>
          </a:p>
          <a:p>
            <a:r>
              <a:rPr lang="en-US" sz="2800" i="1" dirty="0">
                <a:latin typeface="Cambria Math" panose="02040503050406030204" pitchFamily="18" charset="0"/>
                <a:ea typeface="Cambria Math" panose="02040503050406030204" pitchFamily="18" charset="0"/>
              </a:rPr>
              <a:t>SOL</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smt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A trace or UNSAT</a:t>
            </a:r>
          </a:p>
          <a:p>
            <a:r>
              <a:rPr lang="en-US" sz="2800" i="1" dirty="0">
                <a:latin typeface="Cambria Math" panose="02040503050406030204" pitchFamily="18" charset="0"/>
                <a:ea typeface="Cambria Math" panose="02040503050406030204" pitchFamily="18" charset="0"/>
              </a:rPr>
              <a:t>SEM</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p,t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BAD or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OK</a:t>
            </a:r>
            <a:endParaRPr lang="en-US" sz="28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20" name="TextBox 19"/>
          <p:cNvSpPr txBox="1"/>
          <p:nvPr/>
        </p:nvSpPr>
        <p:spPr>
          <a:xfrm>
            <a:off x="838199" y="3962400"/>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r>
              <a:rPr lang="en-US" sz="2800" dirty="0" smtClean="0">
                <a:latin typeface="Cambria Math" panose="02040503050406030204" pitchFamily="18" charset="0"/>
                <a:ea typeface="Cambria Math" panose="02040503050406030204" pitchFamily="18" charset="0"/>
              </a:rPr>
              <a:t>  </a:t>
            </a:r>
          </a:p>
        </p:txBody>
      </p:sp>
      <p:sp>
        <p:nvSpPr>
          <p:cNvPr id="21" name="TextBox 20"/>
          <p:cNvSpPr txBox="1"/>
          <p:nvPr/>
        </p:nvSpPr>
        <p:spPr>
          <a:xfrm>
            <a:off x="5333999" y="3922693"/>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22" name="Right Arrow 21"/>
          <p:cNvSpPr/>
          <p:nvPr/>
        </p:nvSpPr>
        <p:spPr>
          <a:xfrm>
            <a:off x="4419599" y="40386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3" name="TextBox 22"/>
          <p:cNvSpPr txBox="1"/>
          <p:nvPr/>
        </p:nvSpPr>
        <p:spPr>
          <a:xfrm>
            <a:off x="838199" y="3500735"/>
            <a:ext cx="5487656" cy="461665"/>
          </a:xfrm>
          <a:prstGeom prst="rect">
            <a:avLst/>
          </a:prstGeom>
          <a:noFill/>
        </p:spPr>
        <p:txBody>
          <a:bodyPr wrap="none" rtlCol="0">
            <a:spAutoFit/>
          </a:bodyPr>
          <a:lstStyle/>
          <a:p>
            <a:r>
              <a:rPr lang="en-US" sz="2400" dirty="0" smtClean="0"/>
              <a:t>For all programs, </a:t>
            </a:r>
            <a:r>
              <a:rPr lang="en-US" sz="2400" i="1" dirty="0" smtClean="0"/>
              <a:t>p</a:t>
            </a:r>
            <a:r>
              <a:rPr lang="en-US" sz="2400" dirty="0" smtClean="0"/>
              <a:t> and match pair sets, </a:t>
            </a:r>
            <a:r>
              <a:rPr lang="en-US" sz="2400" i="1" dirty="0" smtClean="0"/>
              <a:t>m</a:t>
            </a:r>
            <a:r>
              <a:rPr lang="en-US" sz="2400" dirty="0" smtClean="0"/>
              <a:t>,</a:t>
            </a:r>
            <a:endParaRPr lang="en-US" sz="2400" dirty="0"/>
          </a:p>
        </p:txBody>
      </p:sp>
    </p:spTree>
    <p:extLst>
      <p:ext uri="{BB962C8B-B14F-4D97-AF65-F5344CB8AC3E}">
        <p14:creationId xmlns:p14="http://schemas.microsoft.com/office/powerpoint/2010/main" val="1451896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17" name="TextBox 16"/>
          <p:cNvSpPr txBox="1"/>
          <p:nvPr/>
        </p:nvSpPr>
        <p:spPr>
          <a:xfrm>
            <a:off x="4267199" y="3038407"/>
            <a:ext cx="3962401" cy="523220"/>
          </a:xfrm>
          <a:prstGeom prst="rect">
            <a:avLst/>
          </a:prstGeom>
          <a:noFill/>
        </p:spPr>
        <p:txBody>
          <a:bodyPr wrap="square" rtlCol="0">
            <a:spAutoFit/>
          </a:bodyPr>
          <a:lstStyle/>
          <a:p>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m, 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endParaRPr lang="en-US" sz="2800" dirty="0" smtClean="0">
              <a:latin typeface="Cambria Math" panose="02040503050406030204" pitchFamily="18" charset="0"/>
              <a:ea typeface="Cambria Math" panose="02040503050406030204" pitchFamily="18" charset="0"/>
            </a:endParaRPr>
          </a:p>
        </p:txBody>
      </p:sp>
      <p:sp>
        <p:nvSpPr>
          <p:cNvPr id="18" name="TextBox 17"/>
          <p:cNvSpPr txBox="1"/>
          <p:nvPr/>
        </p:nvSpPr>
        <p:spPr>
          <a:xfrm>
            <a:off x="838200" y="3061426"/>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19" name="Right Arrow 18"/>
          <p:cNvSpPr/>
          <p:nvPr/>
        </p:nvSpPr>
        <p:spPr>
          <a:xfrm>
            <a:off x="3619500" y="3103512"/>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9" name="TextBox 8"/>
          <p:cNvSpPr txBox="1"/>
          <p:nvPr/>
        </p:nvSpPr>
        <p:spPr>
          <a:xfrm>
            <a:off x="838200" y="2514600"/>
            <a:ext cx="4199291" cy="461665"/>
          </a:xfrm>
          <a:prstGeom prst="rect">
            <a:avLst/>
          </a:prstGeom>
          <a:noFill/>
        </p:spPr>
        <p:txBody>
          <a:bodyPr wrap="none" rtlCol="0">
            <a:spAutoFit/>
          </a:bodyPr>
          <a:lstStyle/>
          <a:p>
            <a:r>
              <a:rPr lang="en-US" sz="2400" dirty="0" smtClean="0"/>
              <a:t>For all programs, </a:t>
            </a:r>
            <a:r>
              <a:rPr lang="en-US" sz="2400" i="1" dirty="0" smtClean="0"/>
              <a:t>p</a:t>
            </a:r>
            <a:r>
              <a:rPr lang="en-US" sz="2400" dirty="0" smtClean="0"/>
              <a:t> and traces, </a:t>
            </a:r>
            <a:r>
              <a:rPr lang="en-US" sz="2400" i="1" dirty="0" smtClean="0"/>
              <a:t>t</a:t>
            </a:r>
            <a:r>
              <a:rPr lang="en-US" sz="2400" dirty="0" smtClean="0"/>
              <a:t>,</a:t>
            </a:r>
            <a:endParaRPr lang="en-US" sz="2400" dirty="0"/>
          </a:p>
        </p:txBody>
      </p:sp>
    </p:spTree>
    <p:extLst>
      <p:ext uri="{BB962C8B-B14F-4D97-AF65-F5344CB8AC3E}">
        <p14:creationId xmlns:p14="http://schemas.microsoft.com/office/powerpoint/2010/main" val="2860137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11" name="Oval 10"/>
          <p:cNvSpPr/>
          <p:nvPr/>
        </p:nvSpPr>
        <p:spPr>
          <a:xfrm>
            <a:off x="2133600" y="14478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21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solidFill>
                <a:schemeClr val="bg2">
                  <a:lumMod val="75000"/>
                </a:schemeClr>
              </a:solidFill>
            </a:endParaRPr>
          </a:p>
          <a:p>
            <a:pPr algn="ctr"/>
            <a:r>
              <a:rPr lang="en-US" sz="3200" i="1" dirty="0">
                <a:solidFill>
                  <a:srgbClr val="0070C0"/>
                </a:solidFill>
                <a:cs typeface="Times New Roman" pitchFamily="18" charset="0"/>
              </a:rPr>
              <a:t>m</a:t>
            </a:r>
            <a:endParaRPr lang="en-US" sz="32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1759496"/>
            <a:ext cx="558166" cy="523220"/>
          </a:xfrm>
          <a:prstGeom prst="rect">
            <a:avLst/>
          </a:prstGeom>
        </p:spPr>
        <p:txBody>
          <a:bodyPr wrap="none">
            <a:spAutoFit/>
          </a:bodyPr>
          <a:lstStyle/>
          <a:p>
            <a:r>
              <a:rPr lang="en-US" sz="2800" i="1" dirty="0">
                <a:solidFill>
                  <a:srgbClr val="C00000"/>
                </a:solidFill>
              </a:rPr>
              <a:t>m</a:t>
            </a:r>
            <a:r>
              <a:rPr lang="en-US" sz="2800" i="1" dirty="0" smtClean="0">
                <a:solidFill>
                  <a:srgbClr val="C00000"/>
                </a:solidFill>
              </a:rPr>
              <a:t>’</a:t>
            </a:r>
            <a:endParaRPr lang="en-US" sz="2800" i="1" dirty="0">
              <a:solidFill>
                <a:srgbClr val="C00000"/>
              </a:solidFill>
            </a:endParaRPr>
          </a:p>
        </p:txBody>
      </p:sp>
      <p:sp>
        <p:nvSpPr>
          <p:cNvPr id="14" name="Rounded Rectangle 13"/>
          <p:cNvSpPr/>
          <p:nvPr/>
        </p:nvSpPr>
        <p:spPr>
          <a:xfrm>
            <a:off x="1676400" y="4495800"/>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SMT (</a:t>
            </a:r>
            <a:r>
              <a:rPr lang="en-US" altLang="zh-CN" sz="2800" dirty="0" smtClean="0">
                <a:solidFill>
                  <a:srgbClr val="0070C0"/>
                </a:solidFill>
              </a:rPr>
              <a:t>m</a:t>
            </a:r>
            <a:r>
              <a:rPr lang="en-US" altLang="zh-CN" sz="2800" dirty="0" smtClean="0"/>
              <a:t>)</a:t>
            </a:r>
            <a:endParaRPr lang="zh-CN" altLang="en-US" sz="2800" dirty="0"/>
          </a:p>
        </p:txBody>
      </p:sp>
      <p:sp>
        <p:nvSpPr>
          <p:cNvPr id="15" name="Rounded Rectangle 14"/>
          <p:cNvSpPr/>
          <p:nvPr/>
        </p:nvSpPr>
        <p:spPr>
          <a:xfrm>
            <a:off x="5638800" y="4495800"/>
            <a:ext cx="1600200" cy="1140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SMT (</a:t>
            </a:r>
            <a:r>
              <a:rPr lang="en-US" altLang="zh-CN" sz="2800" dirty="0" smtClean="0">
                <a:solidFill>
                  <a:srgbClr val="C00000"/>
                </a:solidFill>
              </a:rPr>
              <a:t>m’</a:t>
            </a:r>
            <a:r>
              <a:rPr lang="en-US" altLang="zh-CN" sz="2800" dirty="0" smtClean="0"/>
              <a:t>)</a:t>
            </a:r>
            <a:endParaRPr lang="zh-CN" altLang="en-US" sz="2800" dirty="0"/>
          </a:p>
        </p:txBody>
      </p:sp>
      <p:sp>
        <p:nvSpPr>
          <p:cNvPr id="17" name="Right Arrow 16"/>
          <p:cNvSpPr/>
          <p:nvPr/>
        </p:nvSpPr>
        <p:spPr>
          <a:xfrm rot="5400000">
            <a:off x="4161761" y="3784266"/>
            <a:ext cx="45333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4207798" y="4687669"/>
            <a:ext cx="529312" cy="646331"/>
          </a:xfrm>
          <a:prstGeom prst="rect">
            <a:avLst/>
          </a:prstGeom>
          <a:noFill/>
        </p:spPr>
        <p:txBody>
          <a:bodyPr wrap="none" rtlCol="0">
            <a:spAutoFit/>
          </a:bodyPr>
          <a:lstStyle/>
          <a:p>
            <a:r>
              <a:rPr lang="en-US" altLang="zh-CN" sz="3600" smtClean="0">
                <a:latin typeface="Cambria Math" panose="02040503050406030204" pitchFamily="18" charset="0"/>
                <a:ea typeface="Cambria Math" panose="02040503050406030204" pitchFamily="18" charset="0"/>
              </a:rPr>
              <a:t>⊑</a:t>
            </a:r>
            <a:endParaRPr lang="zh-CN" altLang="en-US" sz="3600" dirty="0">
              <a:latin typeface="Cambria Math" panose="02040503050406030204" pitchFamily="18" charset="0"/>
            </a:endParaRPr>
          </a:p>
        </p:txBody>
      </p:sp>
    </p:spTree>
    <p:extLst>
      <p:ext uri="{BB962C8B-B14F-4D97-AF65-F5344CB8AC3E}">
        <p14:creationId xmlns:p14="http://schemas.microsoft.com/office/powerpoint/2010/main" val="20143306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439760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9" name="TextBox 8"/>
          <p:cNvSpPr txBox="1"/>
          <p:nvPr/>
        </p:nvSpPr>
        <p:spPr>
          <a:xfrm>
            <a:off x="685800" y="4267200"/>
            <a:ext cx="6705600" cy="830997"/>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685800" y="4267200"/>
            <a:ext cx="8229600" cy="1938992"/>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a:p>
            <a:r>
              <a:rPr lang="en-US" sz="2400" dirty="0" smtClean="0"/>
              <a:t>Rule 2</a:t>
            </a:r>
            <a:r>
              <a:rPr lang="en-US" sz="2400" dirty="0"/>
              <a:t>. index(r) &gt;= index(s)</a:t>
            </a:r>
          </a:p>
          <a:p>
            <a:r>
              <a:rPr lang="en-US" sz="2400" dirty="0" smtClean="0"/>
              <a:t>Rule 3</a:t>
            </a:r>
            <a:r>
              <a:rPr lang="en-US" sz="2400" dirty="0"/>
              <a:t>. index(r) =&lt; (index(s</a:t>
            </a:r>
            <a:r>
              <a:rPr lang="en-US" sz="2400" dirty="0" smtClean="0"/>
              <a:t>) + </a:t>
            </a:r>
            <a:r>
              <a:rPr lang="en-US" sz="2400" dirty="0" smtClean="0"/>
              <a:t>  count(sends(</a:t>
            </a:r>
            <a:r>
              <a:rPr lang="en-US" sz="2400" dirty="0" err="1" smtClean="0"/>
              <a:t>dest</a:t>
            </a:r>
            <a:r>
              <a:rPr lang="en-US" sz="2400" dirty="0" smtClean="0"/>
              <a:t>=</a:t>
            </a:r>
            <a:r>
              <a:rPr lang="en-US" sz="2400" dirty="0" err="1" smtClean="0"/>
              <a:t>dest</a:t>
            </a:r>
            <a:r>
              <a:rPr lang="en-US" sz="2400" dirty="0" smtClean="0"/>
              <a:t>))</a:t>
            </a:r>
          </a:p>
          <a:p>
            <a:r>
              <a:rPr lang="en-US" sz="2400" dirty="0" smtClean="0"/>
              <a:t>                                             </a:t>
            </a:r>
            <a:r>
              <a:rPr lang="en-US" sz="2400" dirty="0" smtClean="0"/>
              <a:t>      - </a:t>
            </a:r>
            <a:r>
              <a:rPr lang="en-US" sz="2400" dirty="0" smtClean="0"/>
              <a:t>count(sends(</a:t>
            </a:r>
            <a:r>
              <a:rPr lang="en-US" sz="2400" dirty="0" err="1" smtClean="0"/>
              <a:t>src</a:t>
            </a:r>
            <a:r>
              <a:rPr lang="en-US" sz="2400" dirty="0" smtClean="0"/>
              <a:t>=</a:t>
            </a:r>
            <a:r>
              <a:rPr lang="en-US" sz="2400" dirty="0" err="1" smtClean="0"/>
              <a:t>src</a:t>
            </a:r>
            <a:r>
              <a:rPr lang="en-US" sz="2400" dirty="0" smtClean="0"/>
              <a:t>, </a:t>
            </a:r>
            <a:r>
              <a:rPr lang="en-US" sz="2400" dirty="0" err="1" smtClean="0"/>
              <a:t>dest</a:t>
            </a:r>
            <a:r>
              <a:rPr lang="en-US" sz="2400" dirty="0" smtClean="0"/>
              <a:t>=</a:t>
            </a:r>
            <a:r>
              <a:rPr lang="en-US" sz="2400" dirty="0" err="1" smtClean="0"/>
              <a:t>dest</a:t>
            </a:r>
            <a:r>
              <a:rPr lang="en-US" sz="2400"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Comparison </a:t>
            </a:r>
            <a:r>
              <a:rPr lang="en-US" altLang="zh-CN" dirty="0"/>
              <a:t>to A</a:t>
            </a:r>
            <a:r>
              <a:rPr lang="en-US" altLang="zh-CN" dirty="0" smtClean="0"/>
              <a:t> Prior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9" name="Content Placeholder 2"/>
          <p:cNvSpPr>
            <a:spLocks noGrp="1"/>
          </p:cNvSpPr>
          <p:nvPr>
            <p:ph idx="1"/>
          </p:nvPr>
        </p:nvSpPr>
        <p:spPr>
          <a:xfrm>
            <a:off x="457200" y="1600200"/>
            <a:ext cx="8229600" cy="4525963"/>
          </a:xfrm>
        </p:spPr>
        <p:txBody>
          <a:bodyPr/>
          <a:lstStyle/>
          <a:p>
            <a:pPr marL="0" indent="0">
              <a:buNone/>
            </a:pPr>
            <a:r>
              <a:rPr lang="en-US" altLang="zh-CN" dirty="0"/>
              <a:t>The zero-buffer encoding in this </a:t>
            </a:r>
            <a:r>
              <a:rPr lang="en-US" altLang="zh-CN" dirty="0" smtClean="0"/>
              <a:t>paper requires </a:t>
            </a:r>
          </a:p>
          <a:p>
            <a:r>
              <a:rPr lang="en-US" altLang="zh-CN" dirty="0" smtClean="0"/>
              <a:t>70</a:t>
            </a:r>
            <a:r>
              <a:rPr lang="en-US" altLang="zh-CN" dirty="0"/>
              <a:t>% fewer clauses, </a:t>
            </a:r>
            <a:endParaRPr lang="en-US" altLang="zh-CN" dirty="0" smtClean="0"/>
          </a:p>
          <a:p>
            <a:r>
              <a:rPr lang="en-US" altLang="zh-CN" dirty="0" smtClean="0"/>
              <a:t>half </a:t>
            </a:r>
            <a:r>
              <a:rPr lang="en-US" altLang="zh-CN" dirty="0"/>
              <a:t>the </a:t>
            </a:r>
            <a:r>
              <a:rPr lang="en-US" altLang="zh-CN" dirty="0" smtClean="0"/>
              <a:t>memory, </a:t>
            </a:r>
          </a:p>
          <a:p>
            <a:r>
              <a:rPr lang="en-US" altLang="zh-CN" dirty="0" smtClean="0"/>
              <a:t>runs </a:t>
            </a:r>
            <a:r>
              <a:rPr lang="en-US" altLang="zh-CN" dirty="0"/>
              <a:t>eight times faster.</a:t>
            </a:r>
          </a:p>
          <a:p>
            <a:pPr marL="0" indent="0">
              <a:buNone/>
            </a:pPr>
            <a:endParaRPr lang="en-US" dirty="0"/>
          </a:p>
        </p:txBody>
      </p:sp>
    </p:spTree>
    <p:extLst>
      <p:ext uri="{BB962C8B-B14F-4D97-AF65-F5344CB8AC3E}">
        <p14:creationId xmlns:p14="http://schemas.microsoft.com/office/powerpoint/2010/main" val="20341432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Scalability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44047018"/>
              </p:ext>
            </p:extLst>
          </p:nvPr>
        </p:nvGraphicFramePr>
        <p:xfrm>
          <a:off x="457200" y="1478280"/>
          <a:ext cx="8305799" cy="1645920"/>
        </p:xfrm>
        <a:graphic>
          <a:graphicData uri="http://schemas.openxmlformats.org/drawingml/2006/table">
            <a:tbl>
              <a:tblPr firstRow="1" bandRow="1">
                <a:tableStyleId>{2D5ABB26-0587-4C30-8999-92F81FD0307C}</a:tableStyleId>
              </a:tblPr>
              <a:tblGrid>
                <a:gridCol w="2524311"/>
                <a:gridCol w="2768600"/>
                <a:gridCol w="422089"/>
                <a:gridCol w="2590799"/>
              </a:tblGrid>
              <a:tr h="0">
                <a:tc>
                  <a:txBody>
                    <a:bodyPr/>
                    <a:lstStyle/>
                    <a:p>
                      <a:pPr algn="ctr"/>
                      <a:r>
                        <a:rPr lang="en-US" altLang="zh-CN" sz="2400" dirty="0" smtClean="0">
                          <a:latin typeface="Consolas" panose="020B0609020204030204" pitchFamily="49" charset="0"/>
                          <a:cs typeface="Consolas" panose="020B0609020204030204" pitchFamily="49" charset="0"/>
                        </a:rPr>
                        <a:t>Task 0</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1</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N</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2400" dirty="0" smtClean="0">
                          <a:latin typeface="Consolas" panose="020B0609020204030204" pitchFamily="49" charset="0"/>
                          <a:cs typeface="Consolas" panose="020B0609020204030204" pitchFamily="49" charset="0"/>
                        </a:rPr>
                        <a:t>h1=R</a:t>
                      </a:r>
                      <a:r>
                        <a:rPr lang="en-US" altLang="zh-CN" sz="2400" baseline="-25000" dirty="0" smtClean="0">
                          <a:latin typeface="Consolas" panose="020B0609020204030204" pitchFamily="49" charset="0"/>
                          <a:cs typeface="Consolas" panose="020B0609020204030204" pitchFamily="49" charset="0"/>
                        </a:rPr>
                        <a:t>0,1</a:t>
                      </a:r>
                      <a:r>
                        <a:rPr lang="en-US" altLang="zh-CN" sz="2400" dirty="0" smtClean="0">
                          <a:latin typeface="Consolas" panose="020B0609020204030204" pitchFamily="49" charset="0"/>
                          <a:cs typeface="Consolas" panose="020B0609020204030204" pitchFamily="49" charset="0"/>
                        </a:rPr>
                        <a:t>(*, 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err="1" smtClean="0">
                          <a:latin typeface="Consolas" panose="020B0609020204030204" pitchFamily="49" charset="0"/>
                          <a:cs typeface="Consolas" panose="020B0609020204030204" pitchFamily="49" charset="0"/>
                        </a:rPr>
                        <a:t>hN</a:t>
                      </a:r>
                      <a:r>
                        <a:rPr lang="en-US" altLang="zh-CN" sz="2400" dirty="0" smtClean="0">
                          <a:latin typeface="Consolas" panose="020B0609020204030204" pitchFamily="49" charset="0"/>
                          <a:cs typeface="Consolas" panose="020B0609020204030204" pitchFamily="49" charset="0"/>
                        </a:rPr>
                        <a:t>=R</a:t>
                      </a:r>
                      <a:r>
                        <a:rPr lang="en-US" altLang="zh-CN" sz="2400" baseline="-25000" dirty="0" smtClean="0">
                          <a:latin typeface="Consolas" panose="020B0609020204030204" pitchFamily="49" charset="0"/>
                          <a:cs typeface="Consolas" panose="020B0609020204030204" pitchFamily="49" charset="0"/>
                        </a:rPr>
                        <a:t>0,N</a:t>
                      </a:r>
                      <a:r>
                        <a:rPr lang="en-US" altLang="zh-CN" sz="2400" dirty="0" smtClean="0">
                          <a:latin typeface="Consolas" panose="020B0609020204030204" pitchFamily="49" charset="0"/>
                          <a:cs typeface="Consolas" panose="020B0609020204030204" pitchFamily="49" charset="0"/>
                        </a:rPr>
                        <a:t>(*,</a:t>
                      </a:r>
                      <a:r>
                        <a:rPr lang="en-US" altLang="zh-CN" sz="2400" dirty="0" err="1" smtClean="0">
                          <a:latin typeface="Consolas" panose="020B0609020204030204" pitchFamily="49" charset="0"/>
                          <a:cs typeface="Consolas" panose="020B0609020204030204" pitchFamily="49" charset="0"/>
                        </a:rPr>
                        <a:t>v</a:t>
                      </a:r>
                      <a:r>
                        <a:rPr lang="en-US" altLang="zh-CN" sz="2400" baseline="-25000" dirty="0" err="1"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1,1</a:t>
                      </a:r>
                      <a:r>
                        <a:rPr lang="en-US" altLang="zh-CN" sz="2400" baseline="0" dirty="0" smtClean="0">
                          <a:latin typeface="Consolas" panose="020B0609020204030204" pitchFamily="49" charset="0"/>
                          <a:cs typeface="Consolas" panose="020B0609020204030204" pitchFamily="49" charset="0"/>
                        </a:rPr>
                        <a:t>=</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1,1</a:t>
                      </a:r>
                      <a:r>
                        <a:rPr lang="en-US" altLang="zh-CN" sz="2400" dirty="0" smtClean="0">
                          <a:latin typeface="Consolas" panose="020B0609020204030204" pitchFamily="49" charset="0"/>
                          <a:cs typeface="Consolas" panose="020B0609020204030204" pitchFamily="49" charset="0"/>
                        </a:rPr>
                        <a:t>(0, 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(0,d</a:t>
                      </a:r>
                      <a:r>
                        <a:rPr lang="en-US" altLang="zh-CN" sz="2400" baseline="-25000" dirty="0"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7269860"/>
              </p:ext>
            </p:extLst>
          </p:nvPr>
        </p:nvGraphicFramePr>
        <p:xfrm>
          <a:off x="457200" y="3489960"/>
          <a:ext cx="8382000" cy="2407920"/>
        </p:xfrm>
        <a:graphic>
          <a:graphicData uri="http://schemas.openxmlformats.org/drawingml/2006/table">
            <a:tbl>
              <a:tblPr firstRow="1" bandRow="1">
                <a:tableStyleId>{2D5ABB26-0587-4C30-8999-92F81FD0307C}</a:tableStyleId>
              </a:tblPr>
              <a:tblGrid>
                <a:gridCol w="569650"/>
                <a:gridCol w="3621350"/>
                <a:gridCol w="2209800"/>
                <a:gridCol w="1981200"/>
              </a:tblGrid>
              <a:tr h="228600">
                <a:tc gridSpan="2">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2000" dirty="0" smtClean="0"/>
                        <a:t>N</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 (</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30</a:t>
                      </a:r>
                    </a:p>
                    <a:p>
                      <a:pPr algn="ctr"/>
                      <a:r>
                        <a:rPr lang="en-US" altLang="zh-CN" sz="2000" dirty="0" smtClean="0"/>
                        <a:t>40</a:t>
                      </a:r>
                    </a:p>
                    <a:p>
                      <a:pPr algn="ctr"/>
                      <a:r>
                        <a:rPr lang="en-US" altLang="zh-CN" sz="2000" dirty="0" smtClean="0"/>
                        <a:t>50</a:t>
                      </a:r>
                    </a:p>
                    <a:p>
                      <a:pPr algn="ctr"/>
                      <a:r>
                        <a:rPr lang="en-US" altLang="zh-CN" sz="2000" dirty="0" smtClean="0"/>
                        <a:t>60</a:t>
                      </a:r>
                    </a:p>
                    <a:p>
                      <a:pPr algn="ctr"/>
                      <a:r>
                        <a:rPr lang="en-US" altLang="zh-CN" sz="2000" dirty="0" smtClean="0"/>
                        <a:t>70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30!(~3E32)</a:t>
                      </a:r>
                    </a:p>
                    <a:p>
                      <a:pPr algn="ctr"/>
                      <a:r>
                        <a:rPr lang="en-US" altLang="zh-CN" sz="2000" dirty="0" smtClean="0"/>
                        <a:t>40!(~8E47)</a:t>
                      </a:r>
                    </a:p>
                    <a:p>
                      <a:pPr algn="ctr"/>
                      <a:r>
                        <a:rPr lang="en-US" altLang="zh-CN" sz="2000" dirty="0" smtClean="0"/>
                        <a:t>50!(~3E64)</a:t>
                      </a:r>
                    </a:p>
                    <a:p>
                      <a:pPr algn="ctr"/>
                      <a:r>
                        <a:rPr lang="en-US" altLang="zh-CN" sz="2000" dirty="0" smtClean="0"/>
                        <a:t>60!(~8E81)</a:t>
                      </a:r>
                    </a:p>
                    <a:p>
                      <a:pPr algn="ctr"/>
                      <a:r>
                        <a:rPr lang="en-US" altLang="zh-CN" sz="2000" dirty="0" smtClean="0"/>
                        <a:t>70!(~1E100)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00:00:36</a:t>
                      </a:r>
                    </a:p>
                    <a:p>
                      <a:pPr algn="ctr"/>
                      <a:r>
                        <a:rPr lang="en-US" altLang="zh-CN" sz="2000" dirty="0" smtClean="0"/>
                        <a:t>00:03:22</a:t>
                      </a:r>
                    </a:p>
                    <a:p>
                      <a:pPr algn="ctr"/>
                      <a:r>
                        <a:rPr lang="en-US" altLang="zh-CN" sz="2000" dirty="0" smtClean="0"/>
                        <a:t>00:16:11</a:t>
                      </a:r>
                    </a:p>
                    <a:p>
                      <a:pPr algn="ctr"/>
                      <a:r>
                        <a:rPr lang="en-US" altLang="zh-CN" sz="2000" dirty="0" smtClean="0"/>
                        <a:t>00:47:29</a:t>
                      </a:r>
                    </a:p>
                    <a:p>
                      <a:pPr algn="ctr"/>
                      <a:r>
                        <a:rPr lang="en-US" altLang="zh-CN" sz="2000" dirty="0" smtClean="0"/>
                        <a:t>02:00:30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20.11</a:t>
                      </a:r>
                    </a:p>
                    <a:p>
                      <a:pPr algn="ctr"/>
                      <a:r>
                        <a:rPr lang="en-US" altLang="zh-CN" sz="2000" dirty="0" smtClean="0"/>
                        <a:t>47.12</a:t>
                      </a:r>
                    </a:p>
                    <a:p>
                      <a:pPr algn="ctr"/>
                      <a:r>
                        <a:rPr lang="en-US" altLang="zh-CN" sz="2000" dirty="0" smtClean="0"/>
                        <a:t>102.65</a:t>
                      </a:r>
                    </a:p>
                    <a:p>
                      <a:pPr algn="ctr"/>
                      <a:r>
                        <a:rPr lang="en-US" altLang="zh-CN" sz="2000" dirty="0" smtClean="0"/>
                        <a:t>189.53</a:t>
                      </a:r>
                    </a:p>
                    <a:p>
                      <a:pPr algn="ctr"/>
                      <a:r>
                        <a:rPr lang="en-US" altLang="zh-CN" sz="2000" dirty="0" smtClean="0"/>
                        <a:t>364.25</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Typical Benchmark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extBox 5"/>
          <p:cNvSpPr txBox="1"/>
          <p:nvPr/>
        </p:nvSpPr>
        <p:spPr>
          <a:xfrm>
            <a:off x="914400" y="1416253"/>
            <a:ext cx="530915" cy="369332"/>
          </a:xfrm>
          <a:prstGeom prst="rect">
            <a:avLst/>
          </a:prstGeom>
          <a:noFill/>
        </p:spPr>
        <p:txBody>
          <a:bodyPr wrap="none" rtlCol="0">
            <a:spAutoFit/>
          </a:bodyPr>
          <a:lstStyle/>
          <a:p>
            <a:pPr marL="342900" indent="-342900">
              <a:buFont typeface="+mj-lt"/>
              <a:buAutoNum type="arabicPeriod" startAt="3"/>
            </a:pPr>
            <a:endParaRPr lang="en-US" altLang="zh-CN" dirty="0" smtClean="0"/>
          </a:p>
        </p:txBody>
      </p:sp>
      <p:graphicFrame>
        <p:nvGraphicFramePr>
          <p:cNvPr id="3" name="Table 2"/>
          <p:cNvGraphicFramePr>
            <a:graphicFrameLocks noGrp="1"/>
          </p:cNvGraphicFramePr>
          <p:nvPr>
            <p:extLst>
              <p:ext uri="{D42A27DB-BD31-4B8C-83A1-F6EECF244321}">
                <p14:modId xmlns:p14="http://schemas.microsoft.com/office/powerpoint/2010/main" val="2747320008"/>
              </p:ext>
            </p:extLst>
          </p:nvPr>
        </p:nvGraphicFramePr>
        <p:xfrm>
          <a:off x="381000" y="1524000"/>
          <a:ext cx="8534400" cy="2103120"/>
        </p:xfrm>
        <a:graphic>
          <a:graphicData uri="http://schemas.openxmlformats.org/drawingml/2006/table">
            <a:tbl>
              <a:tblPr firstRow="1" bandRow="1">
                <a:tableStyleId>{2D5ABB26-0587-4C30-8999-92F81FD0307C}</a:tableStyleId>
              </a:tblPr>
              <a:tblGrid>
                <a:gridCol w="1066800"/>
                <a:gridCol w="1066800"/>
                <a:gridCol w="1752600"/>
                <a:gridCol w="2286000"/>
                <a:gridCol w="2362200"/>
              </a:tblGrid>
              <a:tr h="274320">
                <a:tc gridSpan="3">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2000" dirty="0" smtClean="0"/>
                        <a:t>Name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 </a:t>
                      </a:r>
                      <a:r>
                        <a:rPr lang="en-US" altLang="zh-CN" sz="2000" dirty="0" err="1" smtClean="0"/>
                        <a:t>Mesg</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i="1" dirty="0" smtClean="0"/>
                        <a:t>LE</a:t>
                      </a:r>
                    </a:p>
                    <a:p>
                      <a:r>
                        <a:rPr lang="en-US" altLang="zh-CN" sz="2000" i="1" dirty="0" smtClean="0"/>
                        <a:t>Router</a:t>
                      </a:r>
                    </a:p>
                    <a:p>
                      <a:r>
                        <a:rPr lang="en-US" altLang="zh-CN" sz="2000" i="1" dirty="0" err="1" smtClean="0"/>
                        <a:t>MultiM</a:t>
                      </a:r>
                      <a:endParaRPr lang="en-US" altLang="zh-CN" sz="2000" i="1" dirty="0" smtClean="0"/>
                    </a:p>
                    <a:p>
                      <a:r>
                        <a:rPr lang="en-US" altLang="zh-CN" sz="2000" i="1" dirty="0" err="1" smtClean="0"/>
                        <a:t>Pktuse</a:t>
                      </a:r>
                      <a:endParaRPr lang="zh-CN" altLang="en-US"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620</a:t>
                      </a:r>
                    </a:p>
                    <a:p>
                      <a:pPr algn="ctr"/>
                      <a:r>
                        <a:rPr lang="en-US" altLang="zh-CN" sz="2000" dirty="0" smtClean="0"/>
                        <a:t>200</a:t>
                      </a:r>
                    </a:p>
                    <a:p>
                      <a:pPr algn="ctr"/>
                      <a:r>
                        <a:rPr lang="en-US" altLang="zh-CN" sz="2000" dirty="0" smtClean="0"/>
                        <a:t>100</a:t>
                      </a:r>
                    </a:p>
                    <a:p>
                      <a:pPr algn="ctr"/>
                      <a:r>
                        <a:rPr lang="en-US" altLang="zh-CN" sz="2000" dirty="0" smtClean="0"/>
                        <a:t>512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a:t>
                      </a:r>
                    </a:p>
                    <a:p>
                      <a:pPr algn="ctr"/>
                      <a:r>
                        <a:rPr lang="en-US" altLang="zh-CN" sz="2000" dirty="0" smtClean="0"/>
                        <a:t>~6E2</a:t>
                      </a:r>
                    </a:p>
                    <a:p>
                      <a:pPr algn="ctr"/>
                      <a:r>
                        <a:rPr lang="en-US" altLang="zh-CN" sz="2000" dirty="0" smtClean="0"/>
                        <a:t>~1E40</a:t>
                      </a:r>
                    </a:p>
                    <a:p>
                      <a:pPr algn="ctr"/>
                      <a:r>
                        <a:rPr lang="en-US" altLang="zh-CN" sz="2000" dirty="0" smtClean="0"/>
                        <a:t>~1E81</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&lt;00:00:01</a:t>
                      </a:r>
                    </a:p>
                    <a:p>
                      <a:pPr algn="ctr"/>
                      <a:r>
                        <a:rPr lang="en-US" altLang="zh-CN" sz="2000" dirty="0" smtClean="0"/>
                        <a:t>00:00:02</a:t>
                      </a:r>
                    </a:p>
                    <a:p>
                      <a:pPr algn="ctr"/>
                      <a:r>
                        <a:rPr lang="en-US" altLang="zh-CN" sz="2000" dirty="0" smtClean="0"/>
                        <a:t>00:16:40</a:t>
                      </a:r>
                    </a:p>
                    <a:p>
                      <a:pPr algn="ctr"/>
                      <a:r>
                        <a:rPr lang="en-US" altLang="zh-CN" sz="2000" dirty="0" smtClean="0"/>
                        <a:t>02:06:09</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33.41</a:t>
                      </a:r>
                    </a:p>
                    <a:p>
                      <a:pPr algn="ctr"/>
                      <a:r>
                        <a:rPr lang="en-US" altLang="zh-CN" sz="2000" dirty="0" smtClean="0"/>
                        <a:t>15.03</a:t>
                      </a:r>
                    </a:p>
                    <a:p>
                      <a:pPr algn="ctr"/>
                      <a:r>
                        <a:rPr lang="en-US" altLang="zh-CN" sz="2000" dirty="0" smtClean="0"/>
                        <a:t>135.19</a:t>
                      </a:r>
                    </a:p>
                    <a:p>
                      <a:pPr algn="ctr"/>
                      <a:r>
                        <a:rPr lang="en-US" altLang="zh-CN" sz="2000" dirty="0" smtClean="0"/>
                        <a:t>1539.90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5908783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800" dirty="0"/>
              <a:t>A proof that finds a bad schedule is NP—Complete</a:t>
            </a:r>
          </a:p>
          <a:p>
            <a:r>
              <a:rPr lang="en-US" altLang="zh-CN" sz="2800" dirty="0"/>
              <a:t>A correct and efficient SMT encoding </a:t>
            </a:r>
          </a:p>
          <a:p>
            <a:r>
              <a:rPr lang="en-US" altLang="zh-CN" sz="2800" dirty="0"/>
              <a:t>An O(N</a:t>
            </a:r>
            <a:r>
              <a:rPr lang="en-US" altLang="zh-CN" sz="2800" baseline="30000" dirty="0"/>
              <a:t>2</a:t>
            </a:r>
            <a:r>
              <a:rPr lang="en-US" altLang="zh-CN" sz="2800" dirty="0"/>
              <a:t>) algorithm to generate match pairs</a:t>
            </a:r>
            <a:endParaRPr lang="zh-CN" altLang="en-US" sz="2800" dirty="0"/>
          </a:p>
          <a:p>
            <a:r>
              <a:rPr lang="en-US" sz="2800" dirty="0" smtClean="0"/>
              <a:t>The new encoding is efficient compared </a:t>
            </a:r>
            <a:r>
              <a:rPr lang="en-US" sz="2800" dirty="0" smtClean="0"/>
              <a:t>to a prior work </a:t>
            </a:r>
            <a:r>
              <a:rPr lang="en-US" sz="2800" dirty="0" smtClean="0"/>
              <a:t>for </a:t>
            </a:r>
            <a:r>
              <a:rPr lang="en-US" sz="2800" dirty="0" smtClean="0"/>
              <a:t>examples under zero-buffer </a:t>
            </a:r>
            <a:r>
              <a:rPr lang="en-US" sz="2800" dirty="0" smtClean="0"/>
              <a:t>semantics.</a:t>
            </a:r>
            <a:endParaRPr lang="en-US" sz="2800" dirty="0" smtClean="0"/>
          </a:p>
          <a:p>
            <a:r>
              <a:rPr lang="en-US" sz="2800" dirty="0"/>
              <a:t>T</a:t>
            </a:r>
            <a:r>
              <a:rPr lang="en-US" sz="2800" dirty="0" smtClean="0"/>
              <a:t>he </a:t>
            </a:r>
            <a:r>
              <a:rPr lang="en-US" sz="2800" dirty="0" smtClean="0"/>
              <a:t>encoding scales to programs </a:t>
            </a:r>
            <a:r>
              <a:rPr lang="en-US" sz="2800" dirty="0" smtClean="0"/>
              <a:t>with significant levels of non-determinism.</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0121650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6512957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ym typeface="Wingdings" panose="05000000000000000000" pitchFamily="2" charset="2"/>
              </a:rPr>
              <a:t> </a:t>
            </a:r>
            <a:r>
              <a:rPr lang="en-US" altLang="zh-CN" sz="3200" dirty="0" smtClean="0"/>
              <a:t> </a:t>
            </a:r>
            <a:endParaRPr lang="zh-CN" altLang="en-US" sz="3200" dirty="0"/>
          </a:p>
        </p:txBody>
      </p:sp>
    </p:spTree>
    <p:extLst>
      <p:ext uri="{BB962C8B-B14F-4D97-AF65-F5344CB8AC3E}">
        <p14:creationId xmlns:p14="http://schemas.microsoft.com/office/powerpoint/2010/main" val="434444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1594442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olidFill>
                  <a:srgbClr val="7030A0"/>
                </a:solidFill>
              </a:rPr>
              <a:t> </a:t>
            </a:r>
            <a:endParaRPr lang="zh-CN" altLang="en-US" sz="3200" dirty="0">
              <a:solidFill>
                <a:srgbClr val="7030A0"/>
              </a:solidFill>
            </a:endParaRPr>
          </a:p>
        </p:txBody>
      </p:sp>
    </p:spTree>
    <p:extLst>
      <p:ext uri="{BB962C8B-B14F-4D97-AF65-F5344CB8AC3E}">
        <p14:creationId xmlns:p14="http://schemas.microsoft.com/office/powerpoint/2010/main" val="109183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932571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722414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480207082"/>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207142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5336</TotalTime>
  <Words>3647</Words>
  <Application>Microsoft Office PowerPoint</Application>
  <PresentationFormat>On-screen Show (4:3)</PresentationFormat>
  <Paragraphs>1145</Paragraphs>
  <Slides>51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宋体</vt:lpstr>
      <vt:lpstr>Arial</vt:lpstr>
      <vt:lpstr>Calibri</vt:lpstr>
      <vt:lpstr>Cambria Math</vt:lpstr>
      <vt:lpstr>Consolas</vt:lpstr>
      <vt:lpstr>Lucida Console</vt:lpstr>
      <vt:lpstr>Symbol</vt:lpstr>
      <vt:lpstr>Times New Roman</vt:lpstr>
      <vt:lpstr>Wingdings</vt:lpstr>
      <vt:lpstr>Office Theme</vt:lpstr>
      <vt:lpstr>Proving MCAPI Executions Are Correct using SMT</vt:lpstr>
      <vt:lpstr>Introduction</vt:lpstr>
      <vt:lpstr>An MCAPI Program Execution</vt:lpstr>
      <vt:lpstr>An MCAPI Program Execution</vt:lpstr>
      <vt:lpstr>Trace One</vt:lpstr>
      <vt:lpstr>Trace One</vt:lpstr>
      <vt:lpstr>Trace One</vt:lpstr>
      <vt:lpstr>Trace One</vt:lpstr>
      <vt:lpstr>Trace One</vt:lpstr>
      <vt:lpstr>Trace One</vt:lpstr>
      <vt:lpstr>Trace One</vt:lpstr>
      <vt:lpstr>Trace Two</vt:lpstr>
      <vt:lpstr>Trace Two</vt:lpstr>
      <vt:lpstr>Trace Two</vt:lpstr>
      <vt:lpstr>Trace Two</vt:lpstr>
      <vt:lpstr>Trace Two</vt:lpstr>
      <vt:lpstr>Trace Two</vt:lpstr>
      <vt:lpstr>Trace Two</vt:lpstr>
      <vt:lpstr>Related Works</vt:lpstr>
      <vt:lpstr>Contributions</vt:lpstr>
      <vt:lpstr>Formal Problem Statement</vt:lpstr>
      <vt:lpstr>Membership in NP</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PowerPoint Presentation</vt:lpstr>
      <vt:lpstr>Satisfiability Modulo Theories</vt:lpstr>
      <vt:lpstr>Rule 1: Assumes and Asserts</vt:lpstr>
      <vt:lpstr>Rule 2: Match Pairs</vt:lpstr>
      <vt:lpstr>Rule 3: Message Order</vt:lpstr>
      <vt:lpstr>Rule 4: Wait Witnesses Receive</vt:lpstr>
      <vt:lpstr>Rule 5: Non-Overtaking Order</vt:lpstr>
      <vt:lpstr>Rule 6(Optional): Zero Buffer</vt:lpstr>
      <vt:lpstr>Soundness</vt:lpstr>
      <vt:lpstr>Completeness</vt:lpstr>
      <vt:lpstr>Approximation</vt:lpstr>
      <vt:lpstr>Match Pairs Generation</vt:lpstr>
      <vt:lpstr>Match Pairs Generation</vt:lpstr>
      <vt:lpstr>Match Pairs Generation</vt:lpstr>
      <vt:lpstr>Comparison to A Prior Work</vt:lpstr>
      <vt:lpstr>Scalability Study</vt:lpstr>
      <vt:lpstr>Typical Benchmark Programs</vt:lpstr>
      <vt:lpstr>Conclusions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Yu Huang</cp:lastModifiedBy>
  <cp:revision>430</cp:revision>
  <dcterms:created xsi:type="dcterms:W3CDTF">2006-08-16T00:00:00Z</dcterms:created>
  <dcterms:modified xsi:type="dcterms:W3CDTF">2013-11-06T22:54:36Z</dcterms:modified>
</cp:coreProperties>
</file>