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8" r:id="rId8"/>
    <p:sldId id="299" r:id="rId9"/>
    <p:sldId id="263" r:id="rId10"/>
    <p:sldId id="295" r:id="rId11"/>
    <p:sldId id="264" r:id="rId12"/>
    <p:sldId id="265" r:id="rId13"/>
    <p:sldId id="296" r:id="rId14"/>
    <p:sldId id="297" r:id="rId15"/>
    <p:sldId id="266" r:id="rId16"/>
    <p:sldId id="267" r:id="rId17"/>
    <p:sldId id="257" r:id="rId18"/>
    <p:sldId id="268" r:id="rId19"/>
    <p:sldId id="269" r:id="rId20"/>
    <p:sldId id="271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79" r:id="rId39"/>
    <p:sldId id="310" r:id="rId40"/>
    <p:sldId id="311" r:id="rId41"/>
    <p:sldId id="283" r:id="rId42"/>
    <p:sldId id="289" r:id="rId43"/>
    <p:sldId id="290" r:id="rId44"/>
    <p:sldId id="291" r:id="rId45"/>
    <p:sldId id="284" r:id="rId46"/>
    <p:sldId id="292" r:id="rId47"/>
    <p:sldId id="285" r:id="rId48"/>
    <p:sldId id="286" r:id="rId49"/>
    <p:sldId id="287" r:id="rId50"/>
    <p:sldId id="293" r:id="rId51"/>
    <p:sldId id="288" r:id="rId52"/>
    <p:sldId id="29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3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1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9123-DA86-43AC-BFA9-669AEECDFBEA}" type="datetimeFigureOut">
              <a:rPr lang="zh-CN" altLang="en-US" smtClean="0"/>
              <a:t>2013/11/27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3A05-E39E-4575-9BC7-311D80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Ph.D. Dissertation </a:t>
            </a:r>
            <a:r>
              <a:rPr lang="en-US" altLang="zh-CN" sz="4400" dirty="0" smtClean="0"/>
              <a:t>Proposal: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An </a:t>
            </a:r>
            <a:r>
              <a:rPr lang="en-US" altLang="zh-CN" sz="4400" dirty="0"/>
              <a:t>Analyzer for Verifying MPI </a:t>
            </a:r>
            <a:r>
              <a:rPr lang="en-US" altLang="zh-CN" sz="4400" dirty="0" smtClean="0"/>
              <a:t>Programs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Yu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4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00059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86702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50383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183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62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48682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183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50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79974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3224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”</a:t>
            </a:r>
            <a:r>
              <a:rPr lang="en-US" altLang="zh-CN" sz="3200" dirty="0">
                <a:sym typeface="Wingdings" panose="05000000000000000000" pitchFamily="2" charset="2"/>
              </a:rPr>
              <a:t>  </a:t>
            </a:r>
            <a:r>
              <a:rPr lang="en-US" altLang="zh-CN" sz="3200" dirty="0">
                <a:solidFill>
                  <a:schemeClr val="accent2"/>
                </a:solidFill>
                <a:sym typeface="Wingdings" panose="05000000000000000000" pitchFamily="2" charset="2"/>
              </a:rPr>
              <a:t>a = 1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27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823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453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 = 1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7030A0"/>
                </a:solidFill>
                <a:sym typeface="Wingdings" panose="05000000000000000000" pitchFamily="2" charset="2"/>
              </a:rPr>
              <a:t>b = 4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Two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48516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666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 = 1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7030A0"/>
                </a:solidFill>
                <a:sym typeface="Wingdings" panose="05000000000000000000" pitchFamily="2" charset="2"/>
              </a:rPr>
              <a:t>b = 4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Violation!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i="1" dirty="0"/>
              <a:t>Assertion violation and deadlock freedom are NP-complete problems that imply MPI correctness and can be </a:t>
            </a:r>
            <a:r>
              <a:rPr lang="en-US" altLang="zh-CN" sz="3200" i="1" dirty="0" smtClean="0"/>
              <a:t>checked on </a:t>
            </a:r>
            <a:r>
              <a:rPr lang="en-US" altLang="zh-CN" sz="3200" i="1" dirty="0"/>
              <a:t>large programs using over-approximation and abstraction of program behavior with precise analysis.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279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i="1" dirty="0">
                <a:solidFill>
                  <a:srgbClr val="C00000"/>
                </a:solidFill>
              </a:rPr>
              <a:t>Assertion violation and deadlock freedom </a:t>
            </a:r>
            <a:r>
              <a:rPr lang="en-US" altLang="zh-CN" sz="3200" i="1" dirty="0"/>
              <a:t>are </a:t>
            </a:r>
            <a:r>
              <a:rPr lang="en-US" altLang="zh-CN" sz="3200" i="1" dirty="0">
                <a:solidFill>
                  <a:srgbClr val="C00000"/>
                </a:solidFill>
              </a:rPr>
              <a:t>NP-complete problems</a:t>
            </a:r>
            <a:r>
              <a:rPr lang="en-US" altLang="zh-CN" sz="3200" i="1" dirty="0"/>
              <a:t> that imply </a:t>
            </a:r>
            <a:r>
              <a:rPr lang="en-US" altLang="zh-CN" sz="3200" i="1" dirty="0">
                <a:solidFill>
                  <a:srgbClr val="C00000"/>
                </a:solidFill>
              </a:rPr>
              <a:t>MPI correctness</a:t>
            </a:r>
            <a:r>
              <a:rPr lang="en-US" altLang="zh-CN" sz="3200" i="1" dirty="0"/>
              <a:t> and can </a:t>
            </a:r>
            <a:r>
              <a:rPr lang="en-US" altLang="zh-CN" sz="3200" i="1" dirty="0" smtClean="0"/>
              <a:t>be checked on </a:t>
            </a:r>
            <a:r>
              <a:rPr lang="en-US" altLang="zh-CN" sz="3200" i="1" dirty="0">
                <a:solidFill>
                  <a:srgbClr val="C00000"/>
                </a:solidFill>
              </a:rPr>
              <a:t>large programs </a:t>
            </a:r>
            <a:r>
              <a:rPr lang="en-US" altLang="zh-CN" sz="3200" i="1" dirty="0"/>
              <a:t>using </a:t>
            </a:r>
            <a:r>
              <a:rPr lang="en-US" altLang="zh-CN" sz="3200" i="1" dirty="0">
                <a:solidFill>
                  <a:srgbClr val="C00000"/>
                </a:solidFill>
              </a:rPr>
              <a:t>over-approximation and abstraction of program behavior with precise analysis</a:t>
            </a:r>
            <a:r>
              <a:rPr lang="en-US" altLang="zh-CN" sz="3200" i="1" dirty="0"/>
              <a:t>.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518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Assertion Violation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3825" y="1778923"/>
            <a:ext cx="11380124" cy="4338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cs typeface="Times New Roman" pitchFamily="18" charset="0"/>
              </a:rPr>
              <a:t>INSTANCE: </a:t>
            </a:r>
          </a:p>
          <a:p>
            <a:r>
              <a:rPr lang="en-US" sz="2400" i="1" dirty="0" smtClean="0">
                <a:cs typeface="Times New Roman" pitchFamily="18" charset="0"/>
              </a:rPr>
              <a:t>A finite set of processes: P 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  {p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p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>
                <a:cs typeface="Times New Roman" pitchFamily="18" charset="0"/>
                <a:sym typeface="Symbol"/>
              </a:rPr>
              <a:t>p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n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r>
              <a:rPr lang="en-US" sz="2400" i="1" dirty="0" smtClean="0">
                <a:cs typeface="Times New Roman" pitchFamily="18" charset="0"/>
                <a:sym typeface="Symbol"/>
              </a:rPr>
              <a:t>A set of variables: X  {v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v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 smtClean="0"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m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r>
              <a:rPr lang="en-US" sz="2400" i="1" dirty="0" smtClean="0">
                <a:cs typeface="Times New Roman" pitchFamily="18" charset="0"/>
                <a:sym typeface="Symbol"/>
              </a:rPr>
              <a:t>A set of constants: D  {d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d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 smtClean="0"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k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pPr marL="0" indent="0">
              <a:buNone/>
            </a:pPr>
            <a:endParaRPr lang="en-US" sz="2400" i="1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cs typeface="Times New Roman" pitchFamily="18" charset="0"/>
              </a:rPr>
              <a:t>QUESTION:</a:t>
            </a:r>
          </a:p>
          <a:p>
            <a:pPr marL="0" indent="0">
              <a:buNone/>
            </a:pP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altLang="zh-CN" sz="2400" i="1" dirty="0" smtClean="0"/>
              <a:t>Is there a coherent schedule S for the operations of P that satisfies the assertions?</a:t>
            </a:r>
            <a:endParaRPr lang="en-US" sz="2400" i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 MPI Program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4613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Assertion Violation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/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666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 = 1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7030A0"/>
                </a:solidFill>
                <a:sym typeface="Wingdings" panose="05000000000000000000" pitchFamily="2" charset="2"/>
              </a:rPr>
              <a:t>b = 4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Violation!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Deadlock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3825" y="1778923"/>
            <a:ext cx="11380124" cy="4338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cs typeface="Times New Roman" pitchFamily="18" charset="0"/>
              </a:rPr>
              <a:t>INSTANCE: </a:t>
            </a:r>
          </a:p>
          <a:p>
            <a:r>
              <a:rPr lang="en-US" sz="2400" i="1" dirty="0" smtClean="0">
                <a:cs typeface="Times New Roman" pitchFamily="18" charset="0"/>
              </a:rPr>
              <a:t>A finite set of processes: P 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  {p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p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>
                <a:cs typeface="Times New Roman" pitchFamily="18" charset="0"/>
                <a:sym typeface="Symbol"/>
              </a:rPr>
              <a:t>p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n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r>
              <a:rPr lang="en-US" sz="2400" i="1" dirty="0" smtClean="0">
                <a:cs typeface="Times New Roman" pitchFamily="18" charset="0"/>
                <a:sym typeface="Symbol"/>
              </a:rPr>
              <a:t>A set of variables: X  {v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v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 smtClean="0"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m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r>
              <a:rPr lang="en-US" sz="2400" i="1" dirty="0" smtClean="0">
                <a:cs typeface="Times New Roman" pitchFamily="18" charset="0"/>
                <a:sym typeface="Symbol"/>
              </a:rPr>
              <a:t>A set of constants: D  {d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0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d</a:t>
            </a:r>
            <a:r>
              <a:rPr lang="en-US" sz="2400" i="1" baseline="-25000" dirty="0" smtClean="0"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, …, </a:t>
            </a:r>
            <a:r>
              <a:rPr lang="en-US" sz="2400" i="1" dirty="0" err="1" smtClean="0"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cs typeface="Times New Roman" pitchFamily="18" charset="0"/>
                <a:sym typeface="Symbol"/>
              </a:rPr>
              <a:t>k</a:t>
            </a:r>
            <a:r>
              <a:rPr lang="en-US" sz="2400" i="1" dirty="0" smtClean="0">
                <a:cs typeface="Times New Roman" pitchFamily="18" charset="0"/>
                <a:sym typeface="Symbol"/>
              </a:rPr>
              <a:t>}</a:t>
            </a:r>
          </a:p>
          <a:p>
            <a:pPr marL="0" indent="0">
              <a:buNone/>
            </a:pPr>
            <a:endParaRPr lang="en-US" sz="2400" i="1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cs typeface="Times New Roman" pitchFamily="18" charset="0"/>
              </a:rPr>
              <a:t>QUESTION:</a:t>
            </a:r>
          </a:p>
          <a:p>
            <a:pPr marL="0" indent="0">
              <a:buNone/>
            </a:pPr>
            <a:r>
              <a:rPr lang="en-US" altLang="zh-CN" sz="2400" i="1" dirty="0"/>
              <a:t>Is there a coherent schedule S for the operations of P that leads to a deadlock?</a:t>
            </a:r>
            <a:endParaRPr lang="en-US" sz="2400" i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85715"/>
              </p:ext>
            </p:extLst>
          </p:nvPr>
        </p:nvGraphicFramePr>
        <p:xfrm>
          <a:off x="1540625" y="1981632"/>
          <a:ext cx="8915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0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26679"/>
              </p:ext>
            </p:extLst>
          </p:nvPr>
        </p:nvGraphicFramePr>
        <p:xfrm>
          <a:off x="1540625" y="1981632"/>
          <a:ext cx="8915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9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3686"/>
              </p:ext>
            </p:extLst>
          </p:nvPr>
        </p:nvGraphicFramePr>
        <p:xfrm>
          <a:off x="1540625" y="1981632"/>
          <a:ext cx="8915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4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03312"/>
              </p:ext>
            </p:extLst>
          </p:nvPr>
        </p:nvGraphicFramePr>
        <p:xfrm>
          <a:off x="1540625" y="1981632"/>
          <a:ext cx="8915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1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Deadlock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7714"/>
              </p:ext>
            </p:extLst>
          </p:nvPr>
        </p:nvGraphicFramePr>
        <p:xfrm>
          <a:off x="1540625" y="1981632"/>
          <a:ext cx="8915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Task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Membership in NP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09708" y="2313316"/>
            <a:ext cx="32766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Operational model of </a:t>
            </a:r>
            <a:r>
              <a:rPr lang="en-US" altLang="zh-CN" sz="2800" dirty="0" smtClean="0"/>
              <a:t>MPI </a:t>
            </a:r>
            <a:r>
              <a:rPr lang="en-US" altLang="zh-CN" sz="2800" dirty="0" smtClean="0"/>
              <a:t>semantics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7808" y="2966107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 Schedule S</a:t>
            </a:r>
            <a:endParaRPr lang="zh-CN" alt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5690489" y="2973382"/>
            <a:ext cx="711460" cy="50866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Reduction from SAT</a:t>
            </a:r>
            <a:endParaRPr lang="zh-CN" alt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254034" y="2413499"/>
            <a:ext cx="10650583" cy="171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i="1" dirty="0" smtClean="0"/>
              <a:t>Assertion </a:t>
            </a:r>
            <a:r>
              <a:rPr lang="en-US" altLang="zh-CN" sz="3600" i="1" dirty="0" smtClean="0"/>
              <a:t>Violation</a:t>
            </a:r>
            <a:r>
              <a:rPr lang="en-US" sz="3600" i="1" dirty="0" smtClean="0"/>
              <a:t>: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S </a:t>
            </a:r>
            <a:r>
              <a:rPr lang="en-US" sz="3600" i="1" dirty="0"/>
              <a:t>is a feasible schedule for H that satisfies all assertions if and only if </a:t>
            </a:r>
            <a:r>
              <a:rPr lang="en-US" sz="3600" i="1" dirty="0" smtClean="0"/>
              <a:t>the SAT instance Q is </a:t>
            </a:r>
            <a:r>
              <a:rPr lang="en-US" sz="3600" i="1" dirty="0" err="1" smtClean="0"/>
              <a:t>satisfiable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4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49188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191001" y="4953001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1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4191001" y="4953001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4191001" y="4953001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</a:p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  <a:p>
                      <a:pPr algn="r"/>
                      <a:endParaRPr 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00316"/>
              </p:ext>
            </p:extLst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0070C0"/>
                </a:solidFill>
                <a:sym typeface="Wingdings" panose="05000000000000000000" pitchFamily="2" charset="2"/>
              </a:rPr>
              <a:t>f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191001" y="4953001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017368" y="4953002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2000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7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5700" y="4953001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en-US" sz="3200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=d</a:t>
            </a:r>
            <a:r>
              <a:rPr lang="en-US" sz="3200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f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US" sz="3200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endParaRPr lang="en-US" sz="3200" baseline="-25000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4191001" y="4953001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017368" y="4953002"/>
            <a:ext cx="612033" cy="685799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981201" y="1295401"/>
          <a:ext cx="5867399" cy="343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39"/>
                <a:gridCol w="1392701"/>
                <a:gridCol w="518160"/>
                <a:gridCol w="1325879"/>
                <a:gridCol w="502921"/>
                <a:gridCol w="1676399"/>
              </a:tblGrid>
              <a:tr h="355695"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6530"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</a:p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2000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  <a:p>
                      <a:pPr algn="r"/>
                      <a:r>
                        <a:rPr lang="en-US" sz="2000" b="1" i="1" dirty="0" smtClean="0">
                          <a:solidFill>
                            <a:srgbClr val="0070C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 i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000" b="1" i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2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9800" y="655320"/>
          <a:ext cx="7848601" cy="55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864"/>
                <a:gridCol w="2767864"/>
                <a:gridCol w="2312873"/>
              </a:tblGrid>
              <a:tr h="1524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SAT: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…, 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m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},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C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…, 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n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c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…</a:t>
                      </a: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n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 gridSpan="3"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VAMP: H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d0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d1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</a:t>
                      </a: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}, X 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…,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m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},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D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 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d0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d1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 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 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d1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assert(c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Reduction from SAT</a:t>
            </a:r>
            <a:endParaRPr lang="zh-CN" alt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184366" y="2246849"/>
            <a:ext cx="9823268" cy="17163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smtClean="0"/>
              <a:t>Deadlock: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smtClean="0"/>
              <a:t>S is a feasible schedule for H that does not deadlock if and only if the SAT instance Q is </a:t>
            </a:r>
            <a:r>
              <a:rPr lang="en-US" sz="3600" i="1" dirty="0" err="1" smtClean="0"/>
              <a:t>satisfiable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14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28361"/>
              </p:ext>
            </p:extLst>
          </p:nvPr>
        </p:nvGraphicFramePr>
        <p:xfrm>
          <a:off x="1127760" y="1295401"/>
          <a:ext cx="6553200" cy="3737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225"/>
                <a:gridCol w="1431099"/>
                <a:gridCol w="1809438"/>
                <a:gridCol w="1809438"/>
              </a:tblGrid>
              <a:tr h="35569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altLang="zh-CN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altLang="zh-CN" sz="2000" baseline="-25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x,h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assume(c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55666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39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Polynomial</a:t>
            </a:r>
            <a:r>
              <a:rPr lang="en-US" altLang="zh-CN" b="1" dirty="0" smtClean="0"/>
              <a:t> </a:t>
            </a:r>
            <a:r>
              <a:rPr lang="en-US" altLang="zh-CN" dirty="0"/>
              <a:t>Reduction from </a:t>
            </a:r>
            <a:r>
              <a:rPr lang="en-US" altLang="zh-CN" dirty="0" smtClean="0"/>
              <a:t>SAT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28361"/>
              </p:ext>
            </p:extLst>
          </p:nvPr>
        </p:nvGraphicFramePr>
        <p:xfrm>
          <a:off x="1127760" y="1295401"/>
          <a:ext cx="6553200" cy="3737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225"/>
                <a:gridCol w="1431099"/>
                <a:gridCol w="1809438"/>
                <a:gridCol w="1809438"/>
              </a:tblGrid>
              <a:tr h="35569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00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altLang="zh-CN" sz="200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altLang="zh-CN" sz="2000" baseline="-25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x,h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R(g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R(u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assume(c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4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S(d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,h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0" y="1295400"/>
          <a:ext cx="2133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3309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SAT Instance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8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,u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  {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 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Q 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 {c</a:t>
                      </a:r>
                      <a:r>
                        <a:rPr lang="en-US" sz="2000" baseline="-25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}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true</a:t>
                      </a:r>
                      <a:endParaRPr lang="en-US" sz="20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= false</a:t>
                      </a:r>
                      <a:endParaRPr lang="en-US" altLang="zh-CN" sz="20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 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0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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u</a:t>
                      </a:r>
                      <a:r>
                        <a:rPr lang="en-US" altLang="zh-CN" sz="2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 </a:t>
                      </a:r>
                      <a:r>
                        <a:rPr lang="en-US" altLang="zh-CN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= </a:t>
                      </a: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94360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4854" y="5297269"/>
            <a:ext cx="590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Deadlock if </a:t>
            </a:r>
            <a:r>
              <a:rPr lang="en-US" altLang="zh-CN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3600" baseline="-25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  <a:cs typeface="Consolas" panose="020B0609020204030204" pitchFamily="49" charset="0"/>
              </a:rPr>
              <a:t>is not Satisfied</a:t>
            </a:r>
            <a:endParaRPr lang="zh-CN" altLang="en-US" sz="3600" baseline="-25000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MPI Correctness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Static Properties</a:t>
            </a:r>
          </a:p>
          <a:p>
            <a:r>
              <a:rPr lang="en-US" altLang="zh-CN" sz="4000" dirty="0" smtClean="0"/>
              <a:t>Correct Computation</a:t>
            </a:r>
          </a:p>
          <a:p>
            <a:r>
              <a:rPr lang="en-US" altLang="zh-CN" sz="4000" dirty="0" smtClean="0"/>
              <a:t>Deadlock Freedom</a:t>
            </a:r>
          </a:p>
        </p:txBody>
      </p:sp>
    </p:spTree>
    <p:extLst>
      <p:ext uri="{BB962C8B-B14F-4D97-AF65-F5344CB8AC3E}">
        <p14:creationId xmlns:p14="http://schemas.microsoft.com/office/powerpoint/2010/main" val="21138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Static Properties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28668"/>
              </p:ext>
            </p:extLst>
          </p:nvPr>
        </p:nvGraphicFramePr>
        <p:xfrm>
          <a:off x="3160816" y="2117408"/>
          <a:ext cx="5443252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626"/>
                <a:gridCol w="2721626"/>
              </a:tblGrid>
              <a:tr h="35569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32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lang="en-US" sz="32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altLang="zh-CN" sz="32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altLang="zh-CN" sz="3200" baseline="-25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42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h1=S(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32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,P</a:t>
                      </a:r>
                      <a:r>
                        <a:rPr lang="en-US" sz="32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MPI_Init</a:t>
                      </a:r>
                      <a:endParaRPr lang="en-US" sz="3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W(h1)</a:t>
                      </a:r>
                      <a:endParaRPr lang="en-US" sz="32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32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h2=R(v,*)</a:t>
                      </a:r>
                    </a:p>
                    <a:p>
                      <a:pPr algn="l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W(h2)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32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Correct Computation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39266"/>
              </p:ext>
            </p:extLst>
          </p:nvPr>
        </p:nvGraphicFramePr>
        <p:xfrm>
          <a:off x="1828800" y="2394659"/>
          <a:ext cx="9335586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042"/>
                <a:gridCol w="2934040"/>
                <a:gridCol w="3467504"/>
              </a:tblGrid>
              <a:tr h="35569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h1=S(1,P</a:t>
                      </a:r>
                      <a:r>
                        <a:rPr lang="en-US" sz="28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800" dirty="0" smtClean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W(h1)</a:t>
                      </a:r>
                      <a:endParaRPr lang="en-US" sz="2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h2=S(“Go”,</a:t>
                      </a: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8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W(h2)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v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char* v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h3=R(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v</a:t>
                      </a:r>
                      <a:r>
                        <a:rPr lang="en-US" altLang="zh-CN" sz="2800" baseline="-250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  <a:endParaRPr lang="en-US" sz="28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W(h3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h3=R(v</a:t>
                      </a:r>
                      <a:r>
                        <a:rPr lang="en-US" altLang="zh-CN" sz="2800" baseline="-250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,*)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W(h3)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Deadlock Freedom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1388"/>
              </p:ext>
            </p:extLst>
          </p:nvPr>
        </p:nvGraphicFramePr>
        <p:xfrm>
          <a:off x="1828800" y="2394659"/>
          <a:ext cx="933558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042"/>
                <a:gridCol w="2934040"/>
                <a:gridCol w="3467504"/>
              </a:tblGrid>
              <a:tr h="35569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h1=S(</a:t>
                      </a: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8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,P</a:t>
                      </a:r>
                      <a:r>
                        <a:rPr lang="en-US" sz="2800" baseline="-250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8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W(h1)</a:t>
                      </a:r>
                      <a:endParaRPr lang="en-US" sz="28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h2=S(</a:t>
                      </a:r>
                      <a:r>
                        <a:rPr lang="en-US" sz="2800" dirty="0" err="1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r>
                        <a:rPr lang="en-US" sz="2800" baseline="-25000" dirty="0" err="1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r>
                        <a:rPr lang="en-US" sz="2800" dirty="0" err="1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,P</a:t>
                      </a:r>
                      <a:r>
                        <a:rPr lang="en-US" sz="2800" baseline="-25000" dirty="0" err="1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r>
                        <a:rPr lang="en-US" sz="2800" dirty="0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800" dirty="0" smtClean="0">
                        <a:solidFill>
                          <a:schemeClr val="accent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chemeClr val="accent2"/>
                          </a:solidFill>
                          <a:latin typeface="Consolas" pitchFamily="49" charset="0"/>
                          <a:cs typeface="Consolas" pitchFamily="49" charset="0"/>
                        </a:rPr>
                        <a:t>W(h2)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h3=R(v,*)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W(h3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Curved Up Arrow 2"/>
          <p:cNvSpPr/>
          <p:nvPr/>
        </p:nvSpPr>
        <p:spPr>
          <a:xfrm>
            <a:off x="3466011" y="4101736"/>
            <a:ext cx="5077097" cy="86214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6217920" y="3979817"/>
            <a:ext cx="1924594" cy="60089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Checking Large Programs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67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Static Analysis (Completeness)</a:t>
            </a:r>
          </a:p>
          <a:p>
            <a:r>
              <a:rPr lang="en-US" altLang="zh-CN" sz="4000" dirty="0" smtClean="0"/>
              <a:t>Model Checking with SMT (Soundness)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51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0656"/>
              </p:ext>
            </p:extLst>
          </p:nvPr>
        </p:nvGraphicFramePr>
        <p:xfrm>
          <a:off x="1567543" y="2002774"/>
          <a:ext cx="9335586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042"/>
                <a:gridCol w="2934040"/>
                <a:gridCol w="3467504"/>
              </a:tblGrid>
              <a:tr h="35569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2800" baseline="-25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(A,*)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0,1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(B,*)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0,2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(C,*)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0,3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(D,*)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0,4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comm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0,5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1,0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1,1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1,2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comm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1,3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2,0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2,1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2,2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comm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2,3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Why is Static Analysis NOT Sufficient?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947547" y="360218"/>
            <a:ext cx="2211978" cy="6080694"/>
            <a:chOff x="1393371" y="267855"/>
            <a:chExt cx="2211978" cy="6080694"/>
          </a:xfrm>
        </p:grpSpPr>
        <p:sp>
          <p:nvSpPr>
            <p:cNvPr id="44" name="Rectangle 43"/>
            <p:cNvSpPr/>
            <p:nvPr/>
          </p:nvSpPr>
          <p:spPr>
            <a:xfrm>
              <a:off x="1393371" y="267855"/>
              <a:ext cx="2211978" cy="6080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28503" y="730298"/>
              <a:ext cx="1741714" cy="3178628"/>
              <a:chOff x="1306286" y="1349829"/>
              <a:chExt cx="1741714" cy="317862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06286" y="1349829"/>
                <a:ext cx="1741714" cy="3178628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19794" y="1690688"/>
                <a:ext cx="1114697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0,0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(A,*)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9793" y="2417241"/>
                <a:ext cx="1114697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0,1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(B,*)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19792" y="3109572"/>
                <a:ext cx="1114697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0,2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(C,*)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19791" y="3765505"/>
                <a:ext cx="1114697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0,3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(D,*)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1" idx="2"/>
                <a:endCxn id="12" idx="0"/>
              </p:cNvCxnSpPr>
              <p:nvPr/>
            </p:nvCxnSpPr>
            <p:spPr>
              <a:xfrm flipH="1">
                <a:off x="2177142" y="2152242"/>
                <a:ext cx="1" cy="264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2177141" y="2878795"/>
                <a:ext cx="1" cy="230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2177140" y="3571126"/>
                <a:ext cx="1" cy="194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1876688" y="4103304"/>
              <a:ext cx="1245331" cy="461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0,4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comm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8503" y="4804002"/>
              <a:ext cx="1741714" cy="1396501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76688" y="4932724"/>
              <a:ext cx="1245331" cy="461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0,5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(v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,1)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7671" y="56829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35" name="Straight Arrow Connector 34"/>
            <p:cNvCxnSpPr>
              <a:stCxn id="14" idx="2"/>
              <a:endCxn id="22" idx="0"/>
            </p:cNvCxnSpPr>
            <p:nvPr/>
          </p:nvCxnSpPr>
          <p:spPr>
            <a:xfrm flipH="1">
              <a:off x="2499354" y="3607528"/>
              <a:ext cx="3" cy="495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0"/>
            </p:cNvCxnSpPr>
            <p:nvPr/>
          </p:nvCxnSpPr>
          <p:spPr>
            <a:xfrm>
              <a:off x="2499354" y="4564858"/>
              <a:ext cx="0" cy="367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4" idx="0"/>
            </p:cNvCxnSpPr>
            <p:nvPr/>
          </p:nvCxnSpPr>
          <p:spPr>
            <a:xfrm>
              <a:off x="2499353" y="5394278"/>
              <a:ext cx="0" cy="28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08435" y="31441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58693" y="360218"/>
            <a:ext cx="2211978" cy="6080694"/>
            <a:chOff x="1393371" y="267855"/>
            <a:chExt cx="2211978" cy="6080694"/>
          </a:xfrm>
        </p:grpSpPr>
        <p:sp>
          <p:nvSpPr>
            <p:cNvPr id="48" name="Rectangle 47"/>
            <p:cNvSpPr/>
            <p:nvPr/>
          </p:nvSpPr>
          <p:spPr>
            <a:xfrm>
              <a:off x="1393371" y="267855"/>
              <a:ext cx="2211978" cy="6080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628503" y="730298"/>
              <a:ext cx="1741714" cy="1797485"/>
              <a:chOff x="1306286" y="1349829"/>
              <a:chExt cx="1741714" cy="179748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306286" y="1349829"/>
                <a:ext cx="1741714" cy="1797485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554472" y="1690688"/>
                <a:ext cx="1245330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1,0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,0)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554471" y="2417241"/>
                <a:ext cx="1245331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1,1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,0)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3" name="Straight Arrow Connector 62"/>
              <p:cNvCxnSpPr>
                <a:stCxn id="59" idx="2"/>
                <a:endCxn id="60" idx="0"/>
              </p:cNvCxnSpPr>
              <p:nvPr/>
            </p:nvCxnSpPr>
            <p:spPr>
              <a:xfrm>
                <a:off x="2177137" y="2152242"/>
                <a:ext cx="0" cy="264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1876688" y="4103304"/>
              <a:ext cx="1245331" cy="461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1,2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comm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28503" y="4804002"/>
              <a:ext cx="1741714" cy="1396501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76688" y="4932724"/>
              <a:ext cx="1245331" cy="461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1,3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(v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,2)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27671" y="56829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54" name="Straight Arrow Connector 53"/>
            <p:cNvCxnSpPr>
              <a:stCxn id="60" idx="2"/>
              <a:endCxn id="50" idx="0"/>
            </p:cNvCxnSpPr>
            <p:nvPr/>
          </p:nvCxnSpPr>
          <p:spPr>
            <a:xfrm>
              <a:off x="2499354" y="2259264"/>
              <a:ext cx="0" cy="184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0"/>
            </p:cNvCxnSpPr>
            <p:nvPr/>
          </p:nvCxnSpPr>
          <p:spPr>
            <a:xfrm>
              <a:off x="2499354" y="4564858"/>
              <a:ext cx="0" cy="367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3" idx="0"/>
            </p:cNvCxnSpPr>
            <p:nvPr/>
          </p:nvCxnSpPr>
          <p:spPr>
            <a:xfrm>
              <a:off x="2499353" y="5394278"/>
              <a:ext cx="0" cy="28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08435" y="31441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769839" y="360218"/>
            <a:ext cx="2211978" cy="6080694"/>
            <a:chOff x="1393371" y="267855"/>
            <a:chExt cx="2211978" cy="6080694"/>
          </a:xfrm>
        </p:grpSpPr>
        <p:sp>
          <p:nvSpPr>
            <p:cNvPr id="74" name="Rectangle 73"/>
            <p:cNvSpPr/>
            <p:nvPr/>
          </p:nvSpPr>
          <p:spPr>
            <a:xfrm>
              <a:off x="1393371" y="267855"/>
              <a:ext cx="2211978" cy="6080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28503" y="730298"/>
              <a:ext cx="1741714" cy="1797485"/>
              <a:chOff x="1306286" y="1349829"/>
              <a:chExt cx="1741714" cy="1797485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306286" y="1349829"/>
                <a:ext cx="1741714" cy="1797485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54472" y="1690688"/>
                <a:ext cx="1245330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2,0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en-US" altLang="zh-CN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,0)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554471" y="2417241"/>
                <a:ext cx="1245331" cy="461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altLang="zh-CN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2,1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en-US" altLang="zh-CN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,0)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85" idx="2"/>
                <a:endCxn id="86" idx="0"/>
              </p:cNvCxnSpPr>
              <p:nvPr/>
            </p:nvCxnSpPr>
            <p:spPr>
              <a:xfrm>
                <a:off x="2177137" y="2152242"/>
                <a:ext cx="0" cy="264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/>
            <p:cNvSpPr/>
            <p:nvPr/>
          </p:nvSpPr>
          <p:spPr>
            <a:xfrm>
              <a:off x="1876688" y="4103304"/>
              <a:ext cx="1245331" cy="461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,2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comm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628503" y="4804002"/>
              <a:ext cx="1741714" cy="1396501"/>
            </a:xfrm>
            <a:prstGeom prst="round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76688" y="4932724"/>
              <a:ext cx="1245331" cy="461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2,3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(v</a:t>
              </a:r>
              <a:r>
                <a:rPr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,2)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27671" y="56829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80" name="Straight Arrow Connector 79"/>
            <p:cNvCxnSpPr>
              <a:stCxn id="86" idx="2"/>
              <a:endCxn id="76" idx="0"/>
            </p:cNvCxnSpPr>
            <p:nvPr/>
          </p:nvCxnSpPr>
          <p:spPr>
            <a:xfrm>
              <a:off x="2499354" y="2259264"/>
              <a:ext cx="0" cy="184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8" idx="0"/>
            </p:cNvCxnSpPr>
            <p:nvPr/>
          </p:nvCxnSpPr>
          <p:spPr>
            <a:xfrm>
              <a:off x="2499354" y="4564858"/>
              <a:ext cx="0" cy="367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0"/>
            </p:cNvCxnSpPr>
            <p:nvPr/>
          </p:nvCxnSpPr>
          <p:spPr>
            <a:xfrm>
              <a:off x="2499353" y="5394278"/>
              <a:ext cx="0" cy="28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308435" y="31441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Why is MC with SMT NOT Sufficient?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9530" y="2984863"/>
            <a:ext cx="1219200" cy="1668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88861"/>
              </p:ext>
            </p:extLst>
          </p:nvPr>
        </p:nvGraphicFramePr>
        <p:xfrm>
          <a:off x="4958218" y="2984863"/>
          <a:ext cx="12954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1295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smtClean="0"/>
                        <a:t>R</a:t>
                      </a:r>
                      <a:r>
                        <a:rPr lang="en-US" sz="2000" baseline="-25000" dirty="0" smtClean="0"/>
                        <a:t>0,0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S</a:t>
                      </a:r>
                      <a:r>
                        <a:rPr lang="en-US" sz="2000" baseline="-25000" dirty="0" smtClean="0"/>
                        <a:t>1,0</a:t>
                      </a:r>
                      <a:r>
                        <a:rPr lang="en-US" sz="2000" dirty="0" smtClean="0"/>
                        <a:t>&gt;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dirty="0" smtClean="0"/>
                        <a:t>R</a:t>
                      </a:r>
                      <a:r>
                        <a:rPr lang="en-US" sz="2000" baseline="-25000" dirty="0" smtClean="0"/>
                        <a:t>0,0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S</a:t>
                      </a:r>
                      <a:r>
                        <a:rPr lang="en-US" sz="2000" baseline="-25000" dirty="0" smtClean="0"/>
                        <a:t>1,1</a:t>
                      </a:r>
                      <a:r>
                        <a:rPr lang="en-US" sz="2000" dirty="0" smtClean="0"/>
                        <a:t>&gt;</a:t>
                      </a:r>
                      <a:endParaRPr lang="en-US" sz="2000" dirty="0" smtClean="0"/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987730" y="2062239"/>
            <a:ext cx="1981200" cy="35134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9330" y="4287279"/>
            <a:ext cx="25908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69330" y="2595639"/>
            <a:ext cx="25908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69330" y="2062239"/>
            <a:ext cx="2590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6430"/>
              </p:ext>
            </p:extLst>
          </p:nvPr>
        </p:nvGraphicFramePr>
        <p:xfrm>
          <a:off x="2025830" y="2093482"/>
          <a:ext cx="186690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/>
              </a:tblGrid>
              <a:tr h="2453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1,1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(A,*)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0,1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(B,*)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2,0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2,1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(C,*)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(D,*)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Plus 21"/>
          <p:cNvSpPr/>
          <p:nvPr/>
        </p:nvSpPr>
        <p:spPr>
          <a:xfrm>
            <a:off x="4197530" y="3639939"/>
            <a:ext cx="505376" cy="472629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93636"/>
              </p:ext>
            </p:extLst>
          </p:nvPr>
        </p:nvGraphicFramePr>
        <p:xfrm>
          <a:off x="7162800" y="1934510"/>
          <a:ext cx="3124200" cy="303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287712"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... </a:t>
                      </a:r>
                    </a:p>
                    <a:p>
                      <a:endParaRPr lang="pt-BR" sz="20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R0,0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HB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altLang="zh-CN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R0,1</a:t>
                      </a:r>
                      <a:endParaRPr lang="pt-BR" sz="2000" b="0" i="0" u="none" strike="noStrike" kern="12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R0,1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HB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altLang="zh-CN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R0,2</a:t>
                      </a:r>
                      <a:endParaRPr lang="pt-BR" sz="2000" b="0" i="0" u="none" strike="noStrike" kern="12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en-US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R0,3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HB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en-US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B0,4</a:t>
                      </a:r>
                      <a:endParaRPr lang="en-US" sz="2000" b="0" i="0" u="none" strike="noStrike" kern="12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S1,1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HB</a:t>
                      </a:r>
                      <a:r>
                        <a:rPr lang="pt-B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2000" b="0" i="1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BR" sz="2000" b="0" i="0" u="none" strike="noStrike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B1,2</a:t>
                      </a:r>
                      <a:endParaRPr lang="pt-BR" sz="2000" b="0" i="0" u="none" strike="noStrike" kern="12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pt-BR" sz="2000" b="0" i="0" u="none" strike="noStrike" kern="12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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6559730" y="3605830"/>
            <a:ext cx="457200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Combining </a:t>
            </a:r>
            <a:r>
              <a:rPr lang="en-US" altLang="zh-CN" sz="4400" dirty="0">
                <a:solidFill>
                  <a:srgbClr val="C00000"/>
                </a:solidFill>
              </a:rPr>
              <a:t>static analysis</a:t>
            </a:r>
            <a:r>
              <a:rPr lang="en-US" altLang="zh-CN" sz="4400" dirty="0"/>
              <a:t> for completeness and </a:t>
            </a:r>
            <a:r>
              <a:rPr lang="en-US" altLang="zh-CN" sz="4400" dirty="0">
                <a:solidFill>
                  <a:srgbClr val="C00000"/>
                </a:solidFill>
              </a:rPr>
              <a:t>model checking with SMT </a:t>
            </a:r>
            <a:r>
              <a:rPr lang="en-US" altLang="zh-CN" sz="4400" dirty="0"/>
              <a:t>for soundness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88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05915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5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Related 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811" y="1593669"/>
            <a:ext cx="9222377" cy="4592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Siegel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S.F.,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analysis of message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In: VMCAI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Elwakil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Yang, Z.: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support tool for MCAPI applications.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 PADTAD (2010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Vakkalanka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Vo, A.,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Kirby, R.: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execution semantics of MPI: From theory to practice.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 FM (2009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Aananthakrishnan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de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Supinski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B.R., Schulz, M.,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Bronevetsky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dynamic formal verifier for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 (2010)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Sharma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Gopalakrishanan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Mercer, E., Holt, J.: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 - a runtime verification tool for MCAPI user applications.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 FMCAD (2009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Siegel, S.F.: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checking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VMCAI (2007)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Bouajjani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Emmi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phase analysis of message-passing programs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In: TACAS (2012)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S.,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Vakkalanka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S.S.,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Gopalakrishnan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Kirby, R.M., Thakur, R.,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Gropp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W.: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functionally irrelevant barriers in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 programs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PVM/MPI (2008)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Dissertation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835009"/>
              </p:ext>
            </p:extLst>
          </p:nvPr>
        </p:nvGraphicFramePr>
        <p:xfrm>
          <a:off x="2109652" y="2139133"/>
          <a:ext cx="8166463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15"/>
                <a:gridCol w="68297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Section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Introduction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Background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Proving MCAPI Executions Are Correct using SMT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4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Verifying MPI Correct Computation In SMT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MPI Deadlock Detection By Over-</a:t>
                      </a:r>
                      <a:r>
                        <a:rPr lang="en-US" altLang="zh-CN" sz="1800" u="none" strike="noStrike" kern="1200" baseline="0" dirty="0" err="1" smtClean="0"/>
                        <a:t>approximationWith</a:t>
                      </a:r>
                      <a:r>
                        <a:rPr lang="en-US" altLang="zh-CN" sz="1800" u="none" strike="noStrike" kern="1200" baseline="0" dirty="0" smtClean="0"/>
                        <a:t> Precise Analysis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6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A Scalable Verifier for MPI Programs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7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RelatedWorks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Section 8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Conclusions And Future Directions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6421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3131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2832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3131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55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07685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444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en-US" altLang="zh-CN" sz="3200" dirty="0">
                <a:sym typeface="Wingdings" panose="05000000000000000000" pitchFamily="2" charset="2"/>
              </a:rPr>
              <a:t> </a:t>
            </a:r>
            <a:r>
              <a:rPr lang="en-US" altLang="zh-CN" sz="3200" dirty="0">
                <a:solidFill>
                  <a:schemeClr val="accent2"/>
                </a:solidFill>
                <a:sym typeface="Wingdings" panose="05000000000000000000" pitchFamily="2" charset="2"/>
              </a:rPr>
              <a:t>b = 1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0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Trace One</a:t>
            </a:r>
            <a:endParaRPr lang="zh-CN" altLang="en-US" dirty="0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84460"/>
              </p:ext>
            </p:extLst>
          </p:nvPr>
        </p:nvGraphicFramePr>
        <p:xfrm>
          <a:off x="1540625" y="1981632"/>
          <a:ext cx="89154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95"/>
                <a:gridCol w="2409567"/>
                <a:gridCol w="401595"/>
                <a:gridCol w="2570205"/>
                <a:gridCol w="401595"/>
                <a:gridCol w="2730843"/>
              </a:tblGrid>
              <a:tr h="2612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Process 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h1 = R</a:t>
                      </a:r>
                      <a:r>
                        <a:rPr lang="en-US" altLang="zh-CN" sz="200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0,2</a:t>
                      </a: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(*,a)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W(h1)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h3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 = 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R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1,3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(*,c)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W(h3)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h5 = S</a:t>
                      </a:r>
                      <a:r>
                        <a:rPr lang="en-US" altLang="zh-CN" sz="2000" b="0" baseline="-25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2,4</a:t>
                      </a:r>
                      <a:r>
                        <a:rPr lang="en-US" altLang="zh-CN" sz="2000" b="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(0,“4”)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latin typeface="Lucida Console" pitchFamily="49" charset="0"/>
                        </a:rPr>
                        <a:t>W(h5)</a:t>
                      </a: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h2 = R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0,5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(*,b)</a:t>
                      </a:r>
                    </a:p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W(h2)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h4 = S</a:t>
                      </a:r>
                      <a:r>
                        <a:rPr lang="en-US" altLang="zh-CN" sz="2000" baseline="-2500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1,5</a:t>
                      </a: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(0,“1”)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accent2"/>
                          </a:solidFill>
                          <a:latin typeface="Lucida Console" pitchFamily="49" charset="0"/>
                        </a:rPr>
                        <a:t>W(h4)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h6 = S</a:t>
                      </a:r>
                      <a:r>
                        <a:rPr lang="en-US" altLang="zh-CN" sz="2000" baseline="-25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2,6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(1,</a:t>
                      </a:r>
                      <a:r>
                        <a:rPr lang="en-US" altLang="zh-CN" sz="2000" b="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“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Go”)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W(h6)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assume(b &gt;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Lucida Console" pitchFamily="49" charset="0"/>
                        </a:rPr>
                        <a:t>assert(a == 4)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aseline="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0500" y="4750723"/>
            <a:ext cx="7101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= 4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 = “Go”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b = 1</a:t>
            </a:r>
            <a:r>
              <a:rPr lang="en-US" altLang="zh-CN" sz="3200" dirty="0" smtClean="0">
                <a:sym typeface="Wingdings" panose="05000000000000000000" pitchFamily="2" charset="2"/>
              </a:rPr>
              <a:t>  </a:t>
            </a:r>
            <a:r>
              <a:rPr lang="en-US" altLang="zh-CN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No Violation</a:t>
            </a:r>
            <a:r>
              <a:rPr lang="en-US" altLang="zh-CN" sz="3200" dirty="0" smtClean="0">
                <a:solidFill>
                  <a:schemeClr val="accent2"/>
                </a:solidFill>
              </a:rPr>
              <a:t> 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10387</TotalTime>
  <Words>3406</Words>
  <Application>Microsoft Office PowerPoint</Application>
  <PresentationFormat>Widescreen</PresentationFormat>
  <Paragraphs>1084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宋体</vt:lpstr>
      <vt:lpstr>Arial</vt:lpstr>
      <vt:lpstr>Calibri</vt:lpstr>
      <vt:lpstr>Calibri Light</vt:lpstr>
      <vt:lpstr>Consolas</vt:lpstr>
      <vt:lpstr>Lucida Console</vt:lpstr>
      <vt:lpstr>Symbol</vt:lpstr>
      <vt:lpstr>Times New Roman</vt:lpstr>
      <vt:lpstr>Wingdings</vt:lpstr>
      <vt:lpstr>Office Theme</vt:lpstr>
      <vt:lpstr>Ph.D. Dissertation Proposal: An Analyzer for Verifying MPI Programs</vt:lpstr>
      <vt:lpstr>An MPI Program</vt:lpstr>
      <vt:lpstr>Trace One</vt:lpstr>
      <vt:lpstr>Trace One</vt:lpstr>
      <vt:lpstr>Trace One</vt:lpstr>
      <vt:lpstr>Trace One</vt:lpstr>
      <vt:lpstr>Trace One</vt:lpstr>
      <vt:lpstr>Trace One</vt:lpstr>
      <vt:lpstr>Trace One</vt:lpstr>
      <vt:lpstr>Trace Two</vt:lpstr>
      <vt:lpstr>Trace Two</vt:lpstr>
      <vt:lpstr>Trace Two</vt:lpstr>
      <vt:lpstr>Trace Two</vt:lpstr>
      <vt:lpstr>Trace Two</vt:lpstr>
      <vt:lpstr>Trace Two</vt:lpstr>
      <vt:lpstr>Trace Two</vt:lpstr>
      <vt:lpstr>Thesis</vt:lpstr>
      <vt:lpstr>Thesis</vt:lpstr>
      <vt:lpstr>Assertion Violation</vt:lpstr>
      <vt:lpstr>Assertion Violation</vt:lpstr>
      <vt:lpstr>Deadlock</vt:lpstr>
      <vt:lpstr>Example</vt:lpstr>
      <vt:lpstr>Example</vt:lpstr>
      <vt:lpstr>Example</vt:lpstr>
      <vt:lpstr>Example</vt:lpstr>
      <vt:lpstr>Deadlock</vt:lpstr>
      <vt:lpstr>Membership in NP</vt:lpstr>
      <vt:lpstr>Polynomial Reduction from SAT</vt:lpstr>
      <vt:lpstr>Polynomial Reduction from SAT</vt:lpstr>
      <vt:lpstr>Polynomial Reduction from SAT</vt:lpstr>
      <vt:lpstr>Polynomial Reduction from SAT</vt:lpstr>
      <vt:lpstr>Polynomial Reduction from SAT</vt:lpstr>
      <vt:lpstr>Polynomial Reduction from SAT</vt:lpstr>
      <vt:lpstr>Polynomial Reduction from SAT</vt:lpstr>
      <vt:lpstr>Polynomial Reduction from SAT</vt:lpstr>
      <vt:lpstr>Polynomial Reduction from SAT</vt:lpstr>
      <vt:lpstr>PowerPoint Presentation</vt:lpstr>
      <vt:lpstr>Polynomial Reduction from SAT</vt:lpstr>
      <vt:lpstr>Polynomial Reduction from SAT</vt:lpstr>
      <vt:lpstr>Polynomial Reduction from SAT</vt:lpstr>
      <vt:lpstr>MPI Correctness</vt:lpstr>
      <vt:lpstr>Static Properties</vt:lpstr>
      <vt:lpstr>Correct Computation</vt:lpstr>
      <vt:lpstr>Deadlock Freedom</vt:lpstr>
      <vt:lpstr>Checking Large Programs</vt:lpstr>
      <vt:lpstr>Why is Static Analysis NOT Sufficient?</vt:lpstr>
      <vt:lpstr>PowerPoint Presentation</vt:lpstr>
      <vt:lpstr>Why is MC with SMT NOT Sufficient?</vt:lpstr>
      <vt:lpstr>PowerPoint Presentation</vt:lpstr>
      <vt:lpstr>Related Works</vt:lpstr>
      <vt:lpstr>Dissertation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Analyzer for Verifying MPI Programs</dc:title>
  <dc:creator>Yini-Liao</dc:creator>
  <cp:lastModifiedBy>Yini-Liao</cp:lastModifiedBy>
  <cp:revision>87</cp:revision>
  <dcterms:created xsi:type="dcterms:W3CDTF">2013-11-23T05:30:35Z</dcterms:created>
  <dcterms:modified xsi:type="dcterms:W3CDTF">2013-12-03T04:35:32Z</dcterms:modified>
</cp:coreProperties>
</file>