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71" r:id="rId3"/>
    <p:sldId id="272" r:id="rId4"/>
    <p:sldId id="274" r:id="rId5"/>
    <p:sldId id="273" r:id="rId6"/>
    <p:sldId id="275" r:id="rId7"/>
    <p:sldId id="276" r:id="rId8"/>
    <p:sldId id="267" r:id="rId9"/>
    <p:sldId id="268" r:id="rId10"/>
    <p:sldId id="278" r:id="rId11"/>
    <p:sldId id="277" r:id="rId12"/>
    <p:sldId id="279" r:id="rId13"/>
    <p:sldId id="280" r:id="rId14"/>
    <p:sldId id="269" r:id="rId15"/>
    <p:sldId id="281" r:id="rId16"/>
    <p:sldId id="291" r:id="rId17"/>
    <p:sldId id="282" r:id="rId18"/>
    <p:sldId id="292" r:id="rId19"/>
    <p:sldId id="293" r:id="rId20"/>
    <p:sldId id="318" r:id="rId21"/>
    <p:sldId id="294" r:id="rId22"/>
    <p:sldId id="283" r:id="rId23"/>
    <p:sldId id="295" r:id="rId24"/>
    <p:sldId id="296" r:id="rId25"/>
    <p:sldId id="284" r:id="rId26"/>
    <p:sldId id="298" r:id="rId27"/>
    <p:sldId id="299" r:id="rId28"/>
    <p:sldId id="300" r:id="rId29"/>
    <p:sldId id="285" r:id="rId30"/>
    <p:sldId id="301" r:id="rId31"/>
    <p:sldId id="302" r:id="rId32"/>
    <p:sldId id="303" r:id="rId33"/>
    <p:sldId id="286" r:id="rId34"/>
    <p:sldId id="304" r:id="rId35"/>
    <p:sldId id="305" r:id="rId36"/>
    <p:sldId id="306" r:id="rId37"/>
    <p:sldId id="308" r:id="rId38"/>
    <p:sldId id="307" r:id="rId39"/>
    <p:sldId id="287" r:id="rId40"/>
    <p:sldId id="309" r:id="rId41"/>
    <p:sldId id="310" r:id="rId42"/>
    <p:sldId id="288" r:id="rId43"/>
    <p:sldId id="314" r:id="rId44"/>
    <p:sldId id="315" r:id="rId45"/>
    <p:sldId id="312" r:id="rId46"/>
    <p:sldId id="316" r:id="rId47"/>
    <p:sldId id="317" r:id="rId48"/>
    <p:sldId id="289" r:id="rId49"/>
    <p:sldId id="290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CCEEF-463D-4A80-9C6D-EF111266FC05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823C7-E213-4AC2-B1EB-CCE440A5E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1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4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8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4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4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0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7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3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7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F41C-1B2B-42CB-820D-E3FB471639C5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1FBE-58D9-4191-889B-5D63D433D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7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357" y="820523"/>
            <a:ext cx="9885286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Software Verification</a:t>
            </a: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Yu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7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Testing</a:t>
            </a:r>
            <a:endParaRPr lang="zh-CN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17" name="Oval 16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Straight Arrow Connector 21"/>
            <p:cNvCxnSpPr>
              <a:stCxn id="17" idx="3"/>
              <a:endCxn id="19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4"/>
              <a:endCxn id="20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5"/>
              <a:endCxn id="21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0" name="Straight Arrow Connector 29"/>
            <p:cNvCxnSpPr>
              <a:stCxn id="21" idx="3"/>
              <a:endCxn id="26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4"/>
              <a:endCxn id="28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1" idx="5"/>
              <a:endCxn id="27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4"/>
              <a:endCxn id="29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Straight Arrow Connector 36"/>
            <p:cNvCxnSpPr>
              <a:stCxn id="19" idx="4"/>
              <a:endCxn id="25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4"/>
              <a:endCxn id="34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0" idx="4"/>
              <a:endCxn id="35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4"/>
              <a:endCxn id="36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9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Testing</a:t>
            </a:r>
            <a:endParaRPr lang="zh-CN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17" name="Oval 16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Straight Arrow Connector 21"/>
            <p:cNvCxnSpPr>
              <a:stCxn id="17" idx="3"/>
              <a:endCxn id="19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4"/>
              <a:endCxn id="20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5"/>
              <a:endCxn id="21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0" name="Straight Arrow Connector 29"/>
            <p:cNvCxnSpPr>
              <a:stCxn id="21" idx="3"/>
              <a:endCxn id="26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4"/>
              <a:endCxn id="28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1" idx="5"/>
              <a:endCxn id="27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4"/>
              <a:endCxn id="29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Straight Arrow Connector 36"/>
            <p:cNvCxnSpPr>
              <a:stCxn id="19" idx="4"/>
              <a:endCxn id="25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4"/>
              <a:endCxn id="34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0" idx="4"/>
              <a:endCxn id="35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4"/>
              <a:endCxn id="36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2" name="Freeform 51"/>
          <p:cNvSpPr/>
          <p:nvPr/>
        </p:nvSpPr>
        <p:spPr>
          <a:xfrm>
            <a:off x="4821753" y="2707688"/>
            <a:ext cx="620259" cy="2530137"/>
          </a:xfrm>
          <a:custGeom>
            <a:avLst/>
            <a:gdLst>
              <a:gd name="connsiteX0" fmla="*/ 620259 w 620259"/>
              <a:gd name="connsiteY0" fmla="*/ 0 h 2334828"/>
              <a:gd name="connsiteX1" fmla="*/ 69843 w 620259"/>
              <a:gd name="connsiteY1" fmla="*/ 577049 h 2334828"/>
              <a:gd name="connsiteX2" fmla="*/ 7699 w 620259"/>
              <a:gd name="connsiteY2" fmla="*/ 2334828 h 2334828"/>
              <a:gd name="connsiteX3" fmla="*/ 7699 w 620259"/>
              <a:gd name="connsiteY3" fmla="*/ 2334828 h 233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259" h="2334828">
                <a:moveTo>
                  <a:pt x="620259" y="0"/>
                </a:moveTo>
                <a:cubicBezTo>
                  <a:pt x="396097" y="93955"/>
                  <a:pt x="171936" y="187911"/>
                  <a:pt x="69843" y="577049"/>
                </a:cubicBezTo>
                <a:cubicBezTo>
                  <a:pt x="-32250" y="966187"/>
                  <a:pt x="7699" y="2334828"/>
                  <a:pt x="7699" y="2334828"/>
                </a:cubicBezTo>
                <a:lnTo>
                  <a:pt x="7699" y="2334828"/>
                </a:ln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Testing</a:t>
            </a:r>
            <a:endParaRPr lang="zh-CN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17" name="Oval 16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Straight Arrow Connector 21"/>
            <p:cNvCxnSpPr>
              <a:stCxn id="17" idx="3"/>
              <a:endCxn id="19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4"/>
              <a:endCxn id="20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5"/>
              <a:endCxn id="21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0" name="Straight Arrow Connector 29"/>
            <p:cNvCxnSpPr>
              <a:stCxn id="21" idx="3"/>
              <a:endCxn id="26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4"/>
              <a:endCxn id="28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1" idx="5"/>
              <a:endCxn id="27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4"/>
              <a:endCxn id="29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Straight Arrow Connector 36"/>
            <p:cNvCxnSpPr>
              <a:stCxn id="19" idx="4"/>
              <a:endCxn id="25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4"/>
              <a:endCxn id="34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0" idx="4"/>
              <a:endCxn id="35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4"/>
              <a:endCxn id="36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2" name="Freeform 51"/>
          <p:cNvSpPr/>
          <p:nvPr/>
        </p:nvSpPr>
        <p:spPr>
          <a:xfrm>
            <a:off x="4821753" y="2707688"/>
            <a:ext cx="620259" cy="2530137"/>
          </a:xfrm>
          <a:custGeom>
            <a:avLst/>
            <a:gdLst>
              <a:gd name="connsiteX0" fmla="*/ 620259 w 620259"/>
              <a:gd name="connsiteY0" fmla="*/ 0 h 2334828"/>
              <a:gd name="connsiteX1" fmla="*/ 69843 w 620259"/>
              <a:gd name="connsiteY1" fmla="*/ 577049 h 2334828"/>
              <a:gd name="connsiteX2" fmla="*/ 7699 w 620259"/>
              <a:gd name="connsiteY2" fmla="*/ 2334828 h 2334828"/>
              <a:gd name="connsiteX3" fmla="*/ 7699 w 620259"/>
              <a:gd name="connsiteY3" fmla="*/ 2334828 h 233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259" h="2334828">
                <a:moveTo>
                  <a:pt x="620259" y="0"/>
                </a:moveTo>
                <a:cubicBezTo>
                  <a:pt x="396097" y="93955"/>
                  <a:pt x="171936" y="187911"/>
                  <a:pt x="69843" y="577049"/>
                </a:cubicBezTo>
                <a:cubicBezTo>
                  <a:pt x="-32250" y="966187"/>
                  <a:pt x="7699" y="2334828"/>
                  <a:pt x="7699" y="2334828"/>
                </a:cubicBezTo>
                <a:lnTo>
                  <a:pt x="7699" y="2334828"/>
                </a:ln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07332" y="2610035"/>
            <a:ext cx="2150550" cy="2627790"/>
          </a:xfrm>
          <a:custGeom>
            <a:avLst/>
            <a:gdLst>
              <a:gd name="connsiteX0" fmla="*/ 0 w 2150550"/>
              <a:gd name="connsiteY0" fmla="*/ 0 h 2627790"/>
              <a:gd name="connsiteX1" fmla="*/ 2104008 w 2150550"/>
              <a:gd name="connsiteY1" fmla="*/ 506027 h 2627790"/>
              <a:gd name="connsiteX2" fmla="*/ 1455938 w 2150550"/>
              <a:gd name="connsiteY2" fmla="*/ 1145219 h 2627790"/>
              <a:gd name="connsiteX3" fmla="*/ 1438183 w 2150550"/>
              <a:gd name="connsiteY3" fmla="*/ 2627790 h 262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0550" h="2627790">
                <a:moveTo>
                  <a:pt x="0" y="0"/>
                </a:moveTo>
                <a:cubicBezTo>
                  <a:pt x="930676" y="157578"/>
                  <a:pt x="1861352" y="315157"/>
                  <a:pt x="2104008" y="506027"/>
                </a:cubicBezTo>
                <a:cubicBezTo>
                  <a:pt x="2346664" y="696897"/>
                  <a:pt x="1566909" y="791592"/>
                  <a:pt x="1455938" y="1145219"/>
                </a:cubicBezTo>
                <a:cubicBezTo>
                  <a:pt x="1344967" y="1498846"/>
                  <a:pt x="1391575" y="2063318"/>
                  <a:pt x="1438183" y="262779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Testing</a:t>
            </a:r>
            <a:endParaRPr lang="zh-CN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17" name="Oval 16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Straight Arrow Connector 21"/>
            <p:cNvCxnSpPr>
              <a:stCxn id="17" idx="3"/>
              <a:endCxn id="19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4"/>
              <a:endCxn id="20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5"/>
              <a:endCxn id="21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0" name="Straight Arrow Connector 29"/>
            <p:cNvCxnSpPr>
              <a:stCxn id="21" idx="3"/>
              <a:endCxn id="26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4"/>
              <a:endCxn id="28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1" idx="5"/>
              <a:endCxn id="27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4"/>
              <a:endCxn id="29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Straight Arrow Connector 36"/>
            <p:cNvCxnSpPr>
              <a:stCxn id="19" idx="4"/>
              <a:endCxn id="25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4"/>
              <a:endCxn id="34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0" idx="4"/>
              <a:endCxn id="35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4"/>
              <a:endCxn id="36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2" name="Freeform 51"/>
          <p:cNvSpPr/>
          <p:nvPr/>
        </p:nvSpPr>
        <p:spPr>
          <a:xfrm>
            <a:off x="4821753" y="2707688"/>
            <a:ext cx="620259" cy="2530137"/>
          </a:xfrm>
          <a:custGeom>
            <a:avLst/>
            <a:gdLst>
              <a:gd name="connsiteX0" fmla="*/ 620259 w 620259"/>
              <a:gd name="connsiteY0" fmla="*/ 0 h 2334828"/>
              <a:gd name="connsiteX1" fmla="*/ 69843 w 620259"/>
              <a:gd name="connsiteY1" fmla="*/ 577049 h 2334828"/>
              <a:gd name="connsiteX2" fmla="*/ 7699 w 620259"/>
              <a:gd name="connsiteY2" fmla="*/ 2334828 h 2334828"/>
              <a:gd name="connsiteX3" fmla="*/ 7699 w 620259"/>
              <a:gd name="connsiteY3" fmla="*/ 2334828 h 233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259" h="2334828">
                <a:moveTo>
                  <a:pt x="620259" y="0"/>
                </a:moveTo>
                <a:cubicBezTo>
                  <a:pt x="396097" y="93955"/>
                  <a:pt x="171936" y="187911"/>
                  <a:pt x="69843" y="577049"/>
                </a:cubicBezTo>
                <a:cubicBezTo>
                  <a:pt x="-32250" y="966187"/>
                  <a:pt x="7699" y="2334828"/>
                  <a:pt x="7699" y="2334828"/>
                </a:cubicBezTo>
                <a:lnTo>
                  <a:pt x="7699" y="2334828"/>
                </a:ln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07332" y="2610035"/>
            <a:ext cx="2150550" cy="2627790"/>
          </a:xfrm>
          <a:custGeom>
            <a:avLst/>
            <a:gdLst>
              <a:gd name="connsiteX0" fmla="*/ 0 w 2150550"/>
              <a:gd name="connsiteY0" fmla="*/ 0 h 2627790"/>
              <a:gd name="connsiteX1" fmla="*/ 2104008 w 2150550"/>
              <a:gd name="connsiteY1" fmla="*/ 506027 h 2627790"/>
              <a:gd name="connsiteX2" fmla="*/ 1455938 w 2150550"/>
              <a:gd name="connsiteY2" fmla="*/ 1145219 h 2627790"/>
              <a:gd name="connsiteX3" fmla="*/ 1438183 w 2150550"/>
              <a:gd name="connsiteY3" fmla="*/ 2627790 h 262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0550" h="2627790">
                <a:moveTo>
                  <a:pt x="0" y="0"/>
                </a:moveTo>
                <a:cubicBezTo>
                  <a:pt x="930676" y="157578"/>
                  <a:pt x="1861352" y="315157"/>
                  <a:pt x="2104008" y="506027"/>
                </a:cubicBezTo>
                <a:cubicBezTo>
                  <a:pt x="2346664" y="696897"/>
                  <a:pt x="1566909" y="791592"/>
                  <a:pt x="1455938" y="1145219"/>
                </a:cubicBezTo>
                <a:cubicBezTo>
                  <a:pt x="1344967" y="1498846"/>
                  <a:pt x="1391575" y="2063318"/>
                  <a:pt x="1438183" y="262779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9"/>
          <p:cNvSpPr/>
          <p:nvPr/>
        </p:nvSpPr>
        <p:spPr>
          <a:xfrm>
            <a:off x="4934501" y="2787588"/>
            <a:ext cx="551899" cy="2405849"/>
          </a:xfrm>
          <a:custGeom>
            <a:avLst/>
            <a:gdLst>
              <a:gd name="connsiteX0" fmla="*/ 551899 w 551899"/>
              <a:gd name="connsiteY0" fmla="*/ 0 h 2405849"/>
              <a:gd name="connsiteX1" fmla="*/ 36994 w 551899"/>
              <a:gd name="connsiteY1" fmla="*/ 523783 h 2405849"/>
              <a:gd name="connsiteX2" fmla="*/ 81382 w 551899"/>
              <a:gd name="connsiteY2" fmla="*/ 2405849 h 240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899" h="2405849">
                <a:moveTo>
                  <a:pt x="551899" y="0"/>
                </a:moveTo>
                <a:cubicBezTo>
                  <a:pt x="333656" y="61404"/>
                  <a:pt x="115413" y="122808"/>
                  <a:pt x="36994" y="523783"/>
                </a:cubicBezTo>
                <a:cubicBezTo>
                  <a:pt x="-41425" y="924758"/>
                  <a:pt x="19978" y="1665303"/>
                  <a:pt x="81382" y="2405849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Model Checking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2512" y="2236158"/>
            <a:ext cx="4248706" cy="3011715"/>
            <a:chOff x="4066220" y="2361355"/>
            <a:chExt cx="2695152" cy="2259648"/>
          </a:xfrm>
        </p:grpSpPr>
        <p:sp>
          <p:nvSpPr>
            <p:cNvPr id="5" name="Rounded Rectangle 4"/>
            <p:cNvSpPr/>
            <p:nvPr/>
          </p:nvSpPr>
          <p:spPr>
            <a:xfrm>
              <a:off x="4066220" y="3375128"/>
              <a:ext cx="1501270" cy="1245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if(x&gt;0)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y=2;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 y=5;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assert(y&lt;4);</a:t>
              </a:r>
              <a:endPara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66220" y="2361355"/>
              <a:ext cx="2695152" cy="6011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en-US" altLang="zh-CN" sz="2400" dirty="0" smtClean="0"/>
                <a:t>Initialization</a:t>
              </a:r>
              <a:endPara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x=input(); </a:t>
              </a:r>
              <a:r>
                <a:rPr lang="en-US" altLang="zh-CN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y=0;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6220" y="3064225"/>
              <a:ext cx="1288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</a:rPr>
                <a:t>Thread 1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9461" y="3375127"/>
              <a:ext cx="920318" cy="52563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X=-1;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=3;</a:t>
              </a:r>
              <a:endPara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461" y="3064225"/>
              <a:ext cx="920318" cy="346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Thread 2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409674" y="3383643"/>
            <a:ext cx="1890943" cy="17481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5545309" y="4003915"/>
            <a:ext cx="54181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52530" y="3903770"/>
            <a:ext cx="683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|=</a:t>
            </a:r>
            <a:endParaRPr lang="zh-CN" altLang="en-US" sz="4000" b="1" dirty="0"/>
          </a:p>
        </p:txBody>
      </p:sp>
      <p:sp>
        <p:nvSpPr>
          <p:cNvPr id="18" name="Oval 17"/>
          <p:cNvSpPr/>
          <p:nvPr/>
        </p:nvSpPr>
        <p:spPr>
          <a:xfrm>
            <a:off x="9487644" y="3871045"/>
            <a:ext cx="1573934" cy="8337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Spec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6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Model Checking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State space optimization</a:t>
            </a:r>
          </a:p>
          <a:p>
            <a:pPr>
              <a:buFont typeface="Calibri" panose="020F0502020204030204" pitchFamily="34" charset="0"/>
              <a:buChar char="*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   Symbolic Execution</a:t>
            </a:r>
          </a:p>
          <a:p>
            <a:pPr>
              <a:buFont typeface="Calibri" panose="020F0502020204030204" pitchFamily="34" charset="0"/>
              <a:buChar char="*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Predicate Abstraction</a:t>
            </a:r>
          </a:p>
          <a:p>
            <a:pPr>
              <a:buFont typeface="Calibri" panose="020F0502020204030204" pitchFamily="34" charset="0"/>
              <a:buChar char="*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Counter-Example Guided Abstraction Refinement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Strategy for searching large state spaces</a:t>
            </a:r>
          </a:p>
          <a:p>
            <a:pPr>
              <a:buFont typeface="Calibri" panose="020F0502020204030204" pitchFamily="34" charset="0"/>
              <a:buChar char="*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   Iterative Context Bounding</a:t>
            </a:r>
          </a:p>
          <a:p>
            <a:pPr>
              <a:buFont typeface="Calibri" panose="020F0502020204030204" pitchFamily="34" charset="0"/>
              <a:buChar char="*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   Bounded Model Checking</a:t>
            </a:r>
          </a:p>
          <a:p>
            <a:pPr>
              <a:buFont typeface="Calibri" panose="020F0502020204030204" pitchFamily="34" charset="0"/>
              <a:buChar char="*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   Dynamic Partial Order Reduction</a:t>
            </a:r>
          </a:p>
        </p:txBody>
      </p:sp>
    </p:spTree>
    <p:extLst>
      <p:ext uri="{BB962C8B-B14F-4D97-AF65-F5344CB8AC3E}">
        <p14:creationId xmlns:p14="http://schemas.microsoft.com/office/powerpoint/2010/main" val="6055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 smtClean="0">
                <a:solidFill>
                  <a:srgbClr val="C00000"/>
                </a:solidFill>
              </a:rPr>
              <a:t>Symbolic Execution </a:t>
            </a:r>
            <a:r>
              <a:rPr lang="en-US" altLang="zh-CN" sz="5400" dirty="0" smtClean="0"/>
              <a:t>reduces reasoning about the program to reasoning about a formula in a logic</a:t>
            </a:r>
            <a:r>
              <a:rPr lang="en-US" altLang="zh-CN" sz="5400" dirty="0"/>
              <a:t>.</a:t>
            </a:r>
            <a:endParaRPr lang="zh-CN" altLang="en-US" sz="5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Symbolic Execution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43848" y="1690688"/>
            <a:ext cx="2743200" cy="8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x=input(); </a:t>
            </a:r>
          </a:p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y=0;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43848" y="3016251"/>
            <a:ext cx="2743200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if(x&gt;0)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9861" y="4882630"/>
            <a:ext cx="1231037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71529" y="4882629"/>
            <a:ext cx="1231037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05380" y="6141609"/>
            <a:ext cx="2743200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assert(y&lt;4)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3015448" y="2569576"/>
            <a:ext cx="0" cy="4466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flipH="1">
            <a:off x="1605380" y="3557787"/>
            <a:ext cx="1410068" cy="13248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3015448" y="3557787"/>
            <a:ext cx="1371600" cy="132484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>
            <a:off x="1605380" y="5424166"/>
            <a:ext cx="1371600" cy="7174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>
          <a:xfrm flipH="1">
            <a:off x="2976980" y="5424165"/>
            <a:ext cx="1410068" cy="71744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5864" y="3958598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f</a:t>
            </a:r>
            <a:endParaRPr lang="zh-CN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37312" y="3958598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71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Symbolic Execution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43848" y="1690688"/>
            <a:ext cx="2743200" cy="8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x=input(); </a:t>
            </a:r>
          </a:p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y=0;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43848" y="3016251"/>
            <a:ext cx="2743200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if(x&gt;0)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9861" y="4882630"/>
            <a:ext cx="1231037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71529" y="4882629"/>
            <a:ext cx="1231037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05380" y="6141609"/>
            <a:ext cx="2743200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assert(y&lt;4)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3015448" y="2569576"/>
            <a:ext cx="0" cy="4466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flipH="1">
            <a:off x="1605380" y="3557787"/>
            <a:ext cx="1410068" cy="13248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3015448" y="3557787"/>
            <a:ext cx="1371600" cy="132484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>
            <a:off x="1605380" y="5424166"/>
            <a:ext cx="1371600" cy="7174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>
          <a:xfrm flipH="1">
            <a:off x="2976980" y="5424165"/>
            <a:ext cx="1410068" cy="71744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5864" y="3958598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f</a:t>
            </a:r>
            <a:endParaRPr lang="zh-CN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37312" y="3958598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3" name="Freeform 2"/>
          <p:cNvSpPr/>
          <p:nvPr/>
        </p:nvSpPr>
        <p:spPr>
          <a:xfrm>
            <a:off x="1437457" y="1411550"/>
            <a:ext cx="1580951" cy="4820574"/>
          </a:xfrm>
          <a:custGeom>
            <a:avLst/>
            <a:gdLst>
              <a:gd name="connsiteX0" fmla="*/ 1430030 w 1580951"/>
              <a:gd name="connsiteY0" fmla="*/ 0 h 4820574"/>
              <a:gd name="connsiteX1" fmla="*/ 1376764 w 1580951"/>
              <a:gd name="connsiteY1" fmla="*/ 2237172 h 4820574"/>
              <a:gd name="connsiteX2" fmla="*/ 726 w 1580951"/>
              <a:gd name="connsiteY2" fmla="*/ 4136994 h 4820574"/>
              <a:gd name="connsiteX3" fmla="*/ 1580951 w 1580951"/>
              <a:gd name="connsiteY3" fmla="*/ 4820574 h 482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951" h="4820574">
                <a:moveTo>
                  <a:pt x="1430030" y="0"/>
                </a:moveTo>
                <a:cubicBezTo>
                  <a:pt x="1522505" y="773836"/>
                  <a:pt x="1614981" y="1547673"/>
                  <a:pt x="1376764" y="2237172"/>
                </a:cubicBezTo>
                <a:cubicBezTo>
                  <a:pt x="1138547" y="2926671"/>
                  <a:pt x="-33305" y="3706427"/>
                  <a:pt x="726" y="4136994"/>
                </a:cubicBezTo>
                <a:cubicBezTo>
                  <a:pt x="34757" y="4567561"/>
                  <a:pt x="807854" y="4694067"/>
                  <a:pt x="1580951" y="4820574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7066626" y="1791763"/>
            <a:ext cx="3603594" cy="684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x</a:t>
            </a:r>
            <a:r>
              <a:rPr lang="en-US" altLang="zh-CN" sz="3200" dirty="0" smtClean="0"/>
              <a:t>=X</a:t>
            </a:r>
            <a:endParaRPr lang="zh-CN" altLang="en-US" sz="3200" dirty="0"/>
          </a:p>
        </p:txBody>
      </p:sp>
      <p:sp>
        <p:nvSpPr>
          <p:cNvPr id="18" name="Rounded Rectangle 17"/>
          <p:cNvSpPr/>
          <p:nvPr/>
        </p:nvSpPr>
        <p:spPr>
          <a:xfrm>
            <a:off x="7066626" y="2944719"/>
            <a:ext cx="3603594" cy="684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(x&lt;=0)</a:t>
            </a:r>
            <a:endParaRPr lang="zh-CN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610687" y="3877593"/>
            <a:ext cx="585926" cy="6852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Symbolic Execution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43848" y="1690688"/>
            <a:ext cx="2743200" cy="8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x=input(); </a:t>
            </a:r>
          </a:p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y=0;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43848" y="3016251"/>
            <a:ext cx="2743200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if(x&gt;0)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9861" y="4882630"/>
            <a:ext cx="1231037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71529" y="4882629"/>
            <a:ext cx="1231037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05380" y="6141609"/>
            <a:ext cx="2743200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assert(y&lt;4)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3015448" y="2569576"/>
            <a:ext cx="0" cy="4466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flipH="1">
            <a:off x="1605380" y="3557787"/>
            <a:ext cx="1410068" cy="13248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3015448" y="3557787"/>
            <a:ext cx="1371600" cy="132484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>
            <a:off x="1605380" y="5424166"/>
            <a:ext cx="1371600" cy="7174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>
          <a:xfrm flipH="1">
            <a:off x="2976980" y="5424165"/>
            <a:ext cx="1410068" cy="71744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5864" y="3958598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f</a:t>
            </a:r>
            <a:endParaRPr lang="zh-CN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37312" y="3958598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3" name="Freeform 2"/>
          <p:cNvSpPr/>
          <p:nvPr/>
        </p:nvSpPr>
        <p:spPr>
          <a:xfrm>
            <a:off x="1437457" y="1411550"/>
            <a:ext cx="1580951" cy="4820574"/>
          </a:xfrm>
          <a:custGeom>
            <a:avLst/>
            <a:gdLst>
              <a:gd name="connsiteX0" fmla="*/ 1430030 w 1580951"/>
              <a:gd name="connsiteY0" fmla="*/ 0 h 4820574"/>
              <a:gd name="connsiteX1" fmla="*/ 1376764 w 1580951"/>
              <a:gd name="connsiteY1" fmla="*/ 2237172 h 4820574"/>
              <a:gd name="connsiteX2" fmla="*/ 726 w 1580951"/>
              <a:gd name="connsiteY2" fmla="*/ 4136994 h 4820574"/>
              <a:gd name="connsiteX3" fmla="*/ 1580951 w 1580951"/>
              <a:gd name="connsiteY3" fmla="*/ 4820574 h 482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951" h="4820574">
                <a:moveTo>
                  <a:pt x="1430030" y="0"/>
                </a:moveTo>
                <a:cubicBezTo>
                  <a:pt x="1522505" y="773836"/>
                  <a:pt x="1614981" y="1547673"/>
                  <a:pt x="1376764" y="2237172"/>
                </a:cubicBezTo>
                <a:cubicBezTo>
                  <a:pt x="1138547" y="2926671"/>
                  <a:pt x="-33305" y="3706427"/>
                  <a:pt x="726" y="4136994"/>
                </a:cubicBezTo>
                <a:cubicBezTo>
                  <a:pt x="34757" y="4567561"/>
                  <a:pt x="807854" y="4694067"/>
                  <a:pt x="1580951" y="4820574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7066626" y="1791763"/>
            <a:ext cx="3603594" cy="684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x=X</a:t>
            </a:r>
            <a:endParaRPr lang="zh-CN" altLang="en-US" sz="3200" dirty="0"/>
          </a:p>
        </p:txBody>
      </p:sp>
      <p:sp>
        <p:nvSpPr>
          <p:cNvPr id="18" name="Rounded Rectangle 17"/>
          <p:cNvSpPr/>
          <p:nvPr/>
        </p:nvSpPr>
        <p:spPr>
          <a:xfrm>
            <a:off x="7066626" y="2944719"/>
            <a:ext cx="3603594" cy="684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(x&lt;=0)</a:t>
            </a:r>
            <a:endParaRPr lang="zh-CN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66626" y="4739566"/>
            <a:ext cx="3603594" cy="684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(x&lt;=0)</a:t>
            </a:r>
            <a:r>
              <a:rPr lang="en-US" altLang="zh-CN" sz="3200" dirty="0" smtClean="0">
                <a:latin typeface="Consolas" pitchFamily="49" charset="0"/>
                <a:cs typeface="Consolas" pitchFamily="49" charset="0"/>
                <a:sym typeface="Symbol"/>
              </a:rPr>
              <a:t>(y=5) </a:t>
            </a:r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610687" y="3877593"/>
            <a:ext cx="585926" cy="6852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0" y="2192785"/>
            <a:ext cx="2743200" cy="2982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x=input(); </a:t>
            </a:r>
          </a:p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y=0;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if(x&gt;0)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y = 2;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y=5;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assert(y&lt;4);</a:t>
            </a:r>
            <a:endParaRPr lang="zh-CN" alt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Symbolic Execution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43848" y="1690688"/>
            <a:ext cx="2743200" cy="8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x=input(); </a:t>
            </a:r>
          </a:p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y=0;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43848" y="3016251"/>
            <a:ext cx="2743200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if(x&gt;0)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9861" y="4882630"/>
            <a:ext cx="1231037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71529" y="4882629"/>
            <a:ext cx="1231037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05380" y="6141609"/>
            <a:ext cx="2743200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assert(y&lt;4)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3015448" y="2569576"/>
            <a:ext cx="0" cy="4466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flipH="1">
            <a:off x="1605380" y="3557787"/>
            <a:ext cx="1410068" cy="13248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3015448" y="3557787"/>
            <a:ext cx="1371600" cy="132484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>
            <a:off x="1605380" y="5424166"/>
            <a:ext cx="1371600" cy="7174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>
          <a:xfrm flipH="1">
            <a:off x="2976980" y="5424165"/>
            <a:ext cx="1410068" cy="71744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5864" y="3958598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f</a:t>
            </a:r>
            <a:endParaRPr lang="zh-CN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37312" y="3958598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3" name="Freeform 2"/>
          <p:cNvSpPr/>
          <p:nvPr/>
        </p:nvSpPr>
        <p:spPr>
          <a:xfrm>
            <a:off x="1437457" y="1411550"/>
            <a:ext cx="1580951" cy="4820574"/>
          </a:xfrm>
          <a:custGeom>
            <a:avLst/>
            <a:gdLst>
              <a:gd name="connsiteX0" fmla="*/ 1430030 w 1580951"/>
              <a:gd name="connsiteY0" fmla="*/ 0 h 4820574"/>
              <a:gd name="connsiteX1" fmla="*/ 1376764 w 1580951"/>
              <a:gd name="connsiteY1" fmla="*/ 2237172 h 4820574"/>
              <a:gd name="connsiteX2" fmla="*/ 726 w 1580951"/>
              <a:gd name="connsiteY2" fmla="*/ 4136994 h 4820574"/>
              <a:gd name="connsiteX3" fmla="*/ 1580951 w 1580951"/>
              <a:gd name="connsiteY3" fmla="*/ 4820574 h 482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951" h="4820574">
                <a:moveTo>
                  <a:pt x="1430030" y="0"/>
                </a:moveTo>
                <a:cubicBezTo>
                  <a:pt x="1522505" y="773836"/>
                  <a:pt x="1614981" y="1547673"/>
                  <a:pt x="1376764" y="2237172"/>
                </a:cubicBezTo>
                <a:cubicBezTo>
                  <a:pt x="1138547" y="2926671"/>
                  <a:pt x="-33305" y="3706427"/>
                  <a:pt x="726" y="4136994"/>
                </a:cubicBezTo>
                <a:cubicBezTo>
                  <a:pt x="34757" y="4567561"/>
                  <a:pt x="807854" y="4694067"/>
                  <a:pt x="1580951" y="4820574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7066626" y="1791763"/>
            <a:ext cx="3603594" cy="684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x=X</a:t>
            </a:r>
            <a:endParaRPr lang="zh-CN" altLang="en-US" sz="3200" dirty="0"/>
          </a:p>
        </p:txBody>
      </p:sp>
      <p:sp>
        <p:nvSpPr>
          <p:cNvPr id="18" name="Rounded Rectangle 17"/>
          <p:cNvSpPr/>
          <p:nvPr/>
        </p:nvSpPr>
        <p:spPr>
          <a:xfrm>
            <a:off x="7066626" y="2944719"/>
            <a:ext cx="3603594" cy="684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(x&lt;=0)</a:t>
            </a:r>
            <a:endParaRPr lang="zh-CN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66626" y="4739566"/>
            <a:ext cx="3603594" cy="684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(x&lt;=0)</a:t>
            </a:r>
            <a:r>
              <a:rPr lang="en-US" altLang="zh-CN" sz="3200" dirty="0" smtClean="0">
                <a:latin typeface="Consolas" pitchFamily="49" charset="0"/>
                <a:cs typeface="Consolas" pitchFamily="49" charset="0"/>
                <a:sym typeface="Symbol"/>
              </a:rPr>
              <a:t>(y=5) </a:t>
            </a:r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66626" y="5752729"/>
            <a:ext cx="3603594" cy="9304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Satisfiable</a:t>
            </a:r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algn="ctr"/>
            <a:r>
              <a:rPr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=-1 and y=5</a:t>
            </a:r>
            <a:endParaRPr lang="zh-CN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829736" y="4882629"/>
            <a:ext cx="1296140" cy="847860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BUG!</a:t>
            </a:r>
            <a:endParaRPr lang="zh-CN" altLang="en-US" sz="3200" dirty="0"/>
          </a:p>
        </p:txBody>
      </p:sp>
      <p:sp>
        <p:nvSpPr>
          <p:cNvPr id="22" name="Right Arrow 21"/>
          <p:cNvSpPr/>
          <p:nvPr/>
        </p:nvSpPr>
        <p:spPr>
          <a:xfrm>
            <a:off x="5610687" y="3877593"/>
            <a:ext cx="585926" cy="6852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Symbolic Execution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43848" y="1690688"/>
            <a:ext cx="2743200" cy="8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x=input(); </a:t>
            </a:r>
          </a:p>
          <a:p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y=0;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43848" y="3016251"/>
            <a:ext cx="2743200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if(x&gt;0)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9861" y="4882630"/>
            <a:ext cx="1231037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71529" y="4882629"/>
            <a:ext cx="1231037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05380" y="6141609"/>
            <a:ext cx="2743200" cy="54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assert(y&lt;4)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3015448" y="2569576"/>
            <a:ext cx="0" cy="4466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flipH="1">
            <a:off x="1605380" y="3557787"/>
            <a:ext cx="1410068" cy="13248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3015448" y="3557787"/>
            <a:ext cx="1371600" cy="132484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>
            <a:off x="1605380" y="5424166"/>
            <a:ext cx="1371600" cy="7174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>
          <a:xfrm flipH="1">
            <a:off x="2976980" y="5424165"/>
            <a:ext cx="1410068" cy="71744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5864" y="3958598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f</a:t>
            </a:r>
            <a:endParaRPr lang="zh-CN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37312" y="3958598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3" name="Freeform 2"/>
          <p:cNvSpPr/>
          <p:nvPr/>
        </p:nvSpPr>
        <p:spPr>
          <a:xfrm>
            <a:off x="3027041" y="1571348"/>
            <a:ext cx="1722740" cy="4767308"/>
          </a:xfrm>
          <a:custGeom>
            <a:avLst/>
            <a:gdLst>
              <a:gd name="connsiteX0" fmla="*/ 177798 w 1722740"/>
              <a:gd name="connsiteY0" fmla="*/ 0 h 4767308"/>
              <a:gd name="connsiteX1" fmla="*/ 142287 w 1722740"/>
              <a:gd name="connsiteY1" fmla="*/ 1953087 h 4767308"/>
              <a:gd name="connsiteX2" fmla="*/ 1722512 w 1722740"/>
              <a:gd name="connsiteY2" fmla="*/ 3373514 h 4767308"/>
              <a:gd name="connsiteX3" fmla="*/ 257697 w 1722740"/>
              <a:gd name="connsiteY3" fmla="*/ 4492101 h 4767308"/>
              <a:gd name="connsiteX4" fmla="*/ 9122 w 1722740"/>
              <a:gd name="connsiteY4" fmla="*/ 4767308 h 476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2740" h="4767308">
                <a:moveTo>
                  <a:pt x="177798" y="0"/>
                </a:moveTo>
                <a:cubicBezTo>
                  <a:pt x="31316" y="695417"/>
                  <a:pt x="-115165" y="1390835"/>
                  <a:pt x="142287" y="1953087"/>
                </a:cubicBezTo>
                <a:cubicBezTo>
                  <a:pt x="399739" y="2515339"/>
                  <a:pt x="1703277" y="2950345"/>
                  <a:pt x="1722512" y="3373514"/>
                </a:cubicBezTo>
                <a:cubicBezTo>
                  <a:pt x="1741747" y="3796683"/>
                  <a:pt x="543262" y="4259802"/>
                  <a:pt x="257697" y="4492101"/>
                </a:cubicBezTo>
                <a:cubicBezTo>
                  <a:pt x="-27868" y="4724400"/>
                  <a:pt x="-9373" y="4745854"/>
                  <a:pt x="9122" y="4767308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5889" y="3866265"/>
            <a:ext cx="3666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Execute all paths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04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3189853" y="1895717"/>
            <a:ext cx="6569476" cy="302595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Bounded Model Checking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6" name="Oval 5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9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0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Straight Arrow Connector 18"/>
            <p:cNvCxnSpPr>
              <a:stCxn id="10" idx="3"/>
              <a:endCxn id="15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4"/>
              <a:endCxn id="17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5"/>
              <a:endCxn id="16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4"/>
              <a:endCxn id="18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6" name="Straight Arrow Connector 25"/>
            <p:cNvCxnSpPr>
              <a:stCxn id="8" idx="4"/>
              <a:endCxn id="14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4"/>
              <a:endCxn id="23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24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4"/>
              <a:endCxn id="25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 flipV="1">
            <a:off x="2760955" y="5036555"/>
            <a:ext cx="7927760" cy="54247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/>
          <p:cNvSpPr/>
          <p:nvPr/>
        </p:nvSpPr>
        <p:spPr>
          <a:xfrm rot="10800000">
            <a:off x="2444534" y="2032985"/>
            <a:ext cx="384458" cy="2839069"/>
          </a:xfrm>
          <a:prstGeom prst="rightBrac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612554" y="3062865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C000"/>
                </a:solidFill>
              </a:rPr>
              <a:t>k</a:t>
            </a:r>
            <a:endParaRPr lang="zh-CN" altLang="en-US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Bounded Model Checking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9630" y="1809811"/>
            <a:ext cx="974818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Given: transition system M, temporal logic formula f, and </a:t>
            </a:r>
          </a:p>
          <a:p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            user-supplied time bound k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9305" y="3006153"/>
            <a:ext cx="1122993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Construct propositional formula </a:t>
            </a:r>
            <a:r>
              <a:rPr lang="en-US" altLang="zh-CN" sz="32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W(k) that is </a:t>
            </a:r>
            <a:r>
              <a:rPr lang="en-US" altLang="zh-CN" sz="3200" i="1" dirty="0" err="1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satisfiable</a:t>
            </a:r>
            <a:r>
              <a:rPr lang="en-US" altLang="zh-CN" sz="3200" i="1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iff</a:t>
            </a:r>
            <a:r>
              <a:rPr lang="en-US" altLang="zh-CN" sz="32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i="1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32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is valid</a:t>
            </a:r>
          </a:p>
          <a:p>
            <a:r>
              <a:rPr lang="en-US" altLang="zh-CN" sz="32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along a path of length </a:t>
            </a:r>
            <a:r>
              <a:rPr lang="en-US" altLang="zh-CN" sz="3200" i="1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3200" dirty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9630" y="4380559"/>
            <a:ext cx="29883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Path of length k: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59" y="4380559"/>
            <a:ext cx="26289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9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Bounded Model Checking</a:t>
            </a:r>
            <a:endParaRPr lang="zh-CN" alt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33371" y="1690688"/>
            <a:ext cx="37066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+mn-lt"/>
                <a:ea typeface="宋体" panose="02010600030101010101" pitchFamily="2" charset="-122"/>
              </a:rPr>
              <a:t>Say   </a:t>
            </a:r>
            <a:r>
              <a:rPr lang="en-US" altLang="zh-CN" sz="3600" i="1" dirty="0">
                <a:latin typeface="+mn-lt"/>
                <a:ea typeface="宋体" panose="02010600030101010101" pitchFamily="2" charset="-122"/>
              </a:rPr>
              <a:t>f = </a:t>
            </a:r>
            <a:r>
              <a:rPr lang="en-US" altLang="zh-CN" sz="3600" b="1" dirty="0" smtClean="0">
                <a:latin typeface="+mn-lt"/>
                <a:ea typeface="宋体" panose="02010600030101010101" pitchFamily="2" charset="-122"/>
              </a:rPr>
              <a:t>AG </a:t>
            </a:r>
            <a:r>
              <a:rPr lang="en-US" altLang="zh-CN" sz="3600" i="1" dirty="0" smtClean="0"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zh-CN" sz="3600" dirty="0" smtClean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3600" dirty="0">
                <a:latin typeface="+mn-lt"/>
                <a:ea typeface="宋体" panose="02010600030101010101" pitchFamily="2" charset="-122"/>
              </a:rPr>
              <a:t>then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13" y="3165000"/>
            <a:ext cx="52959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13" y="4510088"/>
            <a:ext cx="48387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350238" y="2518669"/>
            <a:ext cx="17053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+mn-lt"/>
                <a:ea typeface="宋体" panose="02010600030101010101" pitchFamily="2" charset="-122"/>
              </a:rPr>
              <a:t>We take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426438" y="3890269"/>
            <a:ext cx="639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+mn-lt"/>
                <a:ea typeface="宋体" panose="02010600030101010101" pitchFamily="2" charset="-122"/>
              </a:rPr>
              <a:t>So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426438" y="5338069"/>
            <a:ext cx="78149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+mn-lt"/>
                <a:ea typeface="宋体" panose="02010600030101010101" pitchFamily="2" charset="-122"/>
              </a:rPr>
              <a:t>That means we look for counterexamples</a:t>
            </a:r>
          </a:p>
        </p:txBody>
      </p:sp>
    </p:spTree>
    <p:extLst>
      <p:ext uri="{BB962C8B-B14F-4D97-AF65-F5344CB8AC3E}">
        <p14:creationId xmlns:p14="http://schemas.microsoft.com/office/powerpoint/2010/main" val="37797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 Bounded Model Checker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519055" y="1960417"/>
            <a:ext cx="5791200" cy="464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57255" y="2417617"/>
            <a:ext cx="12192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  <a:ea typeface="ＭＳ Ｐゴシック" pitchFamily="1" charset="-128"/>
              </a:rPr>
              <a:t>Parser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795655" y="2341417"/>
            <a:ext cx="19812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  <a:ea typeface="ＭＳ Ｐゴシック" pitchFamily="1" charset="-128"/>
              </a:rPr>
              <a:t>Static Analysis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24255" y="4017817"/>
            <a:ext cx="1524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Arial" charset="0"/>
                <a:ea typeface="ＭＳ Ｐゴシック" pitchFamily="1" charset="-128"/>
              </a:rPr>
              <a:t>CNF-gen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281055" y="4017817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Arial" charset="0"/>
                <a:ea typeface="ＭＳ Ｐゴシック" pitchFamily="1" charset="-128"/>
              </a:rPr>
              <a:t>SAT solver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04855" y="5541817"/>
            <a:ext cx="1524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Arial" charset="0"/>
                <a:ea typeface="ＭＳ Ｐゴシック" pitchFamily="1" charset="-128"/>
              </a:rPr>
              <a:t>CEX-gen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5576455" y="2722417"/>
            <a:ext cx="12192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rot="5400000">
            <a:off x="7329055" y="3560617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7" idx="1"/>
            <a:endCxn id="8" idx="3"/>
          </p:cNvCxnSpPr>
          <p:nvPr/>
        </p:nvCxnSpPr>
        <p:spPr bwMode="auto">
          <a:xfrm rot="10800000">
            <a:off x="5652655" y="4322617"/>
            <a:ext cx="13716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 bwMode="auto">
          <a:xfrm rot="5400000">
            <a:off x="4509655" y="5084617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786255" y="5694217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CBMC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 bwMode="auto">
          <a:xfrm>
            <a:off x="2833255" y="2722417"/>
            <a:ext cx="15240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071255" y="23414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Program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99855" y="371301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1"/>
          </p:cNvCxnSpPr>
          <p:nvPr/>
        </p:nvCxnSpPr>
        <p:spPr bwMode="auto">
          <a:xfrm rot="10800000">
            <a:off x="2604655" y="4322617"/>
            <a:ext cx="1676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9" idx="1"/>
          </p:cNvCxnSpPr>
          <p:nvPr/>
        </p:nvCxnSpPr>
        <p:spPr bwMode="auto">
          <a:xfrm rot="10800000">
            <a:off x="2604655" y="5846617"/>
            <a:ext cx="16002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461655" y="531321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UNSAFE + CEX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48567" y="481639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SAT</a:t>
            </a:r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3290455" y="401781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UNSAT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86055" y="401781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CNF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5576455" y="222053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goto-program</a:t>
            </a:r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786255" y="325581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equations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618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 Bounded Model Checker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34770" y="1961803"/>
            <a:ext cx="8001000" cy="443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/>
            <a:r>
              <a:rPr lang="en-US" dirty="0" smtClean="0"/>
              <a:t>Transform a programs into a set of equations</a:t>
            </a:r>
          </a:p>
          <a:p>
            <a:pPr marL="381000" indent="-381000">
              <a:buFontTx/>
              <a:buAutoNum type="arabicPeriod"/>
            </a:pPr>
            <a:r>
              <a:rPr lang="en-US" dirty="0" smtClean="0"/>
              <a:t>Simplify control flow </a:t>
            </a:r>
          </a:p>
          <a:p>
            <a:pPr marL="381000" indent="-381000">
              <a:buFontTx/>
              <a:buAutoNum type="arabicPeriod"/>
            </a:pPr>
            <a:r>
              <a:rPr lang="en-US" dirty="0" smtClean="0"/>
              <a:t>Unwind all of the loops</a:t>
            </a:r>
          </a:p>
          <a:p>
            <a:pPr marL="381000" indent="-381000">
              <a:buFontTx/>
              <a:buAutoNum type="arabicPeriod"/>
            </a:pPr>
            <a:r>
              <a:rPr lang="en-US" dirty="0" smtClean="0"/>
              <a:t>Convert into Single Static Assignment (SSA)</a:t>
            </a:r>
          </a:p>
          <a:p>
            <a:pPr marL="381000" indent="-381000">
              <a:buFontTx/>
              <a:buAutoNum type="arabicPeriod"/>
            </a:pPr>
            <a:r>
              <a:rPr lang="en-US" dirty="0" smtClean="0"/>
              <a:t>Convert into equations</a:t>
            </a:r>
          </a:p>
          <a:p>
            <a:pPr marL="381000" indent="-381000">
              <a:buFontTx/>
              <a:buAutoNum type="arabicPeriod"/>
            </a:pPr>
            <a:r>
              <a:rPr lang="en-US" dirty="0" smtClean="0"/>
              <a:t>Bit-blast</a:t>
            </a:r>
          </a:p>
          <a:p>
            <a:pPr marL="381000" indent="-381000">
              <a:buFontTx/>
              <a:buAutoNum type="arabicPeriod"/>
            </a:pPr>
            <a:r>
              <a:rPr lang="en-US" dirty="0" smtClean="0"/>
              <a:t>Solve with a SAT Solver</a:t>
            </a:r>
          </a:p>
          <a:p>
            <a:pPr marL="381000" indent="-381000">
              <a:buFontTx/>
              <a:buAutoNum type="arabicPeriod"/>
            </a:pPr>
            <a:r>
              <a:rPr lang="en-US" dirty="0" smtClean="0"/>
              <a:t>Convert SAT assignment into a counterexample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5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 Bounded Model Checker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690688"/>
            <a:ext cx="83073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spcBef>
                <a:spcPct val="0"/>
              </a:spcBef>
              <a:spcAft>
                <a:spcPct val="500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400" dirty="0"/>
              <a:t>All side effect are removed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 dirty="0">
                <a:solidFill>
                  <a:srgbClr val="3F5367"/>
                </a:solidFill>
                <a:latin typeface="Courier New" pitchFamily="49" charset="0"/>
              </a:rPr>
              <a:t>e.g., j=</a:t>
            </a:r>
            <a:r>
              <a:rPr lang="en-US" dirty="0" err="1">
                <a:solidFill>
                  <a:srgbClr val="3F5367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3F5367"/>
                </a:solidFill>
                <a:latin typeface="Courier New" pitchFamily="49" charset="0"/>
              </a:rPr>
              <a:t>++</a:t>
            </a:r>
            <a:r>
              <a:rPr lang="en-US" dirty="0">
                <a:solidFill>
                  <a:srgbClr val="3F5367"/>
                </a:solidFill>
              </a:rPr>
              <a:t> becomes </a:t>
            </a:r>
            <a:r>
              <a:rPr lang="en-US" dirty="0">
                <a:solidFill>
                  <a:srgbClr val="3F5367"/>
                </a:solidFill>
                <a:latin typeface="Courier New" pitchFamily="49" charset="0"/>
              </a:rPr>
              <a:t>j=</a:t>
            </a:r>
            <a:r>
              <a:rPr lang="en-US" dirty="0" err="1">
                <a:solidFill>
                  <a:srgbClr val="3F5367"/>
                </a:solidFill>
                <a:latin typeface="Courier New" pitchFamily="49" charset="0"/>
              </a:rPr>
              <a:t>i;i</a:t>
            </a:r>
            <a:r>
              <a:rPr lang="en-US" dirty="0">
                <a:solidFill>
                  <a:srgbClr val="3F5367"/>
                </a:solidFill>
                <a:latin typeface="Courier New" pitchFamily="49" charset="0"/>
              </a:rPr>
              <a:t>=i+1</a:t>
            </a: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 dirty="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 dirty="0"/>
              <a:t>Control Flow is made explicit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 dirty="0">
                <a:solidFill>
                  <a:srgbClr val="3F5367"/>
                </a:solidFill>
                <a:latin typeface="Courier New" pitchFamily="49" charset="0"/>
              </a:rPr>
              <a:t>continue</a:t>
            </a:r>
            <a:r>
              <a:rPr lang="en-US" dirty="0">
                <a:solidFill>
                  <a:srgbClr val="3F5367"/>
                </a:solidFill>
              </a:rPr>
              <a:t>, </a:t>
            </a:r>
            <a:r>
              <a:rPr lang="de-DE" dirty="0">
                <a:solidFill>
                  <a:srgbClr val="3F5367"/>
                </a:solidFill>
                <a:latin typeface="Courier New" pitchFamily="49" charset="0"/>
              </a:rPr>
              <a:t>break</a:t>
            </a:r>
            <a:r>
              <a:rPr lang="en-US" dirty="0">
                <a:solidFill>
                  <a:srgbClr val="3F5367"/>
                </a:solidFill>
              </a:rPr>
              <a:t> replaced by </a:t>
            </a:r>
            <a:r>
              <a:rPr lang="en-US" noProof="1">
                <a:solidFill>
                  <a:srgbClr val="3F5367"/>
                </a:solidFill>
                <a:latin typeface="Courier New" pitchFamily="49" charset="0"/>
              </a:rPr>
              <a:t>goto</a:t>
            </a:r>
            <a:endParaRPr lang="en-US" dirty="0">
              <a:solidFill>
                <a:srgbClr val="3F5367"/>
              </a:solidFill>
              <a:latin typeface="Courier New" pitchFamily="49" charset="0"/>
            </a:endParaRP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 dirty="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 dirty="0"/>
              <a:t>All loops are simplified into one form</a:t>
            </a:r>
            <a:endParaRPr lang="en-US" sz="2400" noProof="1"/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 dirty="0">
                <a:solidFill>
                  <a:srgbClr val="3F5367"/>
                </a:solidFill>
                <a:latin typeface="Courier New" pitchFamily="49" charset="0"/>
              </a:rPr>
              <a:t>for</a:t>
            </a:r>
            <a:r>
              <a:rPr lang="en-US" dirty="0">
                <a:solidFill>
                  <a:srgbClr val="3F5367"/>
                </a:solidFill>
              </a:rPr>
              <a:t>, </a:t>
            </a:r>
            <a:r>
              <a:rPr lang="en-US" dirty="0">
                <a:solidFill>
                  <a:srgbClr val="3F5367"/>
                </a:solidFill>
                <a:latin typeface="Courier New" pitchFamily="49" charset="0"/>
              </a:rPr>
              <a:t>do while</a:t>
            </a:r>
            <a:r>
              <a:rPr lang="en-US" dirty="0">
                <a:solidFill>
                  <a:srgbClr val="3F5367"/>
                </a:solidFill>
              </a:rPr>
              <a:t> replaced by </a:t>
            </a:r>
            <a:r>
              <a:rPr lang="en-US" dirty="0">
                <a:solidFill>
                  <a:srgbClr val="3F5367"/>
                </a:solidFill>
                <a:latin typeface="Courier New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347762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 Bounded </a:t>
            </a:r>
            <a:r>
              <a:rPr lang="en-US" altLang="zh-CN" smtClean="0"/>
              <a:t>Model Checker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1690688"/>
            <a:ext cx="10825711" cy="441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 dirty="0"/>
              <a:t>All loops are unwound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 dirty="0" smtClean="0">
                <a:solidFill>
                  <a:srgbClr val="3F5367"/>
                </a:solidFill>
              </a:rPr>
              <a:t>can use different unwinding bounds for different loops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 dirty="0" smtClean="0">
                <a:solidFill>
                  <a:srgbClr val="3F5367"/>
                </a:solidFill>
              </a:rPr>
              <a:t>to check whether unwinding is sufficient special “unwinding assertion” claims are added</a:t>
            </a: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 dirty="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 dirty="0"/>
              <a:t>If a program satisfies </a:t>
            </a:r>
            <a:r>
              <a:rPr lang="en-US" sz="2400" dirty="0" smtClean="0"/>
              <a:t>all constraints </a:t>
            </a:r>
            <a:r>
              <a:rPr lang="en-US" sz="2400" dirty="0" smtClean="0"/>
              <a:t>and </a:t>
            </a:r>
            <a:r>
              <a:rPr lang="en-US" sz="2400" dirty="0"/>
              <a:t>all unwinding assertions then it is correct!</a:t>
            </a: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 dirty="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 dirty="0"/>
              <a:t>Same for backward </a:t>
            </a:r>
            <a:r>
              <a:rPr lang="en-US" sz="2400" noProof="1">
                <a:latin typeface="Courier New" pitchFamily="49" charset="0"/>
              </a:rPr>
              <a:t>goto</a:t>
            </a:r>
            <a:r>
              <a:rPr lang="en-US" sz="2400" dirty="0"/>
              <a:t> jumps and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266828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Dynamic Partial Order Reduction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5" name="Oval 4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6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Straight Arrow Connector 9"/>
            <p:cNvCxnSpPr>
              <a:stCxn id="5" idx="3"/>
              <a:endCxn id="7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8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9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Straight Arrow Connector 17"/>
            <p:cNvCxnSpPr>
              <a:stCxn id="9" idx="3"/>
              <a:endCxn id="14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4"/>
              <a:endCxn id="16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5"/>
              <a:endCxn id="15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4"/>
              <a:endCxn id="17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Straight Arrow Connector 24"/>
            <p:cNvCxnSpPr>
              <a:stCxn id="7" idx="4"/>
              <a:endCxn id="13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4"/>
              <a:endCxn id="22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4"/>
              <a:endCxn id="23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4"/>
              <a:endCxn id="24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</a:t>
            </a: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71647" y="2174012"/>
            <a:ext cx="4248706" cy="3011715"/>
            <a:chOff x="4066220" y="2361355"/>
            <a:chExt cx="2695152" cy="2259648"/>
          </a:xfrm>
        </p:grpSpPr>
        <p:sp>
          <p:nvSpPr>
            <p:cNvPr id="4" name="Rounded Rectangle 3"/>
            <p:cNvSpPr/>
            <p:nvPr/>
          </p:nvSpPr>
          <p:spPr>
            <a:xfrm>
              <a:off x="4066220" y="3375128"/>
              <a:ext cx="1501270" cy="1245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if(x&gt;0)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y=2;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 y=5;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assert(y&lt;4);</a:t>
              </a:r>
              <a:endPara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66220" y="2361355"/>
              <a:ext cx="2695152" cy="6011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en-US" altLang="zh-CN" sz="2400" dirty="0" smtClean="0"/>
                <a:t>Initialization</a:t>
              </a:r>
              <a:endPara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x=input(); </a:t>
              </a:r>
              <a:r>
                <a:rPr lang="en-US" altLang="zh-CN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y=0;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66220" y="3064225"/>
              <a:ext cx="1288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</a:rPr>
                <a:t>Thread 1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39461" y="3375127"/>
              <a:ext cx="920318" cy="52563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X=-1;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=3;</a:t>
              </a:r>
              <a:endPara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39461" y="3064225"/>
              <a:ext cx="920318" cy="346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Thread 2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3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Dynamic Partial Order Reduction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5" name="Oval 4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6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Straight Arrow Connector 9"/>
            <p:cNvCxnSpPr>
              <a:stCxn id="5" idx="3"/>
              <a:endCxn id="7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8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9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Straight Arrow Connector 17"/>
            <p:cNvCxnSpPr>
              <a:stCxn id="9" idx="3"/>
              <a:endCxn id="14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4"/>
              <a:endCxn id="16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5"/>
              <a:endCxn id="15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4"/>
              <a:endCxn id="17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Straight Arrow Connector 24"/>
            <p:cNvCxnSpPr>
              <a:stCxn id="7" idx="4"/>
              <a:endCxn id="13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4"/>
              <a:endCxn id="22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4"/>
              <a:endCxn id="23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4"/>
              <a:endCxn id="24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6045693" y="2201662"/>
            <a:ext cx="2258484" cy="3107185"/>
          </a:xfrm>
          <a:custGeom>
            <a:avLst/>
            <a:gdLst>
              <a:gd name="connsiteX0" fmla="*/ 0 w 2258484"/>
              <a:gd name="connsiteY0" fmla="*/ 0 h 3107185"/>
              <a:gd name="connsiteX1" fmla="*/ 2219418 w 2258484"/>
              <a:gd name="connsiteY1" fmla="*/ 852256 h 3107185"/>
              <a:gd name="connsiteX2" fmla="*/ 1411550 w 2258484"/>
              <a:gd name="connsiteY2" fmla="*/ 1615736 h 3107185"/>
              <a:gd name="connsiteX3" fmla="*/ 1349406 w 2258484"/>
              <a:gd name="connsiteY3" fmla="*/ 3107185 h 3107185"/>
              <a:gd name="connsiteX4" fmla="*/ 1349406 w 2258484"/>
              <a:gd name="connsiteY4" fmla="*/ 3107185 h 3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484" h="3107185">
                <a:moveTo>
                  <a:pt x="0" y="0"/>
                </a:moveTo>
                <a:cubicBezTo>
                  <a:pt x="992080" y="291483"/>
                  <a:pt x="1984160" y="582967"/>
                  <a:pt x="2219418" y="852256"/>
                </a:cubicBezTo>
                <a:cubicBezTo>
                  <a:pt x="2454676" y="1121545"/>
                  <a:pt x="1556552" y="1239915"/>
                  <a:pt x="1411550" y="1615736"/>
                </a:cubicBezTo>
                <a:cubicBezTo>
                  <a:pt x="1266548" y="1991557"/>
                  <a:pt x="1349406" y="3107185"/>
                  <a:pt x="1349406" y="3107185"/>
                </a:cubicBezTo>
                <a:lnTo>
                  <a:pt x="1349406" y="3107185"/>
                </a:ln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Dynamic Partial Order Reduction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5" name="Oval 4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6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Straight Arrow Connector 9"/>
            <p:cNvCxnSpPr>
              <a:stCxn id="5" idx="3"/>
              <a:endCxn id="7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8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9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Straight Arrow Connector 17"/>
            <p:cNvCxnSpPr>
              <a:stCxn id="9" idx="3"/>
              <a:endCxn id="14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4"/>
              <a:endCxn id="16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5"/>
              <a:endCxn id="15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4"/>
              <a:endCxn id="17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Straight Arrow Connector 24"/>
            <p:cNvCxnSpPr>
              <a:stCxn id="7" idx="4"/>
              <a:endCxn id="13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4"/>
              <a:endCxn id="22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4"/>
              <a:endCxn id="23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4"/>
              <a:endCxn id="24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6045693" y="2201662"/>
            <a:ext cx="2258484" cy="3107185"/>
          </a:xfrm>
          <a:custGeom>
            <a:avLst/>
            <a:gdLst>
              <a:gd name="connsiteX0" fmla="*/ 0 w 2258484"/>
              <a:gd name="connsiteY0" fmla="*/ 0 h 3107185"/>
              <a:gd name="connsiteX1" fmla="*/ 2219418 w 2258484"/>
              <a:gd name="connsiteY1" fmla="*/ 852256 h 3107185"/>
              <a:gd name="connsiteX2" fmla="*/ 1411550 w 2258484"/>
              <a:gd name="connsiteY2" fmla="*/ 1615736 h 3107185"/>
              <a:gd name="connsiteX3" fmla="*/ 1349406 w 2258484"/>
              <a:gd name="connsiteY3" fmla="*/ 3107185 h 3107185"/>
              <a:gd name="connsiteX4" fmla="*/ 1349406 w 2258484"/>
              <a:gd name="connsiteY4" fmla="*/ 3107185 h 3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484" h="3107185">
                <a:moveTo>
                  <a:pt x="0" y="0"/>
                </a:moveTo>
                <a:cubicBezTo>
                  <a:pt x="992080" y="291483"/>
                  <a:pt x="1984160" y="582967"/>
                  <a:pt x="2219418" y="852256"/>
                </a:cubicBezTo>
                <a:cubicBezTo>
                  <a:pt x="2454676" y="1121545"/>
                  <a:pt x="1556552" y="1239915"/>
                  <a:pt x="1411550" y="1615736"/>
                </a:cubicBezTo>
                <a:cubicBezTo>
                  <a:pt x="1266548" y="1991557"/>
                  <a:pt x="1349406" y="3107185"/>
                  <a:pt x="1349406" y="3107185"/>
                </a:cubicBezTo>
                <a:lnTo>
                  <a:pt x="1349406" y="3107185"/>
                </a:ln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ounded Rectangle 38"/>
          <p:cNvSpPr/>
          <p:nvPr/>
        </p:nvSpPr>
        <p:spPr>
          <a:xfrm>
            <a:off x="6623043" y="2619952"/>
            <a:ext cx="1696742" cy="344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x=-1</a:t>
            </a:r>
            <a:endParaRPr lang="zh-CN" alt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722402" y="4824237"/>
            <a:ext cx="1696742" cy="344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x=2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71969" y="3761500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Dependent</a:t>
            </a:r>
            <a:endParaRPr lang="zh-CN" altLang="en-US" dirty="0"/>
          </a:p>
        </p:txBody>
      </p:sp>
      <p:sp>
        <p:nvSpPr>
          <p:cNvPr id="42" name="Arc 41"/>
          <p:cNvSpPr/>
          <p:nvPr/>
        </p:nvSpPr>
        <p:spPr>
          <a:xfrm>
            <a:off x="6890159" y="2737731"/>
            <a:ext cx="3691752" cy="2223846"/>
          </a:xfrm>
          <a:prstGeom prst="arc">
            <a:avLst>
              <a:gd name="adj1" fmla="val 14948727"/>
              <a:gd name="adj2" fmla="val 2132626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Arc 42"/>
          <p:cNvSpPr/>
          <p:nvPr/>
        </p:nvSpPr>
        <p:spPr>
          <a:xfrm>
            <a:off x="6879483" y="2825633"/>
            <a:ext cx="3691752" cy="2223846"/>
          </a:xfrm>
          <a:prstGeom prst="arc">
            <a:avLst>
              <a:gd name="adj1" fmla="val 344418"/>
              <a:gd name="adj2" fmla="val 630191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7520199" y="2222519"/>
            <a:ext cx="232550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backtrack set { </a:t>
            </a:r>
            <a:r>
              <a:rPr lang="en-US" altLang="zh-CN" sz="1800" dirty="0" smtClean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bl</a:t>
            </a:r>
            <a:r>
              <a:rPr lang="en-US" altLang="zh-CN" dirty="0" smtClean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ue</a:t>
            </a:r>
            <a:r>
              <a:rPr lang="en-US" altLang="zh-CN" sz="1800" dirty="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flipH="1">
            <a:off x="6557033" y="2407185"/>
            <a:ext cx="963166" cy="1130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Dynamic Partial Order Reduction</a:t>
            </a:r>
            <a:endParaRPr lang="zh-CN" altLang="en-US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1749451" y="2221495"/>
            <a:ext cx="9791519" cy="170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Execute initial arbitrary execution trace to completion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Examine transitions performed by each thread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identify and explore other </a:t>
            </a:r>
            <a:r>
              <a:rPr lang="en-US" altLang="zh-CN" dirty="0" err="1" smtClean="0">
                <a:ea typeface="宋体" panose="02010600030101010101" pitchFamily="2" charset="-122"/>
              </a:rPr>
              <a:t>interleavings</a:t>
            </a:r>
            <a:r>
              <a:rPr lang="en-US" altLang="zh-CN" dirty="0" smtClean="0">
                <a:ea typeface="宋体" panose="02010600030101010101" pitchFamily="2" charset="-122"/>
              </a:rPr>
              <a:t> that may behave differently </a:t>
            </a:r>
          </a:p>
        </p:txBody>
      </p:sp>
    </p:spTree>
    <p:extLst>
      <p:ext uri="{BB962C8B-B14F-4D97-AF65-F5344CB8AC3E}">
        <p14:creationId xmlns:p14="http://schemas.microsoft.com/office/powerpoint/2010/main" val="286851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Iterative Context Bounding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46951" y="2131380"/>
            <a:ext cx="10298097" cy="457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The scheduler has a budget of </a:t>
            </a:r>
            <a:r>
              <a:rPr lang="en-US" altLang="zh-CN" dirty="0" smtClean="0"/>
              <a:t>n </a:t>
            </a:r>
            <a:r>
              <a:rPr lang="en-US" altLang="zh-CN" dirty="0" smtClean="0"/>
              <a:t>preemptions</a:t>
            </a:r>
          </a:p>
          <a:p>
            <a:pPr lvl="1" eaLnBrk="1" hangingPunct="1"/>
            <a:r>
              <a:rPr lang="en-US" altLang="zh-CN" dirty="0" err="1" smtClean="0">
                <a:ea typeface="ＭＳ Ｐゴシック" panose="020B0600070205080204" pitchFamily="34" charset="-128"/>
              </a:rPr>
              <a:t>Nondeterministically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choose the preemption points</a:t>
            </a:r>
          </a:p>
          <a:p>
            <a:pPr marL="1600200" lvl="3" eaLnBrk="1" hangingPunct="1"/>
            <a:endParaRPr lang="en-US" altLang="zh-CN" sz="8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CN" dirty="0" smtClean="0"/>
              <a:t>Resort to non-preemptive scheduling after </a:t>
            </a:r>
            <a:r>
              <a:rPr lang="en-US" altLang="zh-CN" dirty="0" smtClean="0"/>
              <a:t>n </a:t>
            </a:r>
            <a:r>
              <a:rPr lang="en-US" altLang="zh-CN" dirty="0" smtClean="0"/>
              <a:t>preemptions</a:t>
            </a:r>
          </a:p>
          <a:p>
            <a:pPr lvl="1" eaLnBrk="1" hangingPunct="1"/>
            <a:r>
              <a:rPr lang="en-US" altLang="zh-CN" sz="2200" dirty="0" smtClean="0">
                <a:ea typeface="ＭＳ Ｐゴシック" panose="020B0600070205080204" pitchFamily="34" charset="-128"/>
              </a:rPr>
              <a:t>Run each thread to the next yield point</a:t>
            </a:r>
          </a:p>
          <a:p>
            <a:pPr marL="1600200" lvl="3" eaLnBrk="1" hangingPunct="1"/>
            <a:endParaRPr lang="en-US" altLang="zh-CN" sz="8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CN" dirty="0" smtClean="0"/>
              <a:t>Once all executions explored with </a:t>
            </a:r>
            <a:r>
              <a:rPr lang="en-US" altLang="zh-CN" dirty="0" smtClean="0"/>
              <a:t>n+1 </a:t>
            </a:r>
            <a:r>
              <a:rPr lang="en-US" altLang="zh-CN" dirty="0" smtClean="0"/>
              <a:t>preemptions</a:t>
            </a:r>
          </a:p>
          <a:p>
            <a:pPr lvl="1" eaLnBrk="1" hangingPunct="1"/>
            <a:r>
              <a:rPr lang="en-US" altLang="zh-CN" dirty="0" smtClean="0">
                <a:ea typeface="ＭＳ Ｐゴシック" panose="020B0600070205080204" pitchFamily="34" charset="-128"/>
              </a:rPr>
              <a:t>Try with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n+1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preemptions</a:t>
            </a:r>
          </a:p>
          <a:p>
            <a:pPr marL="1143000" lvl="2" eaLnBrk="1" hangingPunct="1"/>
            <a:endParaRPr lang="en-US" altLang="zh-CN" sz="8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06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Iterative Context Bounding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6" name="Oval 5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9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0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Straight Arrow Connector 18"/>
            <p:cNvCxnSpPr>
              <a:stCxn id="10" idx="3"/>
              <a:endCxn id="15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4"/>
              <a:endCxn id="17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5"/>
              <a:endCxn id="16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4"/>
              <a:endCxn id="18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6" name="Straight Arrow Connector 25"/>
            <p:cNvCxnSpPr>
              <a:stCxn id="8" idx="4"/>
              <a:endCxn id="14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4"/>
              <a:endCxn id="23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24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4"/>
              <a:endCxn id="25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4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Iterative Context Bounding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6" name="Oval 5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9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0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Straight Arrow Connector 18"/>
            <p:cNvCxnSpPr>
              <a:stCxn id="10" idx="3"/>
              <a:endCxn id="15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4"/>
              <a:endCxn id="17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5"/>
              <a:endCxn id="16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4"/>
              <a:endCxn id="18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6" name="Straight Arrow Connector 25"/>
            <p:cNvCxnSpPr>
              <a:stCxn id="8" idx="4"/>
              <a:endCxn id="14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4"/>
              <a:endCxn id="23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24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4"/>
              <a:endCxn id="25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49026" y="2087605"/>
            <a:ext cx="265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0 preemptions</a:t>
            </a:r>
            <a:endParaRPr lang="en-US" altLang="zh-CN" sz="3200" b="1" dirty="0" smtClean="0"/>
          </a:p>
        </p:txBody>
      </p:sp>
      <p:sp>
        <p:nvSpPr>
          <p:cNvPr id="42" name="Freeform 41"/>
          <p:cNvSpPr/>
          <p:nvPr/>
        </p:nvSpPr>
        <p:spPr>
          <a:xfrm>
            <a:off x="3091039" y="2050739"/>
            <a:ext cx="2801692" cy="1624614"/>
          </a:xfrm>
          <a:custGeom>
            <a:avLst/>
            <a:gdLst>
              <a:gd name="connsiteX0" fmla="*/ 2590672 w 2801692"/>
              <a:gd name="connsiteY0" fmla="*/ 0 h 1624614"/>
              <a:gd name="connsiteX1" fmla="*/ 2581794 w 2801692"/>
              <a:gd name="connsiteY1" fmla="*/ 568171 h 1624614"/>
              <a:gd name="connsiteX2" fmla="*/ 326866 w 2801692"/>
              <a:gd name="connsiteY2" fmla="*/ 932156 h 1624614"/>
              <a:gd name="connsiteX3" fmla="*/ 60536 w 2801692"/>
              <a:gd name="connsiteY3" fmla="*/ 1624614 h 162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692" h="1624614">
                <a:moveTo>
                  <a:pt x="2590672" y="0"/>
                </a:moveTo>
                <a:cubicBezTo>
                  <a:pt x="2774883" y="206406"/>
                  <a:pt x="2959095" y="412812"/>
                  <a:pt x="2581794" y="568171"/>
                </a:cubicBezTo>
                <a:cubicBezTo>
                  <a:pt x="2204493" y="723530"/>
                  <a:pt x="747076" y="756082"/>
                  <a:pt x="326866" y="932156"/>
                </a:cubicBezTo>
                <a:cubicBezTo>
                  <a:pt x="-93344" y="1108230"/>
                  <a:pt x="-16404" y="1366422"/>
                  <a:pt x="60536" y="1624614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43"/>
          <p:cNvSpPr/>
          <p:nvPr/>
        </p:nvSpPr>
        <p:spPr>
          <a:xfrm>
            <a:off x="6062264" y="1997476"/>
            <a:ext cx="3277045" cy="3151573"/>
          </a:xfrm>
          <a:custGeom>
            <a:avLst/>
            <a:gdLst>
              <a:gd name="connsiteX0" fmla="*/ 223126 w 3277045"/>
              <a:gd name="connsiteY0" fmla="*/ 0 h 3151573"/>
              <a:gd name="connsiteX1" fmla="*/ 249759 w 3277045"/>
              <a:gd name="connsiteY1" fmla="*/ 603681 h 3151573"/>
              <a:gd name="connsiteX2" fmla="*/ 2753262 w 3277045"/>
              <a:gd name="connsiteY2" fmla="*/ 1038687 h 3151573"/>
              <a:gd name="connsiteX3" fmla="*/ 3277045 w 3277045"/>
              <a:gd name="connsiteY3" fmla="*/ 3151573 h 315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7045" h="3151573">
                <a:moveTo>
                  <a:pt x="223126" y="0"/>
                </a:moveTo>
                <a:cubicBezTo>
                  <a:pt x="25598" y="215283"/>
                  <a:pt x="-171930" y="430567"/>
                  <a:pt x="249759" y="603681"/>
                </a:cubicBezTo>
                <a:cubicBezTo>
                  <a:pt x="671448" y="776796"/>
                  <a:pt x="2248714" y="614038"/>
                  <a:pt x="2753262" y="1038687"/>
                </a:cubicBezTo>
                <a:cubicBezTo>
                  <a:pt x="3257810" y="1463336"/>
                  <a:pt x="3267427" y="2307454"/>
                  <a:pt x="3277045" y="3151573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8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Iterative Context Bounding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6" name="Oval 5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9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0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Straight Arrow Connector 18"/>
            <p:cNvCxnSpPr>
              <a:stCxn id="10" idx="3"/>
              <a:endCxn id="15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4"/>
              <a:endCxn id="17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5"/>
              <a:endCxn id="16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4"/>
              <a:endCxn id="18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6" name="Straight Arrow Connector 25"/>
            <p:cNvCxnSpPr>
              <a:stCxn id="8" idx="4"/>
              <a:endCxn id="14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4"/>
              <a:endCxn id="23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24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4"/>
              <a:endCxn id="25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49026" y="2087605"/>
            <a:ext cx="265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0 preemptions</a:t>
            </a:r>
            <a:endParaRPr lang="en-US" altLang="zh-CN" sz="3200" b="1" dirty="0" smtClean="0"/>
          </a:p>
        </p:txBody>
      </p:sp>
      <p:sp>
        <p:nvSpPr>
          <p:cNvPr id="42" name="Freeform 41"/>
          <p:cNvSpPr/>
          <p:nvPr/>
        </p:nvSpPr>
        <p:spPr>
          <a:xfrm>
            <a:off x="3091039" y="2050739"/>
            <a:ext cx="2801692" cy="1624614"/>
          </a:xfrm>
          <a:custGeom>
            <a:avLst/>
            <a:gdLst>
              <a:gd name="connsiteX0" fmla="*/ 2590672 w 2801692"/>
              <a:gd name="connsiteY0" fmla="*/ 0 h 1624614"/>
              <a:gd name="connsiteX1" fmla="*/ 2581794 w 2801692"/>
              <a:gd name="connsiteY1" fmla="*/ 568171 h 1624614"/>
              <a:gd name="connsiteX2" fmla="*/ 326866 w 2801692"/>
              <a:gd name="connsiteY2" fmla="*/ 932156 h 1624614"/>
              <a:gd name="connsiteX3" fmla="*/ 60536 w 2801692"/>
              <a:gd name="connsiteY3" fmla="*/ 1624614 h 162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692" h="1624614">
                <a:moveTo>
                  <a:pt x="2590672" y="0"/>
                </a:moveTo>
                <a:cubicBezTo>
                  <a:pt x="2774883" y="206406"/>
                  <a:pt x="2959095" y="412812"/>
                  <a:pt x="2581794" y="568171"/>
                </a:cubicBezTo>
                <a:cubicBezTo>
                  <a:pt x="2204493" y="723530"/>
                  <a:pt x="747076" y="756082"/>
                  <a:pt x="326866" y="932156"/>
                </a:cubicBezTo>
                <a:cubicBezTo>
                  <a:pt x="-93344" y="1108230"/>
                  <a:pt x="-16404" y="1366422"/>
                  <a:pt x="60536" y="1624614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43"/>
          <p:cNvSpPr/>
          <p:nvPr/>
        </p:nvSpPr>
        <p:spPr>
          <a:xfrm>
            <a:off x="6062264" y="1997476"/>
            <a:ext cx="3277045" cy="3151573"/>
          </a:xfrm>
          <a:custGeom>
            <a:avLst/>
            <a:gdLst>
              <a:gd name="connsiteX0" fmla="*/ 223126 w 3277045"/>
              <a:gd name="connsiteY0" fmla="*/ 0 h 3151573"/>
              <a:gd name="connsiteX1" fmla="*/ 249759 w 3277045"/>
              <a:gd name="connsiteY1" fmla="*/ 603681 h 3151573"/>
              <a:gd name="connsiteX2" fmla="*/ 2753262 w 3277045"/>
              <a:gd name="connsiteY2" fmla="*/ 1038687 h 3151573"/>
              <a:gd name="connsiteX3" fmla="*/ 3277045 w 3277045"/>
              <a:gd name="connsiteY3" fmla="*/ 3151573 h 315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7045" h="3151573">
                <a:moveTo>
                  <a:pt x="223126" y="0"/>
                </a:moveTo>
                <a:cubicBezTo>
                  <a:pt x="25598" y="215283"/>
                  <a:pt x="-171930" y="430567"/>
                  <a:pt x="249759" y="603681"/>
                </a:cubicBezTo>
                <a:cubicBezTo>
                  <a:pt x="671448" y="776796"/>
                  <a:pt x="2248714" y="614038"/>
                  <a:pt x="2753262" y="1038687"/>
                </a:cubicBezTo>
                <a:cubicBezTo>
                  <a:pt x="3257810" y="1463336"/>
                  <a:pt x="3267427" y="2307454"/>
                  <a:pt x="3277045" y="3151573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649027" y="4852697"/>
            <a:ext cx="16147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No Error Found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24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Iterative Context Bounding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6" name="Oval 5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9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0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Straight Arrow Connector 18"/>
            <p:cNvCxnSpPr>
              <a:stCxn id="10" idx="3"/>
              <a:endCxn id="15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4"/>
              <a:endCxn id="17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5"/>
              <a:endCxn id="16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4"/>
              <a:endCxn id="18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6" name="Straight Arrow Connector 25"/>
            <p:cNvCxnSpPr>
              <a:stCxn id="8" idx="4"/>
              <a:endCxn id="14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4"/>
              <a:endCxn id="23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24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4"/>
              <a:endCxn id="25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49026" y="2087605"/>
            <a:ext cx="265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 preemptions</a:t>
            </a:r>
            <a:endParaRPr lang="en-US" altLang="zh-CN" sz="3200" b="1" dirty="0" smtClean="0"/>
          </a:p>
        </p:txBody>
      </p:sp>
      <p:sp>
        <p:nvSpPr>
          <p:cNvPr id="45" name="Oval 44"/>
          <p:cNvSpPr/>
          <p:nvPr/>
        </p:nvSpPr>
        <p:spPr>
          <a:xfrm>
            <a:off x="5024934" y="5394387"/>
            <a:ext cx="1084386" cy="4350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Freeform 40"/>
          <p:cNvSpPr/>
          <p:nvPr/>
        </p:nvSpPr>
        <p:spPr>
          <a:xfrm>
            <a:off x="5157106" y="2112885"/>
            <a:ext cx="789956" cy="3654212"/>
          </a:xfrm>
          <a:custGeom>
            <a:avLst/>
            <a:gdLst>
              <a:gd name="connsiteX0" fmla="*/ 746544 w 789956"/>
              <a:gd name="connsiteY0" fmla="*/ 0 h 3160451"/>
              <a:gd name="connsiteX1" fmla="*/ 719911 w 789956"/>
              <a:gd name="connsiteY1" fmla="*/ 479395 h 3160451"/>
              <a:gd name="connsiteX2" fmla="*/ 89597 w 789956"/>
              <a:gd name="connsiteY2" fmla="*/ 843379 h 3160451"/>
              <a:gd name="connsiteX3" fmla="*/ 18576 w 789956"/>
              <a:gd name="connsiteY3" fmla="*/ 3160451 h 316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56" h="3160451">
                <a:moveTo>
                  <a:pt x="746544" y="0"/>
                </a:moveTo>
                <a:cubicBezTo>
                  <a:pt x="787973" y="169416"/>
                  <a:pt x="829402" y="338832"/>
                  <a:pt x="719911" y="479395"/>
                </a:cubicBezTo>
                <a:cubicBezTo>
                  <a:pt x="610420" y="619958"/>
                  <a:pt x="206486" y="396536"/>
                  <a:pt x="89597" y="843379"/>
                </a:cubicBezTo>
                <a:cubicBezTo>
                  <a:pt x="-27292" y="1290222"/>
                  <a:pt x="-4358" y="2225336"/>
                  <a:pt x="18576" y="3160451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Iterative Context Bounding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6" name="Oval 5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9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0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Straight Arrow Connector 18"/>
            <p:cNvCxnSpPr>
              <a:stCxn id="10" idx="3"/>
              <a:endCxn id="15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4"/>
              <a:endCxn id="17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5"/>
              <a:endCxn id="16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4"/>
              <a:endCxn id="18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6" name="Straight Arrow Connector 25"/>
            <p:cNvCxnSpPr>
              <a:stCxn id="8" idx="4"/>
              <a:endCxn id="14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4"/>
              <a:endCxn id="23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24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4"/>
              <a:endCxn id="25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49026" y="2087605"/>
            <a:ext cx="265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 preemptions</a:t>
            </a:r>
            <a:endParaRPr lang="en-US" altLang="zh-CN" sz="3200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49026" y="4753626"/>
            <a:ext cx="2103051" cy="1230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Error!</a:t>
            </a:r>
          </a:p>
          <a:p>
            <a:pPr algn="ctr"/>
            <a:r>
              <a:rPr lang="en-US" altLang="zh-CN" sz="2800" dirty="0" smtClean="0"/>
              <a:t>Algorithm stops!</a:t>
            </a:r>
            <a:endParaRPr lang="zh-CN" altLang="en-US" sz="2800" dirty="0"/>
          </a:p>
        </p:txBody>
      </p:sp>
      <p:sp>
        <p:nvSpPr>
          <p:cNvPr id="45" name="Oval 44"/>
          <p:cNvSpPr/>
          <p:nvPr/>
        </p:nvSpPr>
        <p:spPr>
          <a:xfrm>
            <a:off x="5024934" y="5394387"/>
            <a:ext cx="1084386" cy="4350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Freeform 40"/>
          <p:cNvSpPr/>
          <p:nvPr/>
        </p:nvSpPr>
        <p:spPr>
          <a:xfrm>
            <a:off x="5157106" y="2112885"/>
            <a:ext cx="789956" cy="3654212"/>
          </a:xfrm>
          <a:custGeom>
            <a:avLst/>
            <a:gdLst>
              <a:gd name="connsiteX0" fmla="*/ 746544 w 789956"/>
              <a:gd name="connsiteY0" fmla="*/ 0 h 3160451"/>
              <a:gd name="connsiteX1" fmla="*/ 719911 w 789956"/>
              <a:gd name="connsiteY1" fmla="*/ 479395 h 3160451"/>
              <a:gd name="connsiteX2" fmla="*/ 89597 w 789956"/>
              <a:gd name="connsiteY2" fmla="*/ 843379 h 3160451"/>
              <a:gd name="connsiteX3" fmla="*/ 18576 w 789956"/>
              <a:gd name="connsiteY3" fmla="*/ 3160451 h 316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56" h="3160451">
                <a:moveTo>
                  <a:pt x="746544" y="0"/>
                </a:moveTo>
                <a:cubicBezTo>
                  <a:pt x="787973" y="169416"/>
                  <a:pt x="829402" y="338832"/>
                  <a:pt x="719911" y="479395"/>
                </a:cubicBezTo>
                <a:cubicBezTo>
                  <a:pt x="610420" y="619958"/>
                  <a:pt x="206486" y="396536"/>
                  <a:pt x="89597" y="843379"/>
                </a:cubicBezTo>
                <a:cubicBezTo>
                  <a:pt x="-27292" y="1290222"/>
                  <a:pt x="-4358" y="2225336"/>
                  <a:pt x="18576" y="3160451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Predicate Abstraction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175029" y="2583402"/>
            <a:ext cx="1651247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 Program P</a:t>
            </a:r>
            <a:endParaRPr lang="zh-CN" altLang="en-US" sz="2000" dirty="0"/>
          </a:p>
        </p:txBody>
      </p:sp>
      <p:sp>
        <p:nvSpPr>
          <p:cNvPr id="27" name="Rounded Rectangle 26"/>
          <p:cNvSpPr/>
          <p:nvPr/>
        </p:nvSpPr>
        <p:spPr>
          <a:xfrm>
            <a:off x="2175029" y="4138474"/>
            <a:ext cx="1651247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Predicates E</a:t>
            </a:r>
            <a:endParaRPr lang="zh-CN" altLang="en-US" sz="2000" dirty="0"/>
          </a:p>
        </p:txBody>
      </p:sp>
      <p:sp>
        <p:nvSpPr>
          <p:cNvPr id="28" name="Oval 27"/>
          <p:cNvSpPr/>
          <p:nvPr/>
        </p:nvSpPr>
        <p:spPr>
          <a:xfrm>
            <a:off x="5086904" y="3497802"/>
            <a:ext cx="165124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C2BP</a:t>
            </a:r>
            <a:endParaRPr lang="zh-CN" altLang="en-US" sz="2000" dirty="0"/>
          </a:p>
        </p:txBody>
      </p:sp>
      <p:sp>
        <p:nvSpPr>
          <p:cNvPr id="29" name="Rounded Rectangle 28"/>
          <p:cNvSpPr/>
          <p:nvPr/>
        </p:nvSpPr>
        <p:spPr>
          <a:xfrm>
            <a:off x="8275468" y="3497802"/>
            <a:ext cx="1960485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Boolean program BP(P,E)</a:t>
            </a:r>
            <a:endParaRPr lang="zh-CN" altLang="en-US" sz="20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6751468" y="3955002"/>
            <a:ext cx="15240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6" idx="3"/>
            <a:endCxn id="28" idx="1"/>
          </p:cNvCxnSpPr>
          <p:nvPr/>
        </p:nvCxnSpPr>
        <p:spPr bwMode="auto">
          <a:xfrm>
            <a:off x="3826276" y="3040602"/>
            <a:ext cx="1502448" cy="59111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27" idx="3"/>
            <a:endCxn id="28" idx="3"/>
          </p:cNvCxnSpPr>
          <p:nvPr/>
        </p:nvCxnSpPr>
        <p:spPr bwMode="auto">
          <a:xfrm flipV="1">
            <a:off x="3826276" y="4278291"/>
            <a:ext cx="1502448" cy="317383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861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851824" y="1895925"/>
            <a:ext cx="2366640" cy="160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(x&gt;0)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y=2;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lse y=5;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51824" y="3716876"/>
            <a:ext cx="2366640" cy="4463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=-1;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51824" y="4376523"/>
            <a:ext cx="2366640" cy="4463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51824" y="5036170"/>
            <a:ext cx="2366640" cy="741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assert(y&lt;4);</a:t>
            </a:r>
          </a:p>
        </p:txBody>
      </p:sp>
    </p:spTree>
    <p:extLst>
      <p:ext uri="{BB962C8B-B14F-4D97-AF65-F5344CB8AC3E}">
        <p14:creationId xmlns:p14="http://schemas.microsoft.com/office/powerpoint/2010/main" val="23847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Predicate Abstraction</a:t>
            </a:r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21503" y="1964171"/>
            <a:ext cx="5728289" cy="3424867"/>
            <a:chOff x="5611011" y="1289619"/>
            <a:chExt cx="5728289" cy="3424867"/>
          </a:xfrm>
        </p:grpSpPr>
        <p:sp>
          <p:nvSpPr>
            <p:cNvPr id="11" name="Oval 10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12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1" idx="3"/>
              <a:endCxn id="13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4"/>
              <a:endCxn id="14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15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" name="Straight Arrow Connector 23"/>
            <p:cNvCxnSpPr>
              <a:stCxn id="15" idx="3"/>
              <a:endCxn id="20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4"/>
              <a:endCxn id="22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5"/>
              <a:endCxn id="21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0" idx="4"/>
              <a:endCxn id="23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" name="Straight Arrow Connector 37"/>
            <p:cNvCxnSpPr>
              <a:stCxn id="13" idx="4"/>
              <a:endCxn id="19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9" idx="4"/>
              <a:endCxn id="35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4" idx="4"/>
              <a:endCxn id="36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4"/>
              <a:endCxn id="37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6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Predicate Abstraction</a:t>
            </a:r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8800" y="1964171"/>
            <a:ext cx="5728289" cy="3424867"/>
            <a:chOff x="5611011" y="1289619"/>
            <a:chExt cx="5728289" cy="3424867"/>
          </a:xfrm>
        </p:grpSpPr>
        <p:sp>
          <p:nvSpPr>
            <p:cNvPr id="11" name="Oval 10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12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1" idx="3"/>
              <a:endCxn id="13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4"/>
              <a:endCxn id="14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15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" name="Straight Arrow Connector 23"/>
            <p:cNvCxnSpPr>
              <a:stCxn id="15" idx="3"/>
              <a:endCxn id="20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4"/>
              <a:endCxn id="22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5"/>
              <a:endCxn id="21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0" idx="4"/>
              <a:endCxn id="23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" name="Straight Arrow Connector 37"/>
            <p:cNvCxnSpPr>
              <a:stCxn id="13" idx="4"/>
              <a:endCxn id="19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9" idx="4"/>
              <a:endCxn id="35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4" idx="4"/>
              <a:endCxn id="36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4"/>
              <a:endCxn id="37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Right Arrow 2"/>
          <p:cNvSpPr/>
          <p:nvPr/>
        </p:nvSpPr>
        <p:spPr>
          <a:xfrm>
            <a:off x="6589746" y="3447586"/>
            <a:ext cx="539023" cy="710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loud Callout 3"/>
          <p:cNvSpPr/>
          <p:nvPr/>
        </p:nvSpPr>
        <p:spPr>
          <a:xfrm>
            <a:off x="7611426" y="2907418"/>
            <a:ext cx="3684233" cy="1570960"/>
          </a:xfrm>
          <a:prstGeom prst="cloudCallout">
            <a:avLst>
              <a:gd name="adj1" fmla="val -31435"/>
              <a:gd name="adj2" fmla="val 74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Reduced State Space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31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29" y="294104"/>
            <a:ext cx="11270942" cy="1325563"/>
          </a:xfrm>
        </p:spPr>
        <p:txBody>
          <a:bodyPr/>
          <a:lstStyle/>
          <a:p>
            <a:r>
              <a:rPr lang="en-US" altLang="zh-CN" dirty="0" smtClean="0"/>
              <a:t>Counter-Example Guided Abstraction Refinement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75180" y="1943192"/>
            <a:ext cx="4248706" cy="3011715"/>
            <a:chOff x="4066220" y="2361355"/>
            <a:chExt cx="2695152" cy="2259648"/>
          </a:xfrm>
        </p:grpSpPr>
        <p:sp>
          <p:nvSpPr>
            <p:cNvPr id="5" name="Rounded Rectangle 4"/>
            <p:cNvSpPr/>
            <p:nvPr/>
          </p:nvSpPr>
          <p:spPr>
            <a:xfrm>
              <a:off x="4066220" y="3375128"/>
              <a:ext cx="1501270" cy="1245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if(x&gt;0)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y=2;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 y=5;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assert(y&lt;4);</a:t>
              </a:r>
              <a:endPara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66220" y="2361355"/>
              <a:ext cx="2695152" cy="6011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en-US" altLang="zh-CN" sz="2400" dirty="0" smtClean="0"/>
                <a:t>Initialization</a:t>
              </a:r>
              <a:endPara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x=input(); </a:t>
              </a:r>
              <a:r>
                <a:rPr lang="en-US" altLang="zh-CN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y=0;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6220" y="3064225"/>
              <a:ext cx="1288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</a:rPr>
                <a:t>Thread 1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9461" y="3375127"/>
              <a:ext cx="920318" cy="52563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X=-1;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=3;</a:t>
              </a:r>
              <a:endPara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461" y="3064225"/>
              <a:ext cx="920318" cy="346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Thread 2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6030452" y="2879995"/>
            <a:ext cx="539023" cy="710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loud Callout 10"/>
          <p:cNvSpPr/>
          <p:nvPr/>
        </p:nvSpPr>
        <p:spPr>
          <a:xfrm>
            <a:off x="7098653" y="2123130"/>
            <a:ext cx="3900780" cy="2744367"/>
          </a:xfrm>
          <a:prstGeom prst="cloudCallout">
            <a:avLst>
              <a:gd name="adj1" fmla="val -31435"/>
              <a:gd name="adj2" fmla="val 74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Abstract Program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92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29" y="294104"/>
            <a:ext cx="11270942" cy="1325563"/>
          </a:xfrm>
        </p:spPr>
        <p:txBody>
          <a:bodyPr/>
          <a:lstStyle/>
          <a:p>
            <a:r>
              <a:rPr lang="en-US" altLang="zh-CN" dirty="0" smtClean="0"/>
              <a:t>Counter-Example Guided Abstraction Refinement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9507" y="1766655"/>
            <a:ext cx="2991403" cy="1954255"/>
            <a:chOff x="4066220" y="2361355"/>
            <a:chExt cx="2695152" cy="2259648"/>
          </a:xfrm>
        </p:grpSpPr>
        <p:sp>
          <p:nvSpPr>
            <p:cNvPr id="5" name="Rounded Rectangle 4"/>
            <p:cNvSpPr/>
            <p:nvPr/>
          </p:nvSpPr>
          <p:spPr>
            <a:xfrm>
              <a:off x="4066220" y="3375128"/>
              <a:ext cx="1501270" cy="1245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if(x&gt;0)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y=2;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 y=5;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assert(y&lt;4);</a:t>
              </a:r>
              <a:endPara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66220" y="2361355"/>
              <a:ext cx="2695152" cy="6011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en-US" altLang="zh-CN" sz="1200" dirty="0" smtClean="0"/>
                <a:t>Initialization</a:t>
              </a:r>
              <a:endPara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x=input(); </a:t>
              </a:r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y=0;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6220" y="3064225"/>
              <a:ext cx="662796" cy="320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70C0"/>
                  </a:solidFill>
                </a:rPr>
                <a:t>Thread 1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9461" y="3375127"/>
              <a:ext cx="920318" cy="52563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X=-1;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=3;</a:t>
              </a:r>
              <a:endPara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461" y="3064225"/>
              <a:ext cx="920318" cy="32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C00000"/>
                  </a:solidFill>
                </a:rPr>
                <a:t>Thread 2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5948598" y="2612098"/>
            <a:ext cx="294804" cy="5124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loud Callout 10"/>
          <p:cNvSpPr/>
          <p:nvPr/>
        </p:nvSpPr>
        <p:spPr>
          <a:xfrm>
            <a:off x="8064854" y="1945715"/>
            <a:ext cx="2382698" cy="1845188"/>
          </a:xfrm>
          <a:prstGeom prst="cloudCallout">
            <a:avLst>
              <a:gd name="adj1" fmla="val -31435"/>
              <a:gd name="adj2" fmla="val 74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Abstract Program</a:t>
            </a:r>
            <a:endParaRPr lang="zh-CN" altLang="en-US" sz="24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9945113" y="1408306"/>
            <a:ext cx="1338406" cy="42272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0447552" y="1619666"/>
            <a:ext cx="106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Model </a:t>
            </a:r>
          </a:p>
          <a:p>
            <a:r>
              <a:rPr lang="en-US" altLang="zh-CN" sz="2400" dirty="0" smtClean="0"/>
              <a:t>Check</a:t>
            </a:r>
            <a:endParaRPr lang="zh-CN" altLang="en-US" sz="24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945113" y="3720910"/>
            <a:ext cx="275885" cy="966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>
          <a:xfrm>
            <a:off x="8513944" y="4952541"/>
            <a:ext cx="3138221" cy="14379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Success!</a:t>
            </a:r>
          </a:p>
          <a:p>
            <a:pPr algn="ctr"/>
            <a:r>
              <a:rPr lang="en-US" altLang="zh-CN" sz="2000" dirty="0" smtClean="0"/>
              <a:t>No Error in </a:t>
            </a:r>
            <a:r>
              <a:rPr lang="en-US" altLang="zh-CN" sz="2000" dirty="0" err="1" smtClean="0"/>
              <a:t>Conceret</a:t>
            </a:r>
            <a:r>
              <a:rPr lang="en-US" altLang="zh-CN" sz="2000" dirty="0" smtClean="0"/>
              <a:t> Program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00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29" y="294104"/>
            <a:ext cx="11270942" cy="1325563"/>
          </a:xfrm>
        </p:spPr>
        <p:txBody>
          <a:bodyPr/>
          <a:lstStyle/>
          <a:p>
            <a:r>
              <a:rPr lang="en-US" altLang="zh-CN" dirty="0" smtClean="0"/>
              <a:t>Counter-Example Guided Abstraction Refinement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9507" y="1766655"/>
            <a:ext cx="2991403" cy="1954255"/>
            <a:chOff x="4066220" y="2361355"/>
            <a:chExt cx="2695152" cy="2259648"/>
          </a:xfrm>
        </p:grpSpPr>
        <p:sp>
          <p:nvSpPr>
            <p:cNvPr id="5" name="Rounded Rectangle 4"/>
            <p:cNvSpPr/>
            <p:nvPr/>
          </p:nvSpPr>
          <p:spPr>
            <a:xfrm>
              <a:off x="4066220" y="3375128"/>
              <a:ext cx="1501270" cy="1245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if(x&gt;0)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y=2;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 y=5;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assert(y&lt;4);</a:t>
              </a:r>
              <a:endPara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66220" y="2361355"/>
              <a:ext cx="2695152" cy="6011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en-US" altLang="zh-CN" sz="1200" dirty="0" smtClean="0"/>
                <a:t>Initialization</a:t>
              </a:r>
              <a:endPara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x=input(); </a:t>
              </a:r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y=0;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6220" y="3064225"/>
              <a:ext cx="662796" cy="320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70C0"/>
                  </a:solidFill>
                </a:rPr>
                <a:t>Thread 1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9461" y="3375127"/>
              <a:ext cx="920318" cy="52563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X=-1;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=3;</a:t>
              </a:r>
              <a:endPara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461" y="3064225"/>
              <a:ext cx="920318" cy="32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C00000"/>
                  </a:solidFill>
                </a:rPr>
                <a:t>Thread 2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5948598" y="2612098"/>
            <a:ext cx="294804" cy="5124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loud Callout 10"/>
          <p:cNvSpPr/>
          <p:nvPr/>
        </p:nvSpPr>
        <p:spPr>
          <a:xfrm>
            <a:off x="8064854" y="1945715"/>
            <a:ext cx="2382698" cy="1845188"/>
          </a:xfrm>
          <a:prstGeom prst="cloudCallout">
            <a:avLst>
              <a:gd name="adj1" fmla="val -31435"/>
              <a:gd name="adj2" fmla="val 74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Abstract Program</a:t>
            </a:r>
            <a:endParaRPr lang="zh-CN" altLang="en-US" sz="24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9945113" y="1408306"/>
            <a:ext cx="1338406" cy="42272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0447552" y="1619666"/>
            <a:ext cx="106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Model </a:t>
            </a:r>
          </a:p>
          <a:p>
            <a:r>
              <a:rPr lang="en-US" altLang="zh-CN" sz="2400" dirty="0" smtClean="0"/>
              <a:t>Check</a:t>
            </a:r>
            <a:endParaRPr lang="zh-CN" altLang="en-US" sz="24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945113" y="3720910"/>
            <a:ext cx="275885" cy="966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>
          <a:xfrm>
            <a:off x="8513944" y="4952541"/>
            <a:ext cx="3138221" cy="14379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Success!</a:t>
            </a:r>
          </a:p>
          <a:p>
            <a:pPr algn="ctr"/>
            <a:r>
              <a:rPr lang="en-US" altLang="zh-CN" sz="2000" dirty="0" smtClean="0"/>
              <a:t>No Error in </a:t>
            </a:r>
            <a:r>
              <a:rPr lang="en-US" altLang="zh-CN" sz="2000" dirty="0" err="1" smtClean="0"/>
              <a:t>Conceret</a:t>
            </a:r>
            <a:r>
              <a:rPr lang="en-US" altLang="zh-CN" sz="2000" dirty="0" smtClean="0"/>
              <a:t> Program</a:t>
            </a:r>
            <a:endParaRPr lang="zh-CN" altLang="en-US" sz="20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7288567" y="3950616"/>
            <a:ext cx="1563667" cy="736794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>
          <a:xfrm>
            <a:off x="4102042" y="4952541"/>
            <a:ext cx="3113662" cy="1028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Failure!</a:t>
            </a:r>
          </a:p>
          <a:p>
            <a:pPr algn="ctr"/>
            <a:r>
              <a:rPr lang="en-US" altLang="zh-CN" sz="2000" dirty="0" smtClean="0"/>
              <a:t>Is counter-example executable?</a:t>
            </a:r>
          </a:p>
        </p:txBody>
      </p:sp>
    </p:spTree>
    <p:extLst>
      <p:ext uri="{BB962C8B-B14F-4D97-AF65-F5344CB8AC3E}">
        <p14:creationId xmlns:p14="http://schemas.microsoft.com/office/powerpoint/2010/main" val="40631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29" y="294104"/>
            <a:ext cx="11270942" cy="1325563"/>
          </a:xfrm>
        </p:spPr>
        <p:txBody>
          <a:bodyPr/>
          <a:lstStyle/>
          <a:p>
            <a:r>
              <a:rPr lang="en-US" altLang="zh-CN" dirty="0" smtClean="0"/>
              <a:t>Counter-Example Guided Abstraction Refinement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9507" y="1766655"/>
            <a:ext cx="2991403" cy="1954255"/>
            <a:chOff x="4066220" y="2361355"/>
            <a:chExt cx="2695152" cy="2259648"/>
          </a:xfrm>
        </p:grpSpPr>
        <p:sp>
          <p:nvSpPr>
            <p:cNvPr id="5" name="Rounded Rectangle 4"/>
            <p:cNvSpPr/>
            <p:nvPr/>
          </p:nvSpPr>
          <p:spPr>
            <a:xfrm>
              <a:off x="4066220" y="3375128"/>
              <a:ext cx="1501270" cy="1245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if(x&gt;0)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y=2;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 y=5;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assert(y&lt;4);</a:t>
              </a:r>
              <a:endPara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66220" y="2361355"/>
              <a:ext cx="2695152" cy="6011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en-US" altLang="zh-CN" sz="1200" dirty="0" smtClean="0"/>
                <a:t>Initialization</a:t>
              </a:r>
              <a:endPara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x=input(); </a:t>
              </a:r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y=0;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6220" y="3064225"/>
              <a:ext cx="662796" cy="320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70C0"/>
                  </a:solidFill>
                </a:rPr>
                <a:t>Thread 1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9461" y="3375127"/>
              <a:ext cx="920318" cy="52563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X=-1;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=3;</a:t>
              </a:r>
              <a:endPara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461" y="3064225"/>
              <a:ext cx="920318" cy="32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C00000"/>
                  </a:solidFill>
                </a:rPr>
                <a:t>Thread 2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5948598" y="2612098"/>
            <a:ext cx="294804" cy="5124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loud Callout 10"/>
          <p:cNvSpPr/>
          <p:nvPr/>
        </p:nvSpPr>
        <p:spPr>
          <a:xfrm>
            <a:off x="8064854" y="1945715"/>
            <a:ext cx="2382698" cy="1845188"/>
          </a:xfrm>
          <a:prstGeom prst="cloudCallout">
            <a:avLst>
              <a:gd name="adj1" fmla="val -31435"/>
              <a:gd name="adj2" fmla="val 74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Abstract Program</a:t>
            </a:r>
            <a:endParaRPr lang="zh-CN" altLang="en-US" sz="24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9945113" y="1408306"/>
            <a:ext cx="1338406" cy="42272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0447552" y="1619666"/>
            <a:ext cx="106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Model </a:t>
            </a:r>
          </a:p>
          <a:p>
            <a:r>
              <a:rPr lang="en-US" altLang="zh-CN" sz="2400" dirty="0" smtClean="0"/>
              <a:t>Check</a:t>
            </a:r>
            <a:endParaRPr lang="zh-CN" altLang="en-US" sz="24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945113" y="3720910"/>
            <a:ext cx="275885" cy="966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>
          <a:xfrm>
            <a:off x="8513944" y="4952541"/>
            <a:ext cx="3138221" cy="14379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Success!</a:t>
            </a:r>
          </a:p>
          <a:p>
            <a:pPr algn="ctr"/>
            <a:r>
              <a:rPr lang="en-US" altLang="zh-CN" sz="2000" dirty="0" smtClean="0"/>
              <a:t>No Error in </a:t>
            </a:r>
            <a:r>
              <a:rPr lang="en-US" altLang="zh-CN" sz="2000" dirty="0" err="1" smtClean="0"/>
              <a:t>Conceret</a:t>
            </a:r>
            <a:r>
              <a:rPr lang="en-US" altLang="zh-CN" sz="2000" dirty="0" smtClean="0"/>
              <a:t> Program</a:t>
            </a:r>
            <a:endParaRPr lang="zh-CN" altLang="en-US" sz="20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7288567" y="3950616"/>
            <a:ext cx="1563667" cy="736794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>
          <a:xfrm>
            <a:off x="4102042" y="4952541"/>
            <a:ext cx="3113662" cy="1028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Failure!</a:t>
            </a:r>
          </a:p>
          <a:p>
            <a:pPr algn="ctr"/>
            <a:r>
              <a:rPr lang="en-US" altLang="zh-CN" sz="2000" dirty="0" smtClean="0"/>
              <a:t>Is counter-example executable?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3009163" y="3989794"/>
            <a:ext cx="1251747" cy="9627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016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29" y="294104"/>
            <a:ext cx="11270942" cy="1325563"/>
          </a:xfrm>
        </p:spPr>
        <p:txBody>
          <a:bodyPr/>
          <a:lstStyle/>
          <a:p>
            <a:r>
              <a:rPr lang="en-US" altLang="zh-CN" dirty="0" smtClean="0"/>
              <a:t>Counter-Example Guided Abstraction Refinement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9507" y="1766655"/>
            <a:ext cx="2991403" cy="1954255"/>
            <a:chOff x="4066220" y="2361355"/>
            <a:chExt cx="2695152" cy="2259648"/>
          </a:xfrm>
        </p:grpSpPr>
        <p:sp>
          <p:nvSpPr>
            <p:cNvPr id="5" name="Rounded Rectangle 4"/>
            <p:cNvSpPr/>
            <p:nvPr/>
          </p:nvSpPr>
          <p:spPr>
            <a:xfrm>
              <a:off x="4066220" y="3375128"/>
              <a:ext cx="1501270" cy="1245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if(x&gt;0)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y=2;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 y=5;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assert(y&lt;4);</a:t>
              </a:r>
              <a:endPara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66220" y="2361355"/>
              <a:ext cx="2695152" cy="6011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en-US" altLang="zh-CN" sz="1200" dirty="0" smtClean="0"/>
                <a:t>Initialization</a:t>
              </a:r>
              <a:endPara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x=input(); </a:t>
              </a:r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y=0;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6220" y="3064225"/>
              <a:ext cx="662796" cy="320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70C0"/>
                  </a:solidFill>
                </a:rPr>
                <a:t>Thread 1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9461" y="3375127"/>
              <a:ext cx="920318" cy="52563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X=-1;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=3;</a:t>
              </a:r>
              <a:endPara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461" y="3064225"/>
              <a:ext cx="920318" cy="32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C00000"/>
                  </a:solidFill>
                </a:rPr>
                <a:t>Thread 2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5948598" y="2612098"/>
            <a:ext cx="294804" cy="5124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loud Callout 10"/>
          <p:cNvSpPr/>
          <p:nvPr/>
        </p:nvSpPr>
        <p:spPr>
          <a:xfrm>
            <a:off x="8064854" y="1945715"/>
            <a:ext cx="2382698" cy="1845188"/>
          </a:xfrm>
          <a:prstGeom prst="cloudCallout">
            <a:avLst>
              <a:gd name="adj1" fmla="val -31435"/>
              <a:gd name="adj2" fmla="val 74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Abstract Program</a:t>
            </a:r>
            <a:endParaRPr lang="zh-CN" altLang="en-US" sz="24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9945113" y="1408306"/>
            <a:ext cx="1338406" cy="42272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0447552" y="1619666"/>
            <a:ext cx="106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Model </a:t>
            </a:r>
          </a:p>
          <a:p>
            <a:r>
              <a:rPr lang="en-US" altLang="zh-CN" sz="2400" dirty="0" smtClean="0"/>
              <a:t>Check</a:t>
            </a:r>
            <a:endParaRPr lang="zh-CN" altLang="en-US" sz="24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945113" y="3720910"/>
            <a:ext cx="275885" cy="966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>
          <a:xfrm>
            <a:off x="8513944" y="4952541"/>
            <a:ext cx="3138221" cy="14379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Success!</a:t>
            </a:r>
          </a:p>
          <a:p>
            <a:pPr algn="ctr"/>
            <a:r>
              <a:rPr lang="en-US" altLang="zh-CN" sz="2000" dirty="0" smtClean="0"/>
              <a:t>No Error in </a:t>
            </a:r>
            <a:r>
              <a:rPr lang="en-US" altLang="zh-CN" sz="2000" dirty="0" err="1" smtClean="0"/>
              <a:t>Conceret</a:t>
            </a:r>
            <a:r>
              <a:rPr lang="en-US" altLang="zh-CN" sz="2000" dirty="0" smtClean="0"/>
              <a:t> Program</a:t>
            </a:r>
            <a:endParaRPr lang="zh-CN" altLang="en-US" sz="20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7288567" y="3950616"/>
            <a:ext cx="1563667" cy="736794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>
          <a:xfrm>
            <a:off x="4102042" y="4952541"/>
            <a:ext cx="3113662" cy="1028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Failure!</a:t>
            </a:r>
          </a:p>
          <a:p>
            <a:pPr algn="ctr"/>
            <a:r>
              <a:rPr lang="en-US" altLang="zh-CN" sz="2000" dirty="0" smtClean="0"/>
              <a:t>Is counter-example executable?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3009163" y="3989794"/>
            <a:ext cx="1251747" cy="9627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37332" y="3989794"/>
            <a:ext cx="0" cy="962747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12816" y="4952541"/>
            <a:ext cx="2222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Executable!</a:t>
            </a:r>
          </a:p>
          <a:p>
            <a:r>
              <a:rPr lang="en-US" altLang="zh-CN" sz="2400" dirty="0" smtClean="0"/>
              <a:t>Report the error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29" y="294104"/>
            <a:ext cx="11270942" cy="1325563"/>
          </a:xfrm>
        </p:spPr>
        <p:txBody>
          <a:bodyPr/>
          <a:lstStyle/>
          <a:p>
            <a:r>
              <a:rPr lang="en-US" altLang="zh-CN" dirty="0" smtClean="0"/>
              <a:t>Counter-Example Guided Abstraction Refinement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9507" y="1766655"/>
            <a:ext cx="2991403" cy="1954255"/>
            <a:chOff x="4066220" y="2361355"/>
            <a:chExt cx="2695152" cy="2259648"/>
          </a:xfrm>
        </p:grpSpPr>
        <p:sp>
          <p:nvSpPr>
            <p:cNvPr id="5" name="Rounded Rectangle 4"/>
            <p:cNvSpPr/>
            <p:nvPr/>
          </p:nvSpPr>
          <p:spPr>
            <a:xfrm>
              <a:off x="4066220" y="3375128"/>
              <a:ext cx="1501270" cy="1245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if(x&gt;0)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y=2;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 y=5;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assert(y&lt;4);</a:t>
              </a:r>
              <a:endPara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66220" y="2361355"/>
              <a:ext cx="2695152" cy="6011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en-US" altLang="zh-CN" sz="1200" dirty="0" smtClean="0"/>
                <a:t>Initialization</a:t>
              </a:r>
              <a:endPara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x=input(); </a:t>
              </a:r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y=0;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6220" y="3064225"/>
              <a:ext cx="662796" cy="320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70C0"/>
                  </a:solidFill>
                </a:rPr>
                <a:t>Thread 1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9461" y="3375127"/>
              <a:ext cx="920318" cy="52563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X=-1;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=3;</a:t>
              </a:r>
              <a:endPara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461" y="3064225"/>
              <a:ext cx="920318" cy="32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C00000"/>
                  </a:solidFill>
                </a:rPr>
                <a:t>Thread 2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5948598" y="2612098"/>
            <a:ext cx="294804" cy="5124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loud Callout 10"/>
          <p:cNvSpPr/>
          <p:nvPr/>
        </p:nvSpPr>
        <p:spPr>
          <a:xfrm>
            <a:off x="8064854" y="1945715"/>
            <a:ext cx="2382698" cy="1845188"/>
          </a:xfrm>
          <a:prstGeom prst="cloudCallout">
            <a:avLst>
              <a:gd name="adj1" fmla="val -31435"/>
              <a:gd name="adj2" fmla="val 74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Abstract Program</a:t>
            </a:r>
            <a:endParaRPr lang="zh-CN" altLang="en-US" sz="24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9945113" y="1408306"/>
            <a:ext cx="1338406" cy="42272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0447552" y="1619666"/>
            <a:ext cx="106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Model </a:t>
            </a:r>
          </a:p>
          <a:p>
            <a:r>
              <a:rPr lang="en-US" altLang="zh-CN" sz="2400" dirty="0" smtClean="0"/>
              <a:t>Check</a:t>
            </a:r>
            <a:endParaRPr lang="zh-CN" altLang="en-US" sz="24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945113" y="3720910"/>
            <a:ext cx="275885" cy="966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>
          <a:xfrm>
            <a:off x="8513944" y="4952541"/>
            <a:ext cx="3138221" cy="14379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Success!</a:t>
            </a:r>
          </a:p>
          <a:p>
            <a:pPr algn="ctr"/>
            <a:r>
              <a:rPr lang="en-US" altLang="zh-CN" sz="2000" dirty="0" smtClean="0"/>
              <a:t>No Error in </a:t>
            </a:r>
            <a:r>
              <a:rPr lang="en-US" altLang="zh-CN" sz="2000" dirty="0" err="1" smtClean="0"/>
              <a:t>Conceret</a:t>
            </a:r>
            <a:r>
              <a:rPr lang="en-US" altLang="zh-CN" sz="2000" dirty="0" smtClean="0"/>
              <a:t> Program</a:t>
            </a:r>
            <a:endParaRPr lang="zh-CN" altLang="en-US" sz="20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7288567" y="3950616"/>
            <a:ext cx="1563667" cy="736794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>
          <a:xfrm>
            <a:off x="4102042" y="4952541"/>
            <a:ext cx="3113662" cy="1028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Failure!</a:t>
            </a:r>
          </a:p>
          <a:p>
            <a:pPr algn="ctr"/>
            <a:r>
              <a:rPr lang="en-US" altLang="zh-CN" sz="2000" dirty="0" smtClean="0"/>
              <a:t>Is counter-example executable?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3009163" y="3989794"/>
            <a:ext cx="1251747" cy="96274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37332" y="3989794"/>
            <a:ext cx="0" cy="962747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12816" y="4952541"/>
            <a:ext cx="2222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Executable!</a:t>
            </a:r>
          </a:p>
          <a:p>
            <a:r>
              <a:rPr lang="en-US" altLang="zh-CN" sz="2400" dirty="0" smtClean="0"/>
              <a:t>Report the error</a:t>
            </a:r>
            <a:endParaRPr lang="zh-CN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39470" y="1480662"/>
            <a:ext cx="2696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Not Executable!</a:t>
            </a:r>
          </a:p>
          <a:p>
            <a:r>
              <a:rPr lang="en-US" altLang="zh-CN" sz="2400" dirty="0" smtClean="0"/>
              <a:t>Refine by ruling out </a:t>
            </a:r>
          </a:p>
          <a:p>
            <a:r>
              <a:rPr lang="en-US" altLang="zh-CN" sz="2400" dirty="0" smtClean="0"/>
              <a:t>concrete execution</a:t>
            </a:r>
            <a:endParaRPr lang="zh-CN" altLang="en-US" sz="2400" dirty="0"/>
          </a:p>
        </p:txBody>
      </p:sp>
      <p:sp>
        <p:nvSpPr>
          <p:cNvPr id="23" name="Cloud Callout 22"/>
          <p:cNvSpPr/>
          <p:nvPr/>
        </p:nvSpPr>
        <p:spPr>
          <a:xfrm>
            <a:off x="7393454" y="2035387"/>
            <a:ext cx="2382698" cy="1845188"/>
          </a:xfrm>
          <a:prstGeom prst="cloudCallout">
            <a:avLst>
              <a:gd name="adj1" fmla="val -31435"/>
              <a:gd name="adj2" fmla="val 74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New Abstract Program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76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83" y="1825625"/>
            <a:ext cx="10990555" cy="435133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Testing is not sufficient to provide error coverage</a:t>
            </a:r>
          </a:p>
          <a:p>
            <a:r>
              <a:rPr lang="en-US" altLang="zh-CN" sz="2000" dirty="0" smtClean="0"/>
              <a:t>Symbolic Execution reduces reasoning about a program to reasoning about a formula in a logic</a:t>
            </a:r>
          </a:p>
          <a:p>
            <a:r>
              <a:rPr lang="en-US" altLang="zh-CN" sz="2000" dirty="0" smtClean="0"/>
              <a:t>Bounded Model Checking aims to find error state in bounded steps</a:t>
            </a:r>
          </a:p>
          <a:p>
            <a:r>
              <a:rPr lang="en-US" altLang="zh-CN" sz="2000" dirty="0" smtClean="0"/>
              <a:t>DPOR reduces the state space by finding out the equivalent class of thread </a:t>
            </a:r>
            <a:r>
              <a:rPr lang="en-US" altLang="zh-CN" sz="2000" dirty="0" err="1" smtClean="0"/>
              <a:t>interleavings</a:t>
            </a:r>
            <a:endParaRPr lang="en-US" altLang="zh-CN" sz="2000" dirty="0" smtClean="0"/>
          </a:p>
          <a:p>
            <a:r>
              <a:rPr lang="en-US" altLang="zh-CN" sz="2000" dirty="0" smtClean="0"/>
              <a:t>Iterative Context Bounding bounds the number of context switches in thread </a:t>
            </a:r>
            <a:r>
              <a:rPr lang="en-US" altLang="zh-CN" sz="2000" dirty="0" err="1" smtClean="0"/>
              <a:t>interleavings</a:t>
            </a:r>
            <a:endParaRPr lang="en-US" altLang="zh-CN" sz="2000" dirty="0" smtClean="0"/>
          </a:p>
          <a:p>
            <a:r>
              <a:rPr lang="en-US" altLang="zh-CN" sz="2000" dirty="0" smtClean="0"/>
              <a:t>Predicate Abstraction translates a C program to a Boolean program</a:t>
            </a:r>
          </a:p>
          <a:p>
            <a:r>
              <a:rPr lang="en-US" altLang="zh-CN" sz="2000" dirty="0" smtClean="0"/>
              <a:t>CEGAR framework model checks and refines the abstract program when a generated counter-example is not executable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57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Question?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State Space</a:t>
            </a:r>
            <a:endParaRPr lang="zh-CN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851824" y="1895925"/>
            <a:ext cx="2366640" cy="160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(x&gt;0)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y=2;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lse y=5;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851824" y="3716876"/>
            <a:ext cx="2366640" cy="4463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=-1;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51824" y="4376523"/>
            <a:ext cx="2366640" cy="4463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=3;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851824" y="5036170"/>
            <a:ext cx="2366640" cy="741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assert(y&lt;4);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5854809" y="1895925"/>
            <a:ext cx="4930187" cy="2983898"/>
            <a:chOff x="6662677" y="2018544"/>
            <a:chExt cx="4930187" cy="2983898"/>
          </a:xfrm>
        </p:grpSpPr>
        <p:sp>
          <p:nvSpPr>
            <p:cNvPr id="6" name="Oval 5"/>
            <p:cNvSpPr/>
            <p:nvPr/>
          </p:nvSpPr>
          <p:spPr>
            <a:xfrm>
              <a:off x="8367831" y="2357098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</a:t>
              </a:r>
              <a:endParaRPr lang="zh-CN" altLang="en-US" dirty="0"/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7923145" y="2018544"/>
              <a:ext cx="20970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0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662677" y="3252848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?,2</a:t>
              </a:r>
              <a:endParaRPr lang="zh-CN" alt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091147" y="318914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?,5</a:t>
              </a:r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032923" y="3185226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-1,0</a:t>
              </a:r>
              <a:endParaRPr lang="zh-CN" altLang="en-US" dirty="0"/>
            </a:p>
          </p:txBody>
        </p:sp>
        <p:cxnSp>
          <p:nvCxnSpPr>
            <p:cNvPr id="18" name="Straight Arrow Connector 17"/>
            <p:cNvCxnSpPr>
              <a:stCxn id="6" idx="3"/>
              <a:endCxn id="11" idx="0"/>
            </p:cNvCxnSpPr>
            <p:nvPr/>
          </p:nvCxnSpPr>
          <p:spPr>
            <a:xfrm flipH="1">
              <a:off x="7119877" y="2728399"/>
              <a:ext cx="1381865" cy="524449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4"/>
              <a:endCxn id="12" idx="0"/>
            </p:cNvCxnSpPr>
            <p:nvPr/>
          </p:nvCxnSpPr>
          <p:spPr>
            <a:xfrm flipH="1">
              <a:off x="8548347" y="2792104"/>
              <a:ext cx="276684" cy="397039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5"/>
              <a:endCxn id="17" idx="0"/>
            </p:cNvCxnSpPr>
            <p:nvPr/>
          </p:nvCxnSpPr>
          <p:spPr>
            <a:xfrm>
              <a:off x="9148320" y="2728399"/>
              <a:ext cx="1341803" cy="4568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662677" y="3911099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-1,2</a:t>
              </a:r>
              <a:endParaRPr lang="zh-CN" alt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9416355" y="3763014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-1,5</a:t>
              </a:r>
              <a:endParaRPr lang="zh-CN" alt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678464" y="3763014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-1,3</a:t>
              </a:r>
              <a:endParaRPr lang="zh-CN" alt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0678464" y="448358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-1,5</a:t>
              </a:r>
              <a:endParaRPr lang="zh-CN" alt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9416355" y="448358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-1,3</a:t>
              </a:r>
              <a:endParaRPr lang="zh-CN" altLang="en-US" dirty="0"/>
            </a:p>
          </p:txBody>
        </p:sp>
        <p:cxnSp>
          <p:nvCxnSpPr>
            <p:cNvPr id="48" name="Straight Arrow Connector 47"/>
            <p:cNvCxnSpPr>
              <a:stCxn id="17" idx="3"/>
              <a:endCxn id="43" idx="0"/>
            </p:cNvCxnSpPr>
            <p:nvPr/>
          </p:nvCxnSpPr>
          <p:spPr>
            <a:xfrm flipH="1">
              <a:off x="9873555" y="3556527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4"/>
              <a:endCxn id="46" idx="0"/>
            </p:cNvCxnSpPr>
            <p:nvPr/>
          </p:nvCxnSpPr>
          <p:spPr>
            <a:xfrm>
              <a:off x="11135664" y="4198020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7" idx="5"/>
              <a:endCxn id="45" idx="0"/>
            </p:cNvCxnSpPr>
            <p:nvPr/>
          </p:nvCxnSpPr>
          <p:spPr>
            <a:xfrm>
              <a:off x="10813412" y="3556527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4"/>
              <a:endCxn id="47" idx="0"/>
            </p:cNvCxnSpPr>
            <p:nvPr/>
          </p:nvCxnSpPr>
          <p:spPr>
            <a:xfrm>
              <a:off x="9873555" y="4198020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6674363" y="4567436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-1,3</a:t>
              </a:r>
              <a:endParaRPr lang="zh-CN" alt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8091147" y="383209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-1,5</a:t>
              </a:r>
              <a:endParaRPr lang="zh-CN" alt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8106458" y="448382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-1,3</a:t>
              </a:r>
              <a:endParaRPr lang="zh-CN" altLang="en-US" dirty="0"/>
            </a:p>
          </p:txBody>
        </p:sp>
        <p:cxnSp>
          <p:nvCxnSpPr>
            <p:cNvPr id="74" name="Straight Arrow Connector 73"/>
            <p:cNvCxnSpPr>
              <a:stCxn id="11" idx="4"/>
              <a:endCxn id="41" idx="0"/>
            </p:cNvCxnSpPr>
            <p:nvPr/>
          </p:nvCxnSpPr>
          <p:spPr>
            <a:xfrm>
              <a:off x="7119877" y="3687854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1" idx="4"/>
              <a:endCxn id="71" idx="0"/>
            </p:cNvCxnSpPr>
            <p:nvPr/>
          </p:nvCxnSpPr>
          <p:spPr>
            <a:xfrm>
              <a:off x="7119877" y="4346105"/>
              <a:ext cx="11686" cy="2213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" idx="4"/>
              <a:endCxn id="72" idx="0"/>
            </p:cNvCxnSpPr>
            <p:nvPr/>
          </p:nvCxnSpPr>
          <p:spPr>
            <a:xfrm>
              <a:off x="8548347" y="362414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2" idx="4"/>
              <a:endCxn id="73" idx="0"/>
            </p:cNvCxnSpPr>
            <p:nvPr/>
          </p:nvCxnSpPr>
          <p:spPr>
            <a:xfrm>
              <a:off x="8548347" y="426709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State Space</a:t>
            </a:r>
            <a:endParaRPr lang="zh-CN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851824" y="1895925"/>
            <a:ext cx="2366640" cy="160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(x&gt;0)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y=2;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lse y=5;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851824" y="3716876"/>
            <a:ext cx="2366640" cy="4463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=-1;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51824" y="4376523"/>
            <a:ext cx="2366640" cy="4463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=3;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851824" y="5036170"/>
            <a:ext cx="2366640" cy="741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assert(y&lt;4);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5854809" y="1895925"/>
            <a:ext cx="4930187" cy="2983898"/>
            <a:chOff x="6662677" y="2018544"/>
            <a:chExt cx="4930187" cy="2983898"/>
          </a:xfrm>
        </p:grpSpPr>
        <p:sp>
          <p:nvSpPr>
            <p:cNvPr id="6" name="Oval 5"/>
            <p:cNvSpPr/>
            <p:nvPr/>
          </p:nvSpPr>
          <p:spPr>
            <a:xfrm>
              <a:off x="8367831" y="2357098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</a:t>
              </a:r>
              <a:endParaRPr lang="zh-CN" altLang="en-US" dirty="0"/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7923145" y="2018544"/>
              <a:ext cx="20970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0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662677" y="3252848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?,2</a:t>
              </a:r>
              <a:endParaRPr lang="zh-CN" alt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091147" y="318914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?,5</a:t>
              </a:r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032923" y="3185226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-1,0</a:t>
              </a:r>
              <a:endParaRPr lang="zh-CN" altLang="en-US" dirty="0"/>
            </a:p>
          </p:txBody>
        </p:sp>
        <p:cxnSp>
          <p:nvCxnSpPr>
            <p:cNvPr id="18" name="Straight Arrow Connector 17"/>
            <p:cNvCxnSpPr>
              <a:stCxn id="6" idx="3"/>
              <a:endCxn id="11" idx="0"/>
            </p:cNvCxnSpPr>
            <p:nvPr/>
          </p:nvCxnSpPr>
          <p:spPr>
            <a:xfrm flipH="1">
              <a:off x="7119877" y="2728399"/>
              <a:ext cx="1381865" cy="524449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4"/>
              <a:endCxn id="12" idx="0"/>
            </p:cNvCxnSpPr>
            <p:nvPr/>
          </p:nvCxnSpPr>
          <p:spPr>
            <a:xfrm flipH="1">
              <a:off x="8548347" y="2792104"/>
              <a:ext cx="276684" cy="397039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5"/>
              <a:endCxn id="17" idx="0"/>
            </p:cNvCxnSpPr>
            <p:nvPr/>
          </p:nvCxnSpPr>
          <p:spPr>
            <a:xfrm>
              <a:off x="9148320" y="2728399"/>
              <a:ext cx="1341803" cy="4568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662677" y="3911099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-1,2</a:t>
              </a:r>
              <a:endParaRPr lang="zh-CN" alt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9416355" y="3763014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-1,5</a:t>
              </a:r>
              <a:endParaRPr lang="zh-CN" alt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678464" y="3763014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-1,3</a:t>
              </a:r>
              <a:endParaRPr lang="zh-CN" alt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0678464" y="4483585"/>
              <a:ext cx="914400" cy="43500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-1,5</a:t>
              </a:r>
              <a:endParaRPr lang="zh-CN" alt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9416355" y="4483585"/>
              <a:ext cx="914400" cy="4350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-1,3</a:t>
              </a:r>
              <a:endParaRPr lang="zh-CN" altLang="en-US" dirty="0"/>
            </a:p>
          </p:txBody>
        </p:sp>
        <p:cxnSp>
          <p:nvCxnSpPr>
            <p:cNvPr id="48" name="Straight Arrow Connector 47"/>
            <p:cNvCxnSpPr>
              <a:stCxn id="17" idx="3"/>
              <a:endCxn id="43" idx="0"/>
            </p:cNvCxnSpPr>
            <p:nvPr/>
          </p:nvCxnSpPr>
          <p:spPr>
            <a:xfrm flipH="1">
              <a:off x="9873555" y="3556527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4"/>
              <a:endCxn id="46" idx="0"/>
            </p:cNvCxnSpPr>
            <p:nvPr/>
          </p:nvCxnSpPr>
          <p:spPr>
            <a:xfrm>
              <a:off x="11135664" y="4198020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7" idx="5"/>
              <a:endCxn id="45" idx="0"/>
            </p:cNvCxnSpPr>
            <p:nvPr/>
          </p:nvCxnSpPr>
          <p:spPr>
            <a:xfrm>
              <a:off x="10813412" y="3556527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4"/>
              <a:endCxn id="47" idx="0"/>
            </p:cNvCxnSpPr>
            <p:nvPr/>
          </p:nvCxnSpPr>
          <p:spPr>
            <a:xfrm>
              <a:off x="9873555" y="4198020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6674363" y="4567436"/>
              <a:ext cx="914400" cy="4350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-1,3</a:t>
              </a:r>
              <a:endParaRPr lang="zh-CN" alt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8091147" y="383209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-1,5</a:t>
              </a:r>
              <a:endParaRPr lang="zh-CN" alt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8106458" y="4483825"/>
              <a:ext cx="914400" cy="4350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-1,3</a:t>
              </a:r>
              <a:endParaRPr lang="zh-CN" altLang="en-US" dirty="0"/>
            </a:p>
          </p:txBody>
        </p:sp>
        <p:cxnSp>
          <p:nvCxnSpPr>
            <p:cNvPr id="74" name="Straight Arrow Connector 73"/>
            <p:cNvCxnSpPr>
              <a:stCxn id="11" idx="4"/>
              <a:endCxn id="41" idx="0"/>
            </p:cNvCxnSpPr>
            <p:nvPr/>
          </p:nvCxnSpPr>
          <p:spPr>
            <a:xfrm>
              <a:off x="7119877" y="3687854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1" idx="4"/>
              <a:endCxn id="71" idx="0"/>
            </p:cNvCxnSpPr>
            <p:nvPr/>
          </p:nvCxnSpPr>
          <p:spPr>
            <a:xfrm>
              <a:off x="7119877" y="4346105"/>
              <a:ext cx="11686" cy="2213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" idx="4"/>
              <a:endCxn id="72" idx="0"/>
            </p:cNvCxnSpPr>
            <p:nvPr/>
          </p:nvCxnSpPr>
          <p:spPr>
            <a:xfrm>
              <a:off x="8548347" y="3624149"/>
              <a:ext cx="0" cy="2079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2" idx="4"/>
              <a:endCxn id="73" idx="0"/>
            </p:cNvCxnSpPr>
            <p:nvPr/>
          </p:nvCxnSpPr>
          <p:spPr>
            <a:xfrm>
              <a:off x="8548347" y="426709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4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State Space Explosion</a:t>
            </a:r>
            <a:endParaRPr lang="zh-CN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793255" y="1522018"/>
            <a:ext cx="2366640" cy="1177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(x&gt;0)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y=2;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lse y=5;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793255" y="3781899"/>
            <a:ext cx="2366640" cy="4463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=-1;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788323" y="5237626"/>
            <a:ext cx="2366640" cy="4463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=3;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774070" y="5823326"/>
            <a:ext cx="2366640" cy="932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assert(y&lt;4);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793255" y="3168343"/>
            <a:ext cx="2366640" cy="400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z=…;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0009" y="260458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718103" y="416189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36" name="Rounded Rectangle 35"/>
          <p:cNvSpPr/>
          <p:nvPr/>
        </p:nvSpPr>
        <p:spPr>
          <a:xfrm>
            <a:off x="1774070" y="4651927"/>
            <a:ext cx="2366640" cy="4463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z=…;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625511" y="1946415"/>
            <a:ext cx="5728289" cy="3424867"/>
            <a:chOff x="5611011" y="1289619"/>
            <a:chExt cx="5728289" cy="3424867"/>
          </a:xfrm>
        </p:grpSpPr>
        <p:sp>
          <p:nvSpPr>
            <p:cNvPr id="6" name="Oval 5"/>
            <p:cNvSpPr/>
            <p:nvPr/>
          </p:nvSpPr>
          <p:spPr>
            <a:xfrm>
              <a:off x="7515574" y="1628173"/>
              <a:ext cx="1048525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?,0,…</a:t>
              </a:r>
              <a:endParaRPr lang="zh-CN" altLang="en-US" dirty="0"/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7070889" y="1289619"/>
              <a:ext cx="2754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err="1">
                  <a:ea typeface="宋体" panose="02010600030101010101" pitchFamily="2" charset="-122"/>
                </a:rPr>
                <a:t>Init</a:t>
              </a:r>
              <a:r>
                <a:rPr lang="en-US" altLang="zh-CN" sz="1600" dirty="0">
                  <a:ea typeface="宋体" panose="02010600030101010101" pitchFamily="2" charset="-122"/>
                </a:rPr>
                <a:t> state: x = ?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, </a:t>
              </a:r>
              <a:r>
                <a:rPr lang="en-US" altLang="zh-CN" sz="1600" dirty="0">
                  <a:ea typeface="宋体" panose="02010600030101010101" pitchFamily="2" charset="-122"/>
                </a:rPr>
                <a:t>y = </a:t>
              </a:r>
              <a:r>
                <a:rPr lang="en-US" altLang="zh-CN" sz="1600" dirty="0" smtClean="0">
                  <a:ea typeface="宋体" panose="02010600030101010101" pitchFamily="2" charset="-122"/>
                </a:rPr>
                <a:t>0,…,z=0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70889" y="2428697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174029" y="240255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9779359" y="2401733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Straight Arrow Connector 17"/>
            <p:cNvCxnSpPr>
              <a:stCxn id="6" idx="3"/>
              <a:endCxn id="11" idx="0"/>
            </p:cNvCxnSpPr>
            <p:nvPr/>
          </p:nvCxnSpPr>
          <p:spPr>
            <a:xfrm flipH="1">
              <a:off x="7579721" y="1999474"/>
              <a:ext cx="89406" cy="429223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4"/>
              <a:endCxn id="12" idx="0"/>
            </p:cNvCxnSpPr>
            <p:nvPr/>
          </p:nvCxnSpPr>
          <p:spPr>
            <a:xfrm>
              <a:off x="8039837" y="2063179"/>
              <a:ext cx="591392" cy="339374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5"/>
              <a:endCxn id="17" idx="0"/>
            </p:cNvCxnSpPr>
            <p:nvPr/>
          </p:nvCxnSpPr>
          <p:spPr>
            <a:xfrm>
              <a:off x="8410546" y="1999474"/>
              <a:ext cx="1826013" cy="402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070889" y="3086948"/>
              <a:ext cx="1017663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9162791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424900" y="297952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0424900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9162791" y="3700092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8" name="Straight Arrow Connector 47"/>
            <p:cNvCxnSpPr>
              <a:stCxn id="17" idx="3"/>
              <a:endCxn id="43" idx="0"/>
            </p:cNvCxnSpPr>
            <p:nvPr/>
          </p:nvCxnSpPr>
          <p:spPr>
            <a:xfrm flipH="1">
              <a:off x="9619991" y="2773034"/>
              <a:ext cx="293279" cy="20648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4"/>
              <a:endCxn id="46" idx="0"/>
            </p:cNvCxnSpPr>
            <p:nvPr/>
          </p:nvCxnSpPr>
          <p:spPr>
            <a:xfrm>
              <a:off x="10882100" y="3414527"/>
              <a:ext cx="0" cy="285565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7" idx="5"/>
              <a:endCxn id="45" idx="0"/>
            </p:cNvCxnSpPr>
            <p:nvPr/>
          </p:nvCxnSpPr>
          <p:spPr>
            <a:xfrm>
              <a:off x="10559848" y="2773034"/>
              <a:ext cx="322252" cy="2064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4"/>
              <a:endCxn id="47" idx="0"/>
            </p:cNvCxnSpPr>
            <p:nvPr/>
          </p:nvCxnSpPr>
          <p:spPr>
            <a:xfrm>
              <a:off x="9619991" y="3414527"/>
              <a:ext cx="0" cy="285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045903" y="3745199"/>
              <a:ext cx="1084386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8174029" y="3045501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8189340" y="3697235"/>
              <a:ext cx="914400" cy="4350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Straight Arrow Connector 73"/>
            <p:cNvCxnSpPr>
              <a:stCxn id="11" idx="4"/>
              <a:endCxn id="41" idx="0"/>
            </p:cNvCxnSpPr>
            <p:nvPr/>
          </p:nvCxnSpPr>
          <p:spPr>
            <a:xfrm>
              <a:off x="7579721" y="2863703"/>
              <a:ext cx="0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1" idx="4"/>
              <a:endCxn id="71" idx="0"/>
            </p:cNvCxnSpPr>
            <p:nvPr/>
          </p:nvCxnSpPr>
          <p:spPr>
            <a:xfrm>
              <a:off x="7579721" y="3521954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" idx="4"/>
              <a:endCxn id="72" idx="0"/>
            </p:cNvCxnSpPr>
            <p:nvPr/>
          </p:nvCxnSpPr>
          <p:spPr>
            <a:xfrm>
              <a:off x="8631229" y="2837559"/>
              <a:ext cx="0" cy="20794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2" idx="4"/>
              <a:endCxn id="73" idx="0"/>
            </p:cNvCxnSpPr>
            <p:nvPr/>
          </p:nvCxnSpPr>
          <p:spPr>
            <a:xfrm>
              <a:off x="8631229" y="3480507"/>
              <a:ext cx="15311" cy="216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907261" y="1936959"/>
              <a:ext cx="1672460" cy="6157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611011" y="25526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07858" y="419126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7616049" y="4194069"/>
              <a:ext cx="8375" cy="22324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429974" y="415570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8638165" y="4158507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9452090" y="417115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9660281" y="4173961"/>
              <a:ext cx="8375" cy="2232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0710551" y="415340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10918742" y="4156205"/>
              <a:ext cx="8375" cy="22324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0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5956" y="12041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800" dirty="0" smtClean="0">
                <a:solidFill>
                  <a:srgbClr val="C00000"/>
                </a:solidFill>
              </a:rPr>
              <a:t>Testing</a:t>
            </a:r>
            <a:r>
              <a:rPr lang="en-US" altLang="zh-CN" sz="8800" dirty="0" smtClean="0"/>
              <a:t> </a:t>
            </a:r>
          </a:p>
          <a:p>
            <a:pPr marL="0" indent="0" algn="ctr">
              <a:buNone/>
            </a:pPr>
            <a:r>
              <a:rPr lang="en-US" altLang="zh-CN" sz="8800" dirty="0" smtClean="0"/>
              <a:t>VS. </a:t>
            </a:r>
          </a:p>
          <a:p>
            <a:pPr marL="0" indent="0" algn="ctr">
              <a:buNone/>
            </a:pPr>
            <a:r>
              <a:rPr lang="en-US" altLang="zh-CN" sz="8800" dirty="0" smtClean="0">
                <a:solidFill>
                  <a:srgbClr val="C00000"/>
                </a:solidFill>
              </a:rPr>
              <a:t>Model Checking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Testing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5879" y="2626775"/>
            <a:ext cx="4248706" cy="3011715"/>
            <a:chOff x="4066220" y="2361355"/>
            <a:chExt cx="2695152" cy="2259648"/>
          </a:xfrm>
        </p:grpSpPr>
        <p:sp>
          <p:nvSpPr>
            <p:cNvPr id="5" name="Rounded Rectangle 4"/>
            <p:cNvSpPr/>
            <p:nvPr/>
          </p:nvSpPr>
          <p:spPr>
            <a:xfrm>
              <a:off x="4066220" y="3375128"/>
              <a:ext cx="1501270" cy="1245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if(x&gt;0)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y=2;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 y=5;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assert(y&lt;4);</a:t>
              </a:r>
              <a:endPara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66220" y="2361355"/>
              <a:ext cx="2695152" cy="6011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en-US" altLang="zh-CN" sz="2400" dirty="0" smtClean="0"/>
                <a:t>Initialization</a:t>
              </a:r>
              <a:endPara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x=input(); </a:t>
              </a:r>
              <a:r>
                <a:rPr lang="en-US" altLang="zh-CN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y=0;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6220" y="3064225"/>
              <a:ext cx="1288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</a:rPr>
                <a:t>Thread 1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9461" y="3375127"/>
              <a:ext cx="920318" cy="52563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X=-1;</a:t>
              </a:r>
            </a:p>
            <a:p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altLang="zh-C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=3;</a:t>
              </a:r>
              <a:endPara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461" y="3064225"/>
              <a:ext cx="920318" cy="346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Thread 2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498454" y="3383643"/>
            <a:ext cx="1890943" cy="17481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Test Driver</a:t>
            </a:r>
            <a:endParaRPr lang="zh-CN" alt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5545309" y="4003915"/>
            <a:ext cx="54181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Arrow 11"/>
          <p:cNvSpPr/>
          <p:nvPr/>
        </p:nvSpPr>
        <p:spPr>
          <a:xfrm>
            <a:off x="8713739" y="4085928"/>
            <a:ext cx="54181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4266" y="2049492"/>
            <a:ext cx="1525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Test Case</a:t>
            </a:r>
            <a:endParaRPr lang="zh-CN" altLang="en-US" sz="2800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6964633" y="2655366"/>
            <a:ext cx="54181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>
            <a:off x="9570128" y="3911373"/>
            <a:ext cx="1783672" cy="8337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Error?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72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1506</Words>
  <Application>Microsoft Office PowerPoint</Application>
  <PresentationFormat>Widescreen</PresentationFormat>
  <Paragraphs>505</Paragraphs>
  <Slides>49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ＭＳ Ｐゴシック</vt:lpstr>
      <vt:lpstr>宋体</vt:lpstr>
      <vt:lpstr>Arial</vt:lpstr>
      <vt:lpstr>Calibri</vt:lpstr>
      <vt:lpstr>Calibri Light</vt:lpstr>
      <vt:lpstr>Consolas</vt:lpstr>
      <vt:lpstr>Courier New</vt:lpstr>
      <vt:lpstr>Symbol</vt:lpstr>
      <vt:lpstr>Tahoma</vt:lpstr>
      <vt:lpstr>Times</vt:lpstr>
      <vt:lpstr>Office Theme</vt:lpstr>
      <vt:lpstr>Software Verification</vt:lpstr>
      <vt:lpstr>Example</vt:lpstr>
      <vt:lpstr>Example</vt:lpstr>
      <vt:lpstr>Example</vt:lpstr>
      <vt:lpstr>State Space</vt:lpstr>
      <vt:lpstr>State Space</vt:lpstr>
      <vt:lpstr>State Space Explosion</vt:lpstr>
      <vt:lpstr>PowerPoint Presentation</vt:lpstr>
      <vt:lpstr>Testing</vt:lpstr>
      <vt:lpstr>Testing</vt:lpstr>
      <vt:lpstr>Testing</vt:lpstr>
      <vt:lpstr>Testing</vt:lpstr>
      <vt:lpstr>Testing</vt:lpstr>
      <vt:lpstr>Model Checking</vt:lpstr>
      <vt:lpstr>Model Checking</vt:lpstr>
      <vt:lpstr>PowerPoint Presentation</vt:lpstr>
      <vt:lpstr>Symbolic Execution</vt:lpstr>
      <vt:lpstr>Symbolic Execution</vt:lpstr>
      <vt:lpstr>Symbolic Execution</vt:lpstr>
      <vt:lpstr>Symbolic Execution</vt:lpstr>
      <vt:lpstr>Symbolic Execution</vt:lpstr>
      <vt:lpstr>Bounded Model Checking</vt:lpstr>
      <vt:lpstr>Bounded Model Checking</vt:lpstr>
      <vt:lpstr>Bounded Model Checking</vt:lpstr>
      <vt:lpstr>C Bounded Model Checker</vt:lpstr>
      <vt:lpstr>C Bounded Model Checker</vt:lpstr>
      <vt:lpstr>C Bounded Model Checker</vt:lpstr>
      <vt:lpstr>C Bounded Model Checker</vt:lpstr>
      <vt:lpstr>Dynamic Partial Order Reduction</vt:lpstr>
      <vt:lpstr>Dynamic Partial Order Reduction</vt:lpstr>
      <vt:lpstr>Dynamic Partial Order Reduction</vt:lpstr>
      <vt:lpstr>Dynamic Partial Order Reduction</vt:lpstr>
      <vt:lpstr>Iterative Context Bounding</vt:lpstr>
      <vt:lpstr>Iterative Context Bounding</vt:lpstr>
      <vt:lpstr>Iterative Context Bounding</vt:lpstr>
      <vt:lpstr>Iterative Context Bounding</vt:lpstr>
      <vt:lpstr>Iterative Context Bounding</vt:lpstr>
      <vt:lpstr>Iterative Context Bounding</vt:lpstr>
      <vt:lpstr>Predicate Abstraction</vt:lpstr>
      <vt:lpstr>Predicate Abstraction</vt:lpstr>
      <vt:lpstr>Predicate Abstraction</vt:lpstr>
      <vt:lpstr>Counter-Example Guided Abstraction Refinement</vt:lpstr>
      <vt:lpstr>Counter-Example Guided Abstraction Refinement</vt:lpstr>
      <vt:lpstr>Counter-Example Guided Abstraction Refinement</vt:lpstr>
      <vt:lpstr>Counter-Example Guided Abstraction Refinement</vt:lpstr>
      <vt:lpstr>Counter-Example Guided Abstraction Refinement</vt:lpstr>
      <vt:lpstr>Counter-Example Guided Abstraction Refinement</vt:lpstr>
      <vt:lpstr>Summary</vt:lpstr>
      <vt:lpstr>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Verification</dc:title>
  <dc:creator>Yini-Liao</dc:creator>
  <cp:lastModifiedBy>Yini-Liao</cp:lastModifiedBy>
  <cp:revision>63</cp:revision>
  <dcterms:created xsi:type="dcterms:W3CDTF">2013-12-01T20:43:17Z</dcterms:created>
  <dcterms:modified xsi:type="dcterms:W3CDTF">2013-12-03T13:49:11Z</dcterms:modified>
</cp:coreProperties>
</file>