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98" r:id="rId3"/>
    <p:sldId id="259" r:id="rId4"/>
    <p:sldId id="299" r:id="rId5"/>
    <p:sldId id="311" r:id="rId6"/>
    <p:sldId id="320" r:id="rId7"/>
    <p:sldId id="321" r:id="rId8"/>
    <p:sldId id="322" r:id="rId9"/>
    <p:sldId id="323" r:id="rId10"/>
    <p:sldId id="324" r:id="rId11"/>
    <p:sldId id="325" r:id="rId12"/>
    <p:sldId id="332" r:id="rId13"/>
    <p:sldId id="333" r:id="rId14"/>
    <p:sldId id="334" r:id="rId15"/>
    <p:sldId id="335" r:id="rId16"/>
    <p:sldId id="336" r:id="rId17"/>
    <p:sldId id="337" r:id="rId18"/>
    <p:sldId id="338" r:id="rId19"/>
    <p:sldId id="301" r:id="rId20"/>
    <p:sldId id="284" r:id="rId21"/>
    <p:sldId id="266" r:id="rId22"/>
    <p:sldId id="267" r:id="rId23"/>
    <p:sldId id="296" r:id="rId24"/>
    <p:sldId id="315" r:id="rId25"/>
    <p:sldId id="342" r:id="rId26"/>
    <p:sldId id="344" r:id="rId27"/>
    <p:sldId id="346" r:id="rId28"/>
    <p:sldId id="348" r:id="rId29"/>
    <p:sldId id="349" r:id="rId30"/>
    <p:sldId id="350" r:id="rId31"/>
    <p:sldId id="351" r:id="rId32"/>
    <p:sldId id="268" r:id="rId33"/>
    <p:sldId id="269" r:id="rId34"/>
    <p:sldId id="319" r:id="rId35"/>
    <p:sldId id="309" r:id="rId36"/>
    <p:sldId id="272" r:id="rId37"/>
    <p:sldId id="293" r:id="rId38"/>
    <p:sldId id="294" r:id="rId39"/>
    <p:sldId id="273" r:id="rId40"/>
    <p:sldId id="274" r:id="rId41"/>
    <p:sldId id="353" r:id="rId42"/>
    <p:sldId id="276" r:id="rId43"/>
    <p:sldId id="275" r:id="rId44"/>
    <p:sldId id="295" r:id="rId45"/>
    <p:sldId id="277" r:id="rId46"/>
    <p:sldId id="352" r:id="rId47"/>
    <p:sldId id="278" r:id="rId48"/>
    <p:sldId id="281" r:id="rId49"/>
    <p:sldId id="279" r:id="rId50"/>
    <p:sldId id="28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BA14"/>
    <a:srgbClr val="C5A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85642" autoAdjust="0"/>
  </p:normalViewPr>
  <p:slideViewPr>
    <p:cSldViewPr>
      <p:cViewPr varScale="1">
        <p:scale>
          <a:sx n="113" d="100"/>
          <a:sy n="113" d="100"/>
        </p:scale>
        <p:origin x="135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F8459-EE61-4066-B1E6-B0B19E89CA36}" type="datetimeFigureOut">
              <a:rPr lang="en-US" smtClean="0"/>
              <a:t>11/6/2013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ED116-7184-402B-9868-4BDC203FD051}" type="slidenum">
              <a:rPr lang="en-US" smtClean="0"/>
              <a:t>‹#›</a:t>
            </a:fld>
            <a:endParaRPr lang="en-US"/>
          </a:p>
        </p:txBody>
      </p:sp>
    </p:spTree>
    <p:extLst>
      <p:ext uri="{BB962C8B-B14F-4D97-AF65-F5344CB8AC3E}">
        <p14:creationId xmlns:p14="http://schemas.microsoft.com/office/powerpoint/2010/main" val="3920812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do you discuss what you do with the</a:t>
            </a:r>
            <a:r>
              <a:rPr lang="en-US" baseline="0" dirty="0" smtClean="0"/>
              <a:t> match-pairs? They do not appear anywhere in the encoding, and only indirectly appear on Rule 3. Need to add back in the match function and matches. Where are the asserts? Where do you discuss that you negate the assert and look for an assignment that violates an assertion. </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33</a:t>
            </a:fld>
            <a:endParaRPr lang="en-US"/>
          </a:p>
        </p:txBody>
      </p:sp>
    </p:spTree>
    <p:extLst>
      <p:ext uri="{BB962C8B-B14F-4D97-AF65-F5344CB8AC3E}">
        <p14:creationId xmlns:p14="http://schemas.microsoft.com/office/powerpoint/2010/main" val="121937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a:t>
            </a:r>
            <a:r>
              <a:rPr lang="en-US" baseline="0" dirty="0" smtClean="0"/>
              <a:t> orders should be on the slide.</a:t>
            </a:r>
          </a:p>
          <a:p>
            <a:endParaRPr lang="en-US" baseline="0" dirty="0" smtClean="0"/>
          </a:p>
          <a:p>
            <a:r>
              <a:rPr lang="en-US" baseline="0" dirty="0" smtClean="0"/>
              <a:t>Scoot the table, arrow, and constraint up on the slide.</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37</a:t>
            </a:fld>
            <a:endParaRPr lang="en-US"/>
          </a:p>
        </p:txBody>
      </p:sp>
    </p:spTree>
    <p:extLst>
      <p:ext uri="{BB962C8B-B14F-4D97-AF65-F5344CB8AC3E}">
        <p14:creationId xmlns:p14="http://schemas.microsoft.com/office/powerpoint/2010/main" val="1055418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M_s and M_s’ or the slide is hard to understand.</a:t>
            </a:r>
          </a:p>
          <a:p>
            <a:endParaRPr lang="en-US" baseline="0" dirty="0" smtClean="0"/>
          </a:p>
          <a:p>
            <a:r>
              <a:rPr lang="en-US" baseline="0" dirty="0" smtClean="0"/>
              <a:t>Do not name the Task M since it may confuse the audience with M_s.</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38</a:t>
            </a:fld>
            <a:endParaRPr lang="en-US"/>
          </a:p>
        </p:txBody>
      </p:sp>
    </p:spTree>
    <p:extLst>
      <p:ext uri="{BB962C8B-B14F-4D97-AF65-F5344CB8AC3E}">
        <p14:creationId xmlns:p14="http://schemas.microsoft.com/office/powerpoint/2010/main" val="1312509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index values to the</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37AED116-7184-402B-9868-4BDC203FD051}" type="slidenum">
              <a:rPr lang="en-US" smtClean="0"/>
              <a:t>45</a:t>
            </a:fld>
            <a:endParaRPr lang="en-US"/>
          </a:p>
        </p:txBody>
      </p:sp>
    </p:spTree>
    <p:extLst>
      <p:ext uri="{BB962C8B-B14F-4D97-AF65-F5344CB8AC3E}">
        <p14:creationId xmlns:p14="http://schemas.microsoft.com/office/powerpoint/2010/main" val="469266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57ABF8-5106-4DC1-A376-8C9DCA722867}" type="datetime1">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192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6C923-2216-41A7-A54E-327251CA18E7}" type="datetime1">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191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D44B58-C642-4013-A504-383C1917BB00}" type="datetime1">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1924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CD6FD6-08F4-4B73-A20C-676C570060F9}" type="datetime1">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77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EB9C1-229D-4DE3-B14A-E8E1059D9594}" type="datetime1">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356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E43441-91BA-4AF8-A1F5-568C061664CA}" type="datetime1">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455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8BBB0B-D459-4A92-BD40-55A191D63E60}" type="datetime1">
              <a:rPr lang="en-US" smtClean="0"/>
              <a:t>11/6/2013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003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68218B-9CDC-4015-A5FB-D1100DF7C558}" type="datetime1">
              <a:rPr lang="en-US" smtClean="0"/>
              <a:t>11/6/2013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712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68925-5647-4DE2-8C7E-40C8328C04BB}" type="datetime1">
              <a:rPr lang="en-US" smtClean="0"/>
              <a:t>11/6/2013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248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9D1099-011E-43EC-8B07-84187C3CCCC9}" type="datetime1">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522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62A230-E316-46BE-A1A4-888560B24142}" type="datetime1">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2346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F1D72-B868-4AA4-870A-0E753895C2F8}" type="datetime1">
              <a:rPr lang="en-US" smtClean="0"/>
              <a:t>11/6/2013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28146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normAutofit/>
          </a:bodyPr>
          <a:lstStyle/>
          <a:p>
            <a:r>
              <a:rPr lang="en-US" sz="2800" dirty="0">
                <a:cs typeface="Times New Roman" pitchFamily="18" charset="0"/>
              </a:rPr>
              <a:t>Proving MCAPI Executions Are Correct using SMT</a:t>
            </a:r>
          </a:p>
        </p:txBody>
      </p:sp>
      <p:sp>
        <p:nvSpPr>
          <p:cNvPr id="3" name="Subtitle 2"/>
          <p:cNvSpPr>
            <a:spLocks noGrp="1"/>
          </p:cNvSpPr>
          <p:nvPr>
            <p:ph type="subTitle" idx="1"/>
          </p:nvPr>
        </p:nvSpPr>
        <p:spPr>
          <a:xfrm>
            <a:off x="1447800" y="3505200"/>
            <a:ext cx="6400800" cy="1752600"/>
          </a:xfrm>
        </p:spPr>
        <p:txBody>
          <a:bodyPr>
            <a:normAutofit/>
          </a:bodyPr>
          <a:lstStyle/>
          <a:p>
            <a:r>
              <a:rPr lang="en-US" sz="2000" dirty="0">
                <a:latin typeface="+mj-lt"/>
                <a:cs typeface="Times New Roman" pitchFamily="18" charset="0"/>
              </a:rPr>
              <a:t>Yu Huang, Eric Mercer and Jay McCarthy</a:t>
            </a:r>
          </a:p>
          <a:p>
            <a:r>
              <a:rPr lang="en-US" sz="2000" dirty="0">
                <a:latin typeface="+mj-lt"/>
                <a:cs typeface="Times New Roman" pitchFamily="18" charset="0"/>
              </a:rPr>
              <a:t>Department of Computer Science</a:t>
            </a:r>
          </a:p>
          <a:p>
            <a:r>
              <a:rPr lang="en-US" sz="2000" dirty="0">
                <a:latin typeface="+mj-lt"/>
                <a:cs typeface="Times New Roman" pitchFamily="18" charset="0"/>
              </a:rPr>
              <a:t>Brigham Young University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48146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148862874"/>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chemeClr val="accent6">
                              <a:lumMod val="75000"/>
                            </a:schemeClr>
                          </a:solidFill>
                        </a:rPr>
                        <a:t>6</a:t>
                      </a:r>
                      <a:endParaRPr lang="en-US" dirty="0">
                        <a:solidFill>
                          <a:schemeClr val="accent6">
                            <a:lumMod val="75000"/>
                          </a:schemeClr>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h2 = R</a:t>
                      </a:r>
                      <a:r>
                        <a:rPr lang="en-US" altLang="zh-CN" sz="2000" baseline="-25000" dirty="0" smtClean="0">
                          <a:solidFill>
                            <a:schemeClr val="accent6">
                              <a:lumMod val="75000"/>
                            </a:schemeClr>
                          </a:solidFill>
                          <a:latin typeface="Lucida Console" pitchFamily="49" charset="0"/>
                        </a:rPr>
                        <a:t>0,5</a:t>
                      </a:r>
                      <a:r>
                        <a:rPr lang="en-US" altLang="zh-CN" sz="2000" baseline="0" dirty="0" smtClean="0">
                          <a:solidFill>
                            <a:schemeClr val="accent6">
                              <a:lumMod val="75000"/>
                            </a:schemeClr>
                          </a:solidFill>
                          <a:latin typeface="Lucida Console" pitchFamily="49" charset="0"/>
                        </a:rPr>
                        <a:t>(*,b)</a:t>
                      </a:r>
                    </a:p>
                    <a:p>
                      <a:pPr algn="l"/>
                      <a:r>
                        <a:rPr lang="en-US" altLang="zh-CN" sz="2000" baseline="0" dirty="0" smtClean="0">
                          <a:solidFill>
                            <a:schemeClr val="accent6">
                              <a:lumMod val="75000"/>
                            </a:schemeClr>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a:t>
                      </a:r>
                      <a:r>
                        <a:rPr lang="en-US" altLang="zh-CN" sz="2000" dirty="0" smtClean="0">
                          <a:solidFill>
                            <a:srgbClr val="0070C0"/>
                          </a:solidFill>
                          <a:latin typeface="Lucida Console" pitchFamily="49" charset="0"/>
                        </a:rPr>
                        <a:t>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C00000"/>
                          </a:solidFill>
                          <a:latin typeface="Lucida Console" pitchFamily="49" charset="0"/>
                        </a:rPr>
                        <a:t> </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4350037"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b = 1</a:t>
            </a:r>
            <a:endParaRPr lang="zh-CN" altLang="en-US" sz="3200" dirty="0">
              <a:solidFill>
                <a:schemeClr val="accent6">
                  <a:lumMod val="75000"/>
                </a:schemeClr>
              </a:solidFill>
            </a:endParaRPr>
          </a:p>
        </p:txBody>
      </p:sp>
    </p:spTree>
    <p:extLst>
      <p:ext uri="{BB962C8B-B14F-4D97-AF65-F5344CB8AC3E}">
        <p14:creationId xmlns:p14="http://schemas.microsoft.com/office/powerpoint/2010/main" val="1769603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4235226401"/>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chemeClr val="accent6">
                              <a:lumMod val="75000"/>
                            </a:schemeClr>
                          </a:solidFill>
                        </a:rPr>
                        <a:t>6</a:t>
                      </a:r>
                      <a:endParaRPr lang="en-US" dirty="0">
                        <a:solidFill>
                          <a:schemeClr val="accent6">
                            <a:lumMod val="75000"/>
                          </a:schemeClr>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h2 = R</a:t>
                      </a:r>
                      <a:r>
                        <a:rPr lang="en-US" altLang="zh-CN" sz="2000" baseline="-25000" dirty="0" smtClean="0">
                          <a:solidFill>
                            <a:schemeClr val="accent6">
                              <a:lumMod val="75000"/>
                            </a:schemeClr>
                          </a:solidFill>
                          <a:latin typeface="Lucida Console" pitchFamily="49" charset="0"/>
                        </a:rPr>
                        <a:t>0,5</a:t>
                      </a:r>
                      <a:r>
                        <a:rPr lang="en-US" altLang="zh-CN" sz="2000" baseline="0" dirty="0" smtClean="0">
                          <a:solidFill>
                            <a:schemeClr val="accent6">
                              <a:lumMod val="75000"/>
                            </a:schemeClr>
                          </a:solidFill>
                          <a:latin typeface="Lucida Console" pitchFamily="49" charset="0"/>
                        </a:rPr>
                        <a:t>(*,b)</a:t>
                      </a:r>
                    </a:p>
                    <a:p>
                      <a:pPr algn="l"/>
                      <a:r>
                        <a:rPr lang="en-US" altLang="zh-CN" sz="2000" baseline="0" dirty="0" smtClean="0">
                          <a:solidFill>
                            <a:schemeClr val="accent6">
                              <a:lumMod val="75000"/>
                            </a:schemeClr>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a:t>
                      </a:r>
                      <a:r>
                        <a:rPr lang="en-US" altLang="zh-CN" sz="2000" dirty="0" smtClean="0">
                          <a:solidFill>
                            <a:srgbClr val="0070C0"/>
                          </a:solidFill>
                          <a:latin typeface="Lucida Console" pitchFamily="49" charset="0"/>
                        </a:rPr>
                        <a:t>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C00000"/>
                          </a:solidFill>
                          <a:latin typeface="Lucida Console" pitchFamily="49" charset="0"/>
                        </a:rPr>
                        <a:t> </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r>
                        <a:rPr lang="en-US" dirty="0" smtClean="0">
                          <a:solidFill>
                            <a:srgbClr val="C00000"/>
                          </a:solidFill>
                        </a:rPr>
                        <a:t>7</a:t>
                      </a:r>
                      <a:endParaRPr lang="en-US" dirty="0">
                        <a:solidFill>
                          <a:srgbClr val="C0000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assume(b &gt; 0</a:t>
                      </a:r>
                      <a:r>
                        <a:rPr lang="en-US" altLang="zh-CN" sz="2000" dirty="0" smtClean="0">
                          <a:solidFill>
                            <a:srgbClr val="C00000"/>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assert(a == 4</a:t>
                      </a:r>
                      <a:r>
                        <a:rPr lang="en-US" altLang="zh-CN" sz="2000" dirty="0" smtClean="0">
                          <a:solidFill>
                            <a:srgbClr val="C00000"/>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7169142"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b = 1 </a:t>
            </a:r>
            <a:r>
              <a:rPr lang="en-US" altLang="zh-CN" sz="3200" dirty="0" smtClean="0">
                <a:sym typeface="Wingdings" panose="05000000000000000000" pitchFamily="2" charset="2"/>
              </a:rPr>
              <a:t> </a:t>
            </a:r>
            <a:r>
              <a:rPr lang="en-US" altLang="zh-CN" sz="3200" dirty="0" smtClean="0">
                <a:solidFill>
                  <a:srgbClr val="C00000"/>
                </a:solidFill>
                <a:sym typeface="Wingdings" panose="05000000000000000000" pitchFamily="2" charset="2"/>
              </a:rPr>
              <a:t>No Violation</a:t>
            </a:r>
            <a:endParaRPr lang="zh-CN" altLang="en-US" sz="3200" dirty="0">
              <a:solidFill>
                <a:srgbClr val="C00000"/>
              </a:solidFill>
            </a:endParaRPr>
          </a:p>
        </p:txBody>
      </p:sp>
    </p:spTree>
    <p:extLst>
      <p:ext uri="{BB962C8B-B14F-4D97-AF65-F5344CB8AC3E}">
        <p14:creationId xmlns:p14="http://schemas.microsoft.com/office/powerpoint/2010/main" val="1597926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6" name="表格 4"/>
          <p:cNvGraphicFramePr>
            <a:graphicFrameLocks noGrp="1"/>
          </p:cNvGraphicFramePr>
          <p:nvPr>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dirty="0" smtClean="0">
                          <a:solidFill>
                            <a:schemeClr val="tx1"/>
                          </a:solidFill>
                          <a:latin typeface="Lucida Console" pitchFamily="49" charset="0"/>
                        </a:rPr>
                        <a:t>,</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endParaRPr lang="en-US" altLang="zh-CN" sz="200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155740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887533439"/>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83553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2148716408"/>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560812"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a:t>
            </a:r>
            <a:endParaRPr lang="zh-CN" altLang="en-US" sz="3200" dirty="0">
              <a:solidFill>
                <a:srgbClr val="C00000"/>
              </a:solidFill>
            </a:endParaRPr>
          </a:p>
        </p:txBody>
      </p:sp>
    </p:spTree>
    <p:extLst>
      <p:ext uri="{BB962C8B-B14F-4D97-AF65-F5344CB8AC3E}">
        <p14:creationId xmlns:p14="http://schemas.microsoft.com/office/powerpoint/2010/main" val="4219955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162976423"/>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560812"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a:t>
            </a:r>
            <a:endParaRPr lang="zh-CN" altLang="en-US" sz="3200" dirty="0">
              <a:solidFill>
                <a:srgbClr val="C00000"/>
              </a:solidFill>
            </a:endParaRPr>
          </a:p>
        </p:txBody>
      </p:sp>
    </p:spTree>
    <p:extLst>
      <p:ext uri="{BB962C8B-B14F-4D97-AF65-F5344CB8AC3E}">
        <p14:creationId xmlns:p14="http://schemas.microsoft.com/office/powerpoint/2010/main" val="1514178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2578613046"/>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accent6">
                              <a:lumMod val="75000"/>
                            </a:schemeClr>
                          </a:solidFill>
                          <a:latin typeface="Lucida Console" pitchFamily="49" charset="0"/>
                        </a:rPr>
                        <a:t>h1 = R</a:t>
                      </a:r>
                      <a:r>
                        <a:rPr lang="en-US" altLang="zh-CN" sz="2000" baseline="-25000" dirty="0" smtClean="0">
                          <a:solidFill>
                            <a:schemeClr val="accent6">
                              <a:lumMod val="75000"/>
                            </a:schemeClr>
                          </a:solidFill>
                          <a:latin typeface="Lucida Console" pitchFamily="49" charset="0"/>
                        </a:rPr>
                        <a:t>0,2</a:t>
                      </a:r>
                      <a:r>
                        <a:rPr lang="en-US" altLang="zh-CN" sz="2000" dirty="0" smtClean="0">
                          <a:solidFill>
                            <a:schemeClr val="accent6">
                              <a:lumMod val="75000"/>
                            </a:schemeClr>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accent6">
                              <a:lumMod val="75000"/>
                            </a:schemeClr>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2945806"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a = 1</a:t>
            </a:r>
            <a:endParaRPr lang="zh-CN" altLang="en-US" sz="3200" dirty="0">
              <a:solidFill>
                <a:schemeClr val="accent6">
                  <a:lumMod val="75000"/>
                </a:schemeClr>
              </a:solidFill>
            </a:endParaRPr>
          </a:p>
        </p:txBody>
      </p:sp>
    </p:spTree>
    <p:extLst>
      <p:ext uri="{BB962C8B-B14F-4D97-AF65-F5344CB8AC3E}">
        <p14:creationId xmlns:p14="http://schemas.microsoft.com/office/powerpoint/2010/main" val="3210612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496911573"/>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accent6">
                              <a:lumMod val="75000"/>
                            </a:schemeClr>
                          </a:solidFill>
                          <a:latin typeface="Lucida Console" pitchFamily="49" charset="0"/>
                        </a:rPr>
                        <a:t>h1 = R</a:t>
                      </a:r>
                      <a:r>
                        <a:rPr lang="en-US" altLang="zh-CN" sz="2000" baseline="-25000" dirty="0" smtClean="0">
                          <a:solidFill>
                            <a:schemeClr val="accent6">
                              <a:lumMod val="75000"/>
                            </a:schemeClr>
                          </a:solidFill>
                          <a:latin typeface="Lucida Console" pitchFamily="49" charset="0"/>
                        </a:rPr>
                        <a:t>0,2</a:t>
                      </a:r>
                      <a:r>
                        <a:rPr lang="en-US" altLang="zh-CN" sz="2000" dirty="0" smtClean="0">
                          <a:solidFill>
                            <a:schemeClr val="accent6">
                              <a:lumMod val="75000"/>
                            </a:schemeClr>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accent6">
                              <a:lumMod val="75000"/>
                            </a:schemeClr>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rgbClr val="7030A0"/>
                          </a:solidFill>
                        </a:rPr>
                        <a:t>6</a:t>
                      </a:r>
                      <a:endParaRPr lang="en-US" dirty="0">
                        <a:solidFill>
                          <a:srgbClr val="7030A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7030A0"/>
                          </a:solidFill>
                          <a:latin typeface="Lucida Console" pitchFamily="49" charset="0"/>
                        </a:rPr>
                        <a:t>h2 = R</a:t>
                      </a:r>
                      <a:r>
                        <a:rPr lang="en-US" altLang="zh-CN" sz="2000" baseline="-25000" dirty="0" smtClean="0">
                          <a:solidFill>
                            <a:srgbClr val="7030A0"/>
                          </a:solidFill>
                          <a:latin typeface="Lucida Console" pitchFamily="49" charset="0"/>
                        </a:rPr>
                        <a:t>0,5</a:t>
                      </a:r>
                      <a:r>
                        <a:rPr lang="en-US" altLang="zh-CN" sz="2000" baseline="0" dirty="0" smtClean="0">
                          <a:solidFill>
                            <a:srgbClr val="7030A0"/>
                          </a:solidFill>
                          <a:latin typeface="Lucida Console" pitchFamily="49" charset="0"/>
                        </a:rPr>
                        <a:t>(*,b)</a:t>
                      </a:r>
                    </a:p>
                    <a:p>
                      <a:pPr algn="l"/>
                      <a:r>
                        <a:rPr lang="en-US" altLang="zh-CN" sz="2000" baseline="0" dirty="0" smtClean="0">
                          <a:solidFill>
                            <a:srgbClr val="7030A0"/>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4350037"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a = 1 </a:t>
            </a:r>
            <a:r>
              <a:rPr lang="en-US" altLang="zh-CN" sz="3200" dirty="0" smtClean="0">
                <a:sym typeface="Wingdings" panose="05000000000000000000" pitchFamily="2" charset="2"/>
              </a:rPr>
              <a:t> </a:t>
            </a:r>
            <a:r>
              <a:rPr lang="en-US" altLang="zh-CN" sz="3200" dirty="0" smtClean="0">
                <a:solidFill>
                  <a:srgbClr val="7030A0"/>
                </a:solidFill>
                <a:sym typeface="Wingdings" panose="05000000000000000000" pitchFamily="2" charset="2"/>
              </a:rPr>
              <a:t>b = 4</a:t>
            </a:r>
            <a:endParaRPr lang="zh-CN" altLang="en-US" sz="3200" dirty="0">
              <a:solidFill>
                <a:srgbClr val="7030A0"/>
              </a:solidFill>
            </a:endParaRPr>
          </a:p>
        </p:txBody>
      </p:sp>
    </p:spTree>
    <p:extLst>
      <p:ext uri="{BB962C8B-B14F-4D97-AF65-F5344CB8AC3E}">
        <p14:creationId xmlns:p14="http://schemas.microsoft.com/office/powerpoint/2010/main" val="581091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Two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69494337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accent6">
                              <a:lumMod val="75000"/>
                            </a:schemeClr>
                          </a:solidFill>
                          <a:latin typeface="Lucida Console" pitchFamily="49" charset="0"/>
                        </a:rPr>
                        <a:t>h1 = R</a:t>
                      </a:r>
                      <a:r>
                        <a:rPr lang="en-US" altLang="zh-CN" sz="2000" baseline="-25000" dirty="0" smtClean="0">
                          <a:solidFill>
                            <a:schemeClr val="accent6">
                              <a:lumMod val="75000"/>
                            </a:schemeClr>
                          </a:solidFill>
                          <a:latin typeface="Lucida Console" pitchFamily="49" charset="0"/>
                        </a:rPr>
                        <a:t>0,2</a:t>
                      </a:r>
                      <a:r>
                        <a:rPr lang="en-US" altLang="zh-CN" sz="2000" dirty="0" smtClean="0">
                          <a:solidFill>
                            <a:schemeClr val="accent6">
                              <a:lumMod val="75000"/>
                            </a:schemeClr>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accent6">
                              <a:lumMod val="75000"/>
                            </a:schemeClr>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r>
                        <a:rPr lang="en-US" dirty="0" smtClean="0">
                          <a:solidFill>
                            <a:srgbClr val="7030A0"/>
                          </a:solidFill>
                        </a:rPr>
                        <a:t>6</a:t>
                      </a:r>
                      <a:endParaRPr lang="en-US" dirty="0">
                        <a:solidFill>
                          <a:srgbClr val="7030A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7030A0"/>
                          </a:solidFill>
                          <a:latin typeface="Lucida Console" pitchFamily="49" charset="0"/>
                        </a:rPr>
                        <a:t>h2 = R</a:t>
                      </a:r>
                      <a:r>
                        <a:rPr lang="en-US" altLang="zh-CN" sz="2000" baseline="-25000" dirty="0" smtClean="0">
                          <a:solidFill>
                            <a:srgbClr val="7030A0"/>
                          </a:solidFill>
                          <a:latin typeface="Lucida Console" pitchFamily="49" charset="0"/>
                        </a:rPr>
                        <a:t>0,5</a:t>
                      </a:r>
                      <a:r>
                        <a:rPr lang="en-US" altLang="zh-CN" sz="2000" baseline="0" dirty="0" smtClean="0">
                          <a:solidFill>
                            <a:srgbClr val="7030A0"/>
                          </a:solidFill>
                          <a:latin typeface="Lucida Console" pitchFamily="49" charset="0"/>
                        </a:rPr>
                        <a:t>(*,b)</a:t>
                      </a:r>
                    </a:p>
                    <a:p>
                      <a:pPr algn="l"/>
                      <a:r>
                        <a:rPr lang="en-US" altLang="zh-CN" sz="2000" baseline="0" dirty="0" smtClean="0">
                          <a:solidFill>
                            <a:srgbClr val="7030A0"/>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4</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2</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r>
                        <a:rPr lang="en-US" dirty="0" smtClean="0">
                          <a:solidFill>
                            <a:srgbClr val="C00000"/>
                          </a:solidFill>
                        </a:rPr>
                        <a:t>7</a:t>
                      </a:r>
                      <a:endParaRPr lang="en-US" dirty="0">
                        <a:solidFill>
                          <a:srgbClr val="C00000"/>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assume(b &gt; 0</a:t>
                      </a:r>
                      <a:r>
                        <a:rPr lang="en-US" altLang="zh-CN" sz="2000" dirty="0" smtClean="0">
                          <a:solidFill>
                            <a:srgbClr val="C00000"/>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Lucida Console" pitchFamily="49" charset="0"/>
                        </a:rPr>
                        <a:t>assert(a == 4</a:t>
                      </a:r>
                      <a:r>
                        <a:rPr lang="en-US" altLang="zh-CN" sz="2000" dirty="0" smtClean="0">
                          <a:solidFill>
                            <a:srgbClr val="C00000"/>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6595267" cy="584775"/>
          </a:xfrm>
          <a:prstGeom prst="rect">
            <a:avLst/>
          </a:prstGeom>
          <a:noFill/>
        </p:spPr>
        <p:txBody>
          <a:bodyPr wrap="none" rtlCol="0">
            <a:spAutoFit/>
          </a:bodyPr>
          <a:lstStyle/>
          <a:p>
            <a:r>
              <a:rPr lang="en-US" altLang="zh-CN" sz="3200" dirty="0" smtClean="0">
                <a:solidFill>
                  <a:srgbClr val="0070C0"/>
                </a:solidFill>
                <a:sym typeface="Wingdings" panose="05000000000000000000" pitchFamily="2" charset="2"/>
              </a:rPr>
              <a:t>c = “Go” </a:t>
            </a:r>
            <a:r>
              <a:rPr lang="en-US" altLang="zh-CN" sz="3200" dirty="0" smtClean="0">
                <a:sym typeface="Wingdings" panose="05000000000000000000" pitchFamily="2" charset="2"/>
              </a:rPr>
              <a:t> </a:t>
            </a:r>
            <a:r>
              <a:rPr lang="en-US" altLang="zh-CN" sz="3200" dirty="0" smtClean="0">
                <a:solidFill>
                  <a:schemeClr val="accent6">
                    <a:lumMod val="75000"/>
                  </a:schemeClr>
                </a:solidFill>
                <a:sym typeface="Wingdings" panose="05000000000000000000" pitchFamily="2" charset="2"/>
              </a:rPr>
              <a:t>a = 1 </a:t>
            </a:r>
            <a:r>
              <a:rPr lang="en-US" altLang="zh-CN" sz="3200" dirty="0" smtClean="0">
                <a:sym typeface="Wingdings" panose="05000000000000000000" pitchFamily="2" charset="2"/>
              </a:rPr>
              <a:t> </a:t>
            </a:r>
            <a:r>
              <a:rPr lang="en-US" altLang="zh-CN" sz="3200" dirty="0" smtClean="0">
                <a:solidFill>
                  <a:srgbClr val="7030A0"/>
                </a:solidFill>
                <a:sym typeface="Wingdings" panose="05000000000000000000" pitchFamily="2" charset="2"/>
              </a:rPr>
              <a:t>b = 4 </a:t>
            </a:r>
            <a:r>
              <a:rPr lang="en-US" altLang="zh-CN" sz="3200" dirty="0" smtClean="0">
                <a:sym typeface="Wingdings" panose="05000000000000000000" pitchFamily="2" charset="2"/>
              </a:rPr>
              <a:t> </a:t>
            </a:r>
            <a:r>
              <a:rPr lang="en-US" altLang="zh-CN" sz="3200" dirty="0" smtClean="0">
                <a:solidFill>
                  <a:srgbClr val="C00000"/>
                </a:solidFill>
                <a:sym typeface="Wingdings" panose="05000000000000000000" pitchFamily="2" charset="2"/>
              </a:rPr>
              <a:t>Violation!</a:t>
            </a:r>
            <a:endParaRPr lang="zh-CN" altLang="en-US" sz="3200" dirty="0">
              <a:solidFill>
                <a:srgbClr val="C00000"/>
              </a:solidFill>
            </a:endParaRPr>
          </a:p>
        </p:txBody>
      </p:sp>
    </p:spTree>
    <p:extLst>
      <p:ext uri="{BB962C8B-B14F-4D97-AF65-F5344CB8AC3E}">
        <p14:creationId xmlns:p14="http://schemas.microsoft.com/office/powerpoint/2010/main" val="1656863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Works</a:t>
            </a:r>
            <a:endParaRPr lang="en-US" dirty="0"/>
          </a:p>
        </p:txBody>
      </p:sp>
      <p:sp>
        <p:nvSpPr>
          <p:cNvPr id="3" name="Content Placeholder 2"/>
          <p:cNvSpPr>
            <a:spLocks noGrp="1"/>
          </p:cNvSpPr>
          <p:nvPr>
            <p:ph idx="1"/>
          </p:nvPr>
        </p:nvSpPr>
        <p:spPr>
          <a:xfrm>
            <a:off x="304800" y="1447801"/>
            <a:ext cx="8610600" cy="3733800"/>
          </a:xfrm>
        </p:spPr>
        <p:txBody>
          <a:bodyPr>
            <a:noAutofit/>
          </a:bodyPr>
          <a:lstStyle/>
          <a:p>
            <a:pPr marL="0" indent="0">
              <a:buNone/>
            </a:pPr>
            <a:r>
              <a:rPr lang="en-US" altLang="zh-CN" sz="2200" dirty="0" smtClean="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Sharma, S., </a:t>
            </a:r>
            <a:r>
              <a:rPr lang="en-US" sz="2200" dirty="0" err="1">
                <a:latin typeface="Times New Roman" panose="02020603050405020304" pitchFamily="18" charset="0"/>
                <a:cs typeface="Times New Roman" panose="02020603050405020304" pitchFamily="18" charset="0"/>
              </a:rPr>
              <a:t>Gopalakrishanan</a:t>
            </a:r>
            <a:r>
              <a:rPr lang="en-US" sz="2200" dirty="0">
                <a:latin typeface="Times New Roman" panose="02020603050405020304" pitchFamily="18" charset="0"/>
                <a:cs typeface="Times New Roman" panose="02020603050405020304" pitchFamily="18" charset="0"/>
              </a:rPr>
              <a:t>, G., Mercer, E., Holt, J.: </a:t>
            </a:r>
            <a:r>
              <a:rPr lang="en-US" sz="2200" i="1" dirty="0">
                <a:latin typeface="Times New Roman" panose="02020603050405020304" pitchFamily="18" charset="0"/>
                <a:cs typeface="Times New Roman" panose="02020603050405020304" pitchFamily="18" charset="0"/>
              </a:rPr>
              <a:t>MCC - a </a:t>
            </a:r>
            <a:r>
              <a:rPr lang="en-US" sz="2200" i="1" dirty="0" smtClean="0">
                <a:latin typeface="Times New Roman" panose="02020603050405020304" pitchFamily="18" charset="0"/>
                <a:cs typeface="Times New Roman" panose="02020603050405020304" pitchFamily="18" charset="0"/>
              </a:rPr>
              <a:t>runtime verification </a:t>
            </a:r>
            <a:r>
              <a:rPr lang="en-US" sz="2200" i="1" dirty="0">
                <a:latin typeface="Times New Roman" panose="02020603050405020304" pitchFamily="18" charset="0"/>
                <a:cs typeface="Times New Roman" panose="02020603050405020304" pitchFamily="18" charset="0"/>
              </a:rPr>
              <a:t>tool for MCAPI user applications.</a:t>
            </a:r>
            <a:r>
              <a:rPr lang="en-US" sz="2200" dirty="0">
                <a:latin typeface="Times New Roman" panose="02020603050405020304" pitchFamily="18" charset="0"/>
                <a:cs typeface="Times New Roman" panose="02020603050405020304" pitchFamily="18" charset="0"/>
              </a:rPr>
              <a:t> In: FMCAD (2009</a:t>
            </a:r>
            <a:r>
              <a:rPr lang="en-US" sz="2200" dirty="0" smtClean="0">
                <a:latin typeface="Times New Roman" panose="02020603050405020304" pitchFamily="18" charset="0"/>
                <a:cs typeface="Times New Roman" panose="02020603050405020304" pitchFamily="18" charset="0"/>
              </a:rPr>
              <a:t>)</a:t>
            </a:r>
          </a:p>
          <a:p>
            <a:pPr marL="0" indent="0">
              <a:buNone/>
            </a:pPr>
            <a:r>
              <a:rPr lang="en-US" altLang="zh-CN" sz="2200" dirty="0" smtClean="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Wang, C., </a:t>
            </a:r>
            <a:r>
              <a:rPr lang="en-US" sz="2200" dirty="0" err="1">
                <a:latin typeface="Times New Roman" panose="02020603050405020304" pitchFamily="18" charset="0"/>
                <a:cs typeface="Times New Roman" panose="02020603050405020304" pitchFamily="18" charset="0"/>
              </a:rPr>
              <a:t>Chaudhuri</a:t>
            </a:r>
            <a:r>
              <a:rPr lang="en-US" sz="2200" dirty="0">
                <a:latin typeface="Times New Roman" panose="02020603050405020304" pitchFamily="18" charset="0"/>
                <a:cs typeface="Times New Roman" panose="02020603050405020304" pitchFamily="18" charset="0"/>
              </a:rPr>
              <a:t>, S., Gupta, A., Yang, Y.: </a:t>
            </a:r>
            <a:r>
              <a:rPr lang="en-US" sz="2200" i="1" dirty="0">
                <a:latin typeface="Times New Roman" panose="02020603050405020304" pitchFamily="18" charset="0"/>
                <a:cs typeface="Times New Roman" panose="02020603050405020304" pitchFamily="18" charset="0"/>
              </a:rPr>
              <a:t>Symbolic pruning </a:t>
            </a:r>
            <a:r>
              <a:rPr lang="en-US" sz="2200" i="1" dirty="0" smtClean="0">
                <a:latin typeface="Times New Roman" panose="02020603050405020304" pitchFamily="18" charset="0"/>
                <a:cs typeface="Times New Roman" panose="02020603050405020304" pitchFamily="18" charset="0"/>
              </a:rPr>
              <a:t>of concurrent </a:t>
            </a:r>
            <a:r>
              <a:rPr lang="en-US" sz="2200" i="1" dirty="0">
                <a:latin typeface="Times New Roman" panose="02020603050405020304" pitchFamily="18" charset="0"/>
                <a:cs typeface="Times New Roman" panose="02020603050405020304" pitchFamily="18" charset="0"/>
              </a:rPr>
              <a:t>program executions. </a:t>
            </a:r>
            <a:r>
              <a:rPr lang="en-US" sz="2200" dirty="0">
                <a:latin typeface="Times New Roman" panose="02020603050405020304" pitchFamily="18" charset="0"/>
                <a:cs typeface="Times New Roman" panose="02020603050405020304" pitchFamily="18" charset="0"/>
              </a:rPr>
              <a:t>In: </a:t>
            </a:r>
            <a:r>
              <a:rPr lang="en-US" sz="2200" dirty="0" smtClean="0">
                <a:latin typeface="Times New Roman" panose="02020603050405020304" pitchFamily="18" charset="0"/>
                <a:cs typeface="Times New Roman" panose="02020603050405020304" pitchFamily="18" charset="0"/>
              </a:rPr>
              <a:t>ESEC/FSE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(2009)</a:t>
            </a:r>
          </a:p>
          <a:p>
            <a:pPr marL="0" indent="0">
              <a:buNone/>
            </a:pPr>
            <a:r>
              <a:rPr lang="en-US" altLang="zh-CN" sz="2200" dirty="0" smtClean="0">
                <a:latin typeface="Times New Roman" panose="02020603050405020304" pitchFamily="18" charset="0"/>
                <a:cs typeface="Times New Roman" panose="02020603050405020304" pitchFamily="18" charset="0"/>
              </a:rPr>
              <a:t>[3] </a:t>
            </a:r>
            <a:r>
              <a:rPr lang="en-US" sz="2200" dirty="0" err="1">
                <a:latin typeface="Times New Roman" panose="02020603050405020304" pitchFamily="18" charset="0"/>
                <a:cs typeface="Times New Roman" panose="02020603050405020304" pitchFamily="18" charset="0"/>
              </a:rPr>
              <a:t>Elwakil</a:t>
            </a:r>
            <a:r>
              <a:rPr lang="en-US" sz="2200" dirty="0">
                <a:latin typeface="Times New Roman" panose="02020603050405020304" pitchFamily="18" charset="0"/>
                <a:cs typeface="Times New Roman" panose="02020603050405020304" pitchFamily="18" charset="0"/>
              </a:rPr>
              <a:t>, M., Yang, Z.: </a:t>
            </a:r>
            <a:r>
              <a:rPr lang="en-US" sz="2200" i="1" dirty="0">
                <a:latin typeface="Times New Roman" panose="02020603050405020304" pitchFamily="18" charset="0"/>
                <a:cs typeface="Times New Roman" panose="02020603050405020304" pitchFamily="18" charset="0"/>
              </a:rPr>
              <a:t>Debugging support tool for </a:t>
            </a:r>
            <a:r>
              <a:rPr lang="en-US" sz="2200" i="1" dirty="0" smtClean="0">
                <a:latin typeface="Times New Roman" panose="02020603050405020304" pitchFamily="18" charset="0"/>
                <a:cs typeface="Times New Roman" panose="02020603050405020304" pitchFamily="18" charset="0"/>
              </a:rPr>
              <a:t>MCAPI applications. </a:t>
            </a:r>
            <a:r>
              <a:rPr lang="en-US" sz="2200" dirty="0" smtClean="0">
                <a:latin typeface="Times New Roman" panose="02020603050405020304" pitchFamily="18" charset="0"/>
                <a:cs typeface="Times New Roman" panose="02020603050405020304" pitchFamily="18" charset="0"/>
              </a:rPr>
              <a:t>In</a:t>
            </a:r>
            <a:r>
              <a:rPr lang="en-US" sz="2200" dirty="0">
                <a:latin typeface="Times New Roman" panose="02020603050405020304" pitchFamily="18" charset="0"/>
                <a:cs typeface="Times New Roman" panose="02020603050405020304" pitchFamily="18" charset="0"/>
              </a:rPr>
              <a:t>: PADTAD </a:t>
            </a:r>
            <a:r>
              <a:rPr lang="en-US" sz="2200" dirty="0" smtClean="0">
                <a:latin typeface="Times New Roman" panose="02020603050405020304" pitchFamily="18" charset="0"/>
                <a:cs typeface="Times New Roman" panose="02020603050405020304" pitchFamily="18" charset="0"/>
              </a:rPr>
              <a:t>(2010)</a:t>
            </a:r>
          </a:p>
          <a:p>
            <a:pPr marL="0" indent="0">
              <a:buNone/>
            </a:pPr>
            <a:r>
              <a:rPr lang="en-US" altLang="zh-CN" sz="2200" dirty="0" smtClean="0">
                <a:latin typeface="Times New Roman" panose="02020603050405020304" pitchFamily="18" charset="0"/>
                <a:cs typeface="Times New Roman" panose="02020603050405020304" pitchFamily="18" charset="0"/>
              </a:rPr>
              <a:t>[4] </a:t>
            </a:r>
            <a:r>
              <a:rPr lang="en-US" sz="2200" dirty="0" err="1">
                <a:latin typeface="Times New Roman" panose="02020603050405020304" pitchFamily="18" charset="0"/>
                <a:cs typeface="Times New Roman" panose="02020603050405020304" pitchFamily="18" charset="0"/>
              </a:rPr>
              <a:t>Vakkalanka</a:t>
            </a:r>
            <a:r>
              <a:rPr lang="en-US" sz="2200" dirty="0">
                <a:latin typeface="Times New Roman" panose="02020603050405020304" pitchFamily="18" charset="0"/>
                <a:cs typeface="Times New Roman" panose="02020603050405020304" pitchFamily="18" charset="0"/>
              </a:rPr>
              <a:t>, S., Vo, A., </a:t>
            </a:r>
            <a:r>
              <a:rPr lang="en-US" sz="2200" dirty="0" err="1">
                <a:latin typeface="Times New Roman" panose="02020603050405020304" pitchFamily="18" charset="0"/>
                <a:cs typeface="Times New Roman" panose="02020603050405020304" pitchFamily="18" charset="0"/>
              </a:rPr>
              <a:t>Gopalakrishnan</a:t>
            </a:r>
            <a:r>
              <a:rPr lang="en-US" sz="2200" dirty="0">
                <a:latin typeface="Times New Roman" panose="02020603050405020304" pitchFamily="18" charset="0"/>
                <a:cs typeface="Times New Roman" panose="02020603050405020304" pitchFamily="18" charset="0"/>
              </a:rPr>
              <a:t>, G., Kirby, R.: </a:t>
            </a:r>
            <a:r>
              <a:rPr lang="en-US" sz="2200" i="1" dirty="0">
                <a:latin typeface="Times New Roman" panose="02020603050405020304" pitchFamily="18" charset="0"/>
                <a:cs typeface="Times New Roman" panose="02020603050405020304" pitchFamily="18" charset="0"/>
              </a:rPr>
              <a:t>Reduced </a:t>
            </a:r>
            <a:r>
              <a:rPr lang="en-US" sz="2200" i="1" dirty="0" smtClean="0">
                <a:latin typeface="Times New Roman" panose="02020603050405020304" pitchFamily="18" charset="0"/>
                <a:cs typeface="Times New Roman" panose="02020603050405020304" pitchFamily="18" charset="0"/>
              </a:rPr>
              <a:t>execution semantics </a:t>
            </a:r>
            <a:r>
              <a:rPr lang="en-US" sz="2200" i="1" dirty="0">
                <a:latin typeface="Times New Roman" panose="02020603050405020304" pitchFamily="18" charset="0"/>
                <a:cs typeface="Times New Roman" panose="02020603050405020304" pitchFamily="18" charset="0"/>
              </a:rPr>
              <a:t>of MPI: From theory to </a:t>
            </a:r>
            <a:r>
              <a:rPr lang="en-US" sz="2200" i="1" dirty="0" smtClean="0">
                <a:latin typeface="Times New Roman" panose="02020603050405020304" pitchFamily="18" charset="0"/>
                <a:cs typeface="Times New Roman" panose="02020603050405020304" pitchFamily="18" charset="0"/>
              </a:rPr>
              <a:t>practice</a:t>
            </a:r>
            <a:r>
              <a:rPr lang="en-US" sz="2200" i="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In: </a:t>
            </a:r>
            <a:r>
              <a:rPr lang="en-US" sz="2200" dirty="0" smtClean="0">
                <a:latin typeface="Times New Roman" panose="02020603050405020304" pitchFamily="18" charset="0"/>
                <a:cs typeface="Times New Roman" panose="02020603050405020304" pitchFamily="18" charset="0"/>
              </a:rPr>
              <a:t>FM (2009</a:t>
            </a:r>
            <a:r>
              <a:rPr lang="en-US"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sp>
        <p:nvSpPr>
          <p:cNvPr id="27" name="Slide Number Placeholder 26"/>
          <p:cNvSpPr>
            <a:spLocks noGrp="1"/>
          </p:cNvSpPr>
          <p:nvPr>
            <p:ph type="sldNum" sz="quarter" idx="12"/>
          </p:nvPr>
        </p:nvSpPr>
        <p:spPr/>
        <p:txBody>
          <a:bodyPr/>
          <a:lstStyle/>
          <a:p>
            <a:fld id="{B6F15528-21DE-4FAA-801E-634DDDAF4B2B}" type="slidenum">
              <a:rPr lang="en-US" smtClean="0"/>
              <a:pPr/>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391346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2</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3772585394"/>
              </p:ext>
            </p:extLst>
          </p:nvPr>
        </p:nvGraphicFramePr>
        <p:xfrm>
          <a:off x="762000" y="1432560"/>
          <a:ext cx="8077200" cy="4206240"/>
        </p:xfrm>
        <a:graphic>
          <a:graphicData uri="http://schemas.openxmlformats.org/drawingml/2006/table">
            <a:tbl>
              <a:tblPr firstRow="1" bandRow="1">
                <a:tableStyleId>{5C22544A-7EE6-4342-B048-85BDC9FD1C3A}</a:tableStyleId>
              </a:tblPr>
              <a:tblGrid>
                <a:gridCol w="6019800"/>
                <a:gridCol w="2057400"/>
              </a:tblGrid>
              <a:tr h="370840">
                <a:tc>
                  <a:txBody>
                    <a:bodyPr/>
                    <a:lstStyle/>
                    <a:p>
                      <a:r>
                        <a:rPr lang="en-US" b="0" dirty="0" smtClean="0">
                          <a:solidFill>
                            <a:schemeClr val="tx1"/>
                          </a:solidFill>
                          <a:latin typeface="Lucida Console" pitchFamily="49" charset="0"/>
                          <a:cs typeface="Times New Roman" pitchFamily="18" charset="0"/>
                        </a:rPr>
                        <a:t> 00 initialize(NODE_0,</a:t>
                      </a:r>
                      <a:r>
                        <a:rPr lang="en-US" b="0" baseline="0" dirty="0" smtClean="0">
                          <a:solidFill>
                            <a:schemeClr val="tx1"/>
                          </a:solidFill>
                          <a:latin typeface="Lucida Console" pitchFamily="49" charset="0"/>
                          <a:cs typeface="Times New Roman" pitchFamily="18" charset="0"/>
                        </a:rPr>
                        <a:t> &amp;v, &amp;s</a:t>
                      </a:r>
                      <a:r>
                        <a:rPr lang="en-US" b="0" dirty="0" smtClean="0">
                          <a:solidFill>
                            <a:schemeClr val="tx1"/>
                          </a:solidFill>
                          <a:latin typeface="Lucida Console" pitchFamily="49" charset="0"/>
                          <a:cs typeface="Times New Roman" pitchFamily="18" charset="0"/>
                        </a:rPr>
                        <a:t>);</a:t>
                      </a:r>
                    </a:p>
                    <a:p>
                      <a:r>
                        <a:rPr lang="en-US" b="0" dirty="0" smtClean="0">
                          <a:solidFill>
                            <a:schemeClr val="tx1"/>
                          </a:solidFill>
                          <a:latin typeface="Lucida Console" pitchFamily="49" charset="0"/>
                          <a:cs typeface="Times New Roman" pitchFamily="18" charset="0"/>
                        </a:rPr>
                        <a:t> 01 e0 = </a:t>
                      </a:r>
                      <a:r>
                        <a:rPr lang="en-US" b="0" dirty="0" err="1" smtClean="0">
                          <a:solidFill>
                            <a:schemeClr val="tx1"/>
                          </a:solidFill>
                          <a:latin typeface="Lucida Console" pitchFamily="49" charset="0"/>
                          <a:cs typeface="Times New Roman" pitchFamily="18" charset="0"/>
                        </a:rPr>
                        <a:t>create_endpoint</a:t>
                      </a:r>
                      <a:r>
                        <a:rPr lang="en-US" b="0" dirty="0" smtClean="0">
                          <a:solidFill>
                            <a:schemeClr val="tx1"/>
                          </a:solidFill>
                          <a:latin typeface="Lucida Console" pitchFamily="49" charset="0"/>
                          <a:cs typeface="Times New Roman" pitchFamily="18" charset="0"/>
                        </a:rPr>
                        <a:t>(PORT_0, &amp;s);</a:t>
                      </a:r>
                    </a:p>
                    <a:p>
                      <a:r>
                        <a:rPr lang="en-US" b="0" dirty="0" smtClean="0">
                          <a:solidFill>
                            <a:schemeClr val="tx1"/>
                          </a:solidFill>
                          <a:latin typeface="Lucida Console" pitchFamily="49" charset="0"/>
                          <a:cs typeface="Times New Roman" pitchFamily="18" charset="0"/>
                        </a:rPr>
                        <a:t>      </a:t>
                      </a:r>
                    </a:p>
                    <a:p>
                      <a:r>
                        <a:rPr lang="en-US" b="0" baseline="0" dirty="0" smtClean="0">
                          <a:solidFill>
                            <a:schemeClr val="tx1"/>
                          </a:solidFill>
                          <a:latin typeface="Lucida Console" pitchFamily="49" charset="0"/>
                          <a:cs typeface="Times New Roman" pitchFamily="18" charset="0"/>
                        </a:rPr>
                        <a:t> 02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A,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(A), &amp;h1, &amp;s);</a:t>
                      </a:r>
                    </a:p>
                    <a:p>
                      <a:r>
                        <a:rPr lang="en-US" b="0" baseline="0" dirty="0" smtClean="0">
                          <a:solidFill>
                            <a:schemeClr val="tx1"/>
                          </a:solidFill>
                          <a:latin typeface="Lucida Console" pitchFamily="49" charset="0"/>
                          <a:cs typeface="Times New Roman" pitchFamily="18" charset="0"/>
                        </a:rPr>
                        <a:t> 03 wait(&amp;h1, &amp;size, &amp;s, MCAPI_INF);</a:t>
                      </a:r>
                    </a:p>
                    <a:p>
                      <a:r>
                        <a:rPr lang="en-US" b="0" baseline="0" dirty="0" smtClean="0">
                          <a:solidFill>
                            <a:schemeClr val="tx1"/>
                          </a:solidFill>
                          <a:latin typeface="Lucida Console" pitchFamily="49" charset="0"/>
                          <a:cs typeface="Times New Roman" pitchFamily="18" charset="0"/>
                        </a:rPr>
                        <a:t> 04 a = </a:t>
                      </a:r>
                      <a:r>
                        <a:rPr lang="en-US" b="0" baseline="0" dirty="0" err="1" smtClean="0">
                          <a:solidFill>
                            <a:schemeClr val="tx1"/>
                          </a:solidFill>
                          <a:latin typeface="Lucida Console" pitchFamily="49" charset="0"/>
                          <a:cs typeface="Times New Roman" pitchFamily="18" charset="0"/>
                        </a:rPr>
                        <a:t>atoi</a:t>
                      </a:r>
                      <a:r>
                        <a:rPr lang="en-US" b="0" baseline="0" dirty="0" smtClean="0">
                          <a:solidFill>
                            <a:schemeClr val="tx1"/>
                          </a:solidFill>
                          <a:latin typeface="Lucida Console" pitchFamily="49" charset="0"/>
                          <a:cs typeface="Times New Roman" pitchFamily="18" charset="0"/>
                        </a:rPr>
                        <a:t>(A);</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05 </a:t>
                      </a:r>
                      <a:r>
                        <a:rPr lang="en-US" b="0" baseline="0" dirty="0" err="1" smtClean="0">
                          <a:solidFill>
                            <a:schemeClr val="tx1"/>
                          </a:solidFill>
                          <a:latin typeface="Lucida Console" pitchFamily="49" charset="0"/>
                          <a:cs typeface="Times New Roman" pitchFamily="18" charset="0"/>
                        </a:rPr>
                        <a:t>msg_recv_i</a:t>
                      </a:r>
                      <a:r>
                        <a:rPr lang="en-US" b="0" baseline="0" dirty="0" smtClean="0">
                          <a:solidFill>
                            <a:schemeClr val="tx1"/>
                          </a:solidFill>
                          <a:latin typeface="Lucida Console" pitchFamily="49" charset="0"/>
                          <a:cs typeface="Times New Roman" pitchFamily="18" charset="0"/>
                        </a:rPr>
                        <a:t>(e0, B, </a:t>
                      </a:r>
                      <a:r>
                        <a:rPr lang="en-US" b="0" baseline="0" dirty="0" err="1" smtClean="0">
                          <a:solidFill>
                            <a:schemeClr val="tx1"/>
                          </a:solidFill>
                          <a:latin typeface="Lucida Console" pitchFamily="49" charset="0"/>
                          <a:cs typeface="Times New Roman" pitchFamily="18" charset="0"/>
                        </a:rPr>
                        <a:t>sizeof</a:t>
                      </a:r>
                      <a:r>
                        <a:rPr lang="en-US" b="0" baseline="0" dirty="0" smtClean="0">
                          <a:solidFill>
                            <a:schemeClr val="tx1"/>
                          </a:solidFill>
                          <a:latin typeface="Lucida Console" pitchFamily="49" charset="0"/>
                          <a:cs typeface="Times New Roman" pitchFamily="18" charset="0"/>
                        </a:rPr>
                        <a:t>(B), &amp;h2, &amp;s);</a:t>
                      </a:r>
                    </a:p>
                    <a:p>
                      <a:r>
                        <a:rPr lang="en-US" b="0" baseline="0" dirty="0" smtClean="0">
                          <a:solidFill>
                            <a:schemeClr val="tx1"/>
                          </a:solidFill>
                          <a:latin typeface="Lucida Console" pitchFamily="49" charset="0"/>
                          <a:cs typeface="Times New Roman" pitchFamily="18" charset="0"/>
                        </a:rPr>
                        <a:t> 06 wait(&amp;h2, &amp;size, &amp;s, MCAPI_INF);</a:t>
                      </a:r>
                    </a:p>
                    <a:p>
                      <a:r>
                        <a:rPr lang="en-US" b="0" dirty="0" smtClean="0">
                          <a:solidFill>
                            <a:schemeClr val="tx1"/>
                          </a:solidFill>
                          <a:latin typeface="Lucida Console" pitchFamily="49" charset="0"/>
                          <a:cs typeface="Times New Roman" pitchFamily="18" charset="0"/>
                        </a:rPr>
                        <a:t> 07 b = </a:t>
                      </a:r>
                      <a:r>
                        <a:rPr lang="en-US" b="0" dirty="0" err="1" smtClean="0">
                          <a:solidFill>
                            <a:schemeClr val="tx1"/>
                          </a:solidFill>
                          <a:latin typeface="Lucida Console" pitchFamily="49" charset="0"/>
                          <a:cs typeface="Times New Roman" pitchFamily="18" charset="0"/>
                        </a:rPr>
                        <a:t>atoi</a:t>
                      </a:r>
                      <a:r>
                        <a:rPr lang="en-US" b="0" dirty="0" smtClean="0">
                          <a:solidFill>
                            <a:schemeClr val="tx1"/>
                          </a:solidFill>
                          <a:latin typeface="Lucida Console" pitchFamily="49" charset="0"/>
                          <a:cs typeface="Times New Roman" pitchFamily="18" charset="0"/>
                        </a:rPr>
                        <a:t>(B);</a:t>
                      </a:r>
                    </a:p>
                    <a:p>
                      <a:endParaRPr lang="en-US" b="0" dirty="0" smtClean="0">
                        <a:solidFill>
                          <a:schemeClr val="tx1"/>
                        </a:solidFill>
                        <a:latin typeface="Lucida Console" pitchFamily="49" charset="0"/>
                        <a:cs typeface="Times New Roman" pitchFamily="18" charset="0"/>
                      </a:endParaRPr>
                    </a:p>
                    <a:p>
                      <a:r>
                        <a:rPr lang="en-US" b="0" dirty="0" smtClean="0">
                          <a:solidFill>
                            <a:schemeClr val="tx1"/>
                          </a:solidFill>
                          <a:latin typeface="Lucida Console" pitchFamily="49" charset="0"/>
                          <a:cs typeface="Times New Roman" pitchFamily="18" charset="0"/>
                        </a:rPr>
                        <a:t> 08</a:t>
                      </a:r>
                      <a:r>
                        <a:rPr lang="en-US" b="0" baseline="0" dirty="0" smtClean="0">
                          <a:solidFill>
                            <a:schemeClr val="tx1"/>
                          </a:solidFill>
                          <a:latin typeface="Lucida Console" pitchFamily="49" charset="0"/>
                          <a:cs typeface="Times New Roman" pitchFamily="18" charset="0"/>
                        </a:rPr>
                        <a:t> if(b &gt; 0)</a:t>
                      </a:r>
                    </a:p>
                    <a:p>
                      <a:r>
                        <a:rPr lang="en-US" b="0" baseline="0" dirty="0" smtClean="0">
                          <a:solidFill>
                            <a:schemeClr val="tx1"/>
                          </a:solidFill>
                          <a:latin typeface="Lucida Console" pitchFamily="49" charset="0"/>
                          <a:cs typeface="Times New Roman" pitchFamily="18" charset="0"/>
                        </a:rPr>
                        <a:t> 09   assert(a == 4);</a:t>
                      </a:r>
                    </a:p>
                    <a:p>
                      <a:endParaRPr lang="en-US" b="0" baseline="0" dirty="0" smtClean="0">
                        <a:solidFill>
                          <a:schemeClr val="tx1"/>
                        </a:solidFill>
                        <a:latin typeface="Lucida Console" pitchFamily="49" charset="0"/>
                        <a:cs typeface="Times New Roman" pitchFamily="18" charset="0"/>
                      </a:endParaRPr>
                    </a:p>
                    <a:p>
                      <a:r>
                        <a:rPr lang="en-US" b="0" baseline="0" dirty="0" smtClean="0">
                          <a:solidFill>
                            <a:schemeClr val="tx1"/>
                          </a:solidFill>
                          <a:latin typeface="Lucida Console" pitchFamily="49" charset="0"/>
                          <a:cs typeface="Times New Roman" pitchFamily="18" charset="0"/>
                        </a:rPr>
                        <a:t> 0a finalize(&amp;s);</a:t>
                      </a:r>
                      <a:endParaRPr lang="en-US" b="0" dirty="0">
                        <a:solidFill>
                          <a:schemeClr val="tx1"/>
                        </a:solidFill>
                        <a:latin typeface="Lucida Console" pitchFamily="49" charset="0"/>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Lucida Console" pitchFamily="49" charset="0"/>
                        </a:rPr>
                        <a:t>h1=R</a:t>
                      </a:r>
                      <a:r>
                        <a:rPr lang="en-US" altLang="zh-CN" b="0" baseline="-25000" dirty="0" smtClean="0">
                          <a:solidFill>
                            <a:schemeClr val="tx1"/>
                          </a:solidFill>
                          <a:latin typeface="Lucida Console" pitchFamily="49" charset="0"/>
                        </a:rPr>
                        <a:t>0,2</a:t>
                      </a:r>
                      <a:r>
                        <a:rPr lang="en-US" altLang="zh-CN" b="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Lucida Console" pitchFamily="49" charset="0"/>
                          <a:cs typeface="Times New Roman" pitchFamily="18" charset="0"/>
                        </a:rPr>
                        <a:t>W(h1)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solidFill>
                          <a:schemeClr val="tx1"/>
                        </a:solidFill>
                        <a:latin typeface="Lucida Console" pitchFamily="49"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latin typeface="Lucida Console" pitchFamily="49" charset="0"/>
                          <a:cs typeface="Times New Roman" pitchFamily="18" charset="0"/>
                        </a:rPr>
                        <a:t>h2=R</a:t>
                      </a:r>
                      <a:r>
                        <a:rPr lang="en-US" b="0" i="0" baseline="-25000" dirty="0" smtClean="0">
                          <a:solidFill>
                            <a:schemeClr val="tx1"/>
                          </a:solidFill>
                          <a:latin typeface="Lucida Console" pitchFamily="49" charset="0"/>
                          <a:cs typeface="Times New Roman" pitchFamily="18" charset="0"/>
                        </a:rPr>
                        <a:t>0,5</a:t>
                      </a:r>
                      <a:r>
                        <a:rPr lang="en-US" b="0" i="0" dirty="0" smtClean="0">
                          <a:solidFill>
                            <a:schemeClr val="tx1"/>
                          </a:solidFill>
                          <a:latin typeface="Lucida Console" pitchFamily="49" charset="0"/>
                          <a:cs typeface="Times New Roman" pitchFamily="18" charset="0"/>
                        </a:rPr>
                        <a:t>(*,b)</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baseline="0" dirty="0" smtClean="0">
                          <a:solidFill>
                            <a:schemeClr val="tx1"/>
                          </a:solidFill>
                          <a:latin typeface="Lucida Console" pitchFamily="49" charset="0"/>
                        </a:rPr>
                        <a:t>W(h2)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baseline="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tx1"/>
                          </a:solidFill>
                          <a:latin typeface="Lucida Console" pitchFamily="49" charset="0"/>
                          <a:ea typeface="+mn-ea"/>
                          <a:cs typeface="Times New Roman" pitchFamily="18" charset="0"/>
                        </a:rPr>
                        <a:t>assume(b&gt;0)</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Lucida Console" pitchFamily="49" charset="0"/>
                          <a:ea typeface="+mn-ea"/>
                          <a:cs typeface="Times New Roman" pitchFamily="18" charset="0"/>
                        </a:rPr>
                        <a:t>assert(a==4)</a:t>
                      </a:r>
                      <a:endParaRPr lang="en-US" sz="1800" b="0" i="0" kern="1200" dirty="0">
                        <a:solidFill>
                          <a:schemeClr val="tx1"/>
                        </a:solidFill>
                        <a:latin typeface="Lucida Console" pitchFamily="49" charset="0"/>
                        <a:ea typeface="+mn-ea"/>
                        <a:cs typeface="Times New Roman"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8606298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7" name="Slide Number Placeholder 26"/>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3"/>
          <p:cNvSpPr>
            <a:spLocks noGrp="1"/>
          </p:cNvSpPr>
          <p:nvPr>
            <p:ph idx="1"/>
          </p:nvPr>
        </p:nvSpPr>
        <p:spPr>
          <a:xfrm>
            <a:off x="457200" y="1524000"/>
            <a:ext cx="8229600" cy="4343400"/>
          </a:xfrm>
        </p:spPr>
        <p:txBody>
          <a:bodyPr>
            <a:noAutofit/>
          </a:bodyPr>
          <a:lstStyle/>
          <a:p>
            <a:r>
              <a:rPr lang="en-US" altLang="zh-CN" sz="2800" dirty="0"/>
              <a:t>A</a:t>
            </a:r>
            <a:r>
              <a:rPr lang="en-US" altLang="zh-CN" sz="2800" dirty="0" smtClean="0"/>
              <a:t> </a:t>
            </a:r>
            <a:r>
              <a:rPr lang="en-US" altLang="zh-CN" sz="2800" dirty="0"/>
              <a:t>proof that </a:t>
            </a:r>
            <a:r>
              <a:rPr lang="en-US" altLang="zh-CN" sz="2800" dirty="0" smtClean="0"/>
              <a:t>finds a bad schedule is NP—Complete</a:t>
            </a:r>
            <a:endParaRPr lang="en-US" altLang="zh-CN" sz="2800" dirty="0" smtClean="0"/>
          </a:p>
          <a:p>
            <a:r>
              <a:rPr lang="en-US" altLang="zh-CN" sz="2800" dirty="0" smtClean="0"/>
              <a:t>A correct and efficient SMT encoding </a:t>
            </a:r>
            <a:endParaRPr lang="en-US" altLang="zh-CN" sz="2800" dirty="0" smtClean="0"/>
          </a:p>
          <a:p>
            <a:r>
              <a:rPr lang="en-US" altLang="zh-CN" sz="2800" dirty="0"/>
              <a:t>A</a:t>
            </a:r>
            <a:r>
              <a:rPr lang="en-US" altLang="zh-CN" sz="2800" dirty="0" smtClean="0"/>
              <a:t>n </a:t>
            </a:r>
            <a:r>
              <a:rPr lang="en-US" altLang="zh-CN" sz="2800" dirty="0"/>
              <a:t>O(N</a:t>
            </a:r>
            <a:r>
              <a:rPr lang="en-US" altLang="zh-CN" sz="2800" baseline="30000" dirty="0"/>
              <a:t>2</a:t>
            </a:r>
            <a:r>
              <a:rPr lang="en-US" altLang="zh-CN" sz="2800" dirty="0"/>
              <a:t>) algorithm to generate </a:t>
            </a:r>
            <a:r>
              <a:rPr lang="en-US" altLang="zh-CN" sz="2800" dirty="0" smtClean="0"/>
              <a:t>match pairs</a:t>
            </a:r>
            <a:endParaRPr lang="zh-CN" altLang="en-US" sz="2800" dirty="0"/>
          </a:p>
        </p:txBody>
      </p:sp>
    </p:spTree>
    <p:extLst>
      <p:ext uri="{BB962C8B-B14F-4D97-AF65-F5344CB8AC3E}">
        <p14:creationId xmlns:p14="http://schemas.microsoft.com/office/powerpoint/2010/main" val="2104594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Formal Problem Statement</a:t>
            </a:r>
            <a:endParaRPr lang="en-US" dirty="0"/>
          </a:p>
        </p:txBody>
      </p:sp>
      <p:sp>
        <p:nvSpPr>
          <p:cNvPr id="3" name="Content Placeholder 2"/>
          <p:cNvSpPr>
            <a:spLocks noGrp="1"/>
          </p:cNvSpPr>
          <p:nvPr>
            <p:ph idx="1"/>
          </p:nvPr>
        </p:nvSpPr>
        <p:spPr/>
        <p:txBody>
          <a:bodyPr>
            <a:normAutofit/>
          </a:bodyPr>
          <a:lstStyle/>
          <a:p>
            <a:pPr marL="0" indent="0">
              <a:buNone/>
            </a:pPr>
            <a:r>
              <a:rPr lang="en-US" sz="2400" i="1" dirty="0" smtClean="0">
                <a:cs typeface="Times New Roman" pitchFamily="18" charset="0"/>
              </a:rPr>
              <a:t>INSTANCE: </a:t>
            </a:r>
          </a:p>
          <a:p>
            <a:r>
              <a:rPr lang="en-US" sz="2400" i="1" dirty="0" smtClean="0">
                <a:cs typeface="Times New Roman" pitchFamily="18" charset="0"/>
              </a:rPr>
              <a:t>A finite set of task histories: H </a:t>
            </a:r>
            <a:r>
              <a:rPr lang="en-US" sz="2400" i="1" dirty="0" smtClean="0">
                <a:cs typeface="Times New Roman" pitchFamily="18" charset="0"/>
                <a:sym typeface="Symbol"/>
              </a:rPr>
              <a:t>  {h</a:t>
            </a:r>
            <a:r>
              <a:rPr lang="en-US" sz="2400" i="1" baseline="-25000" dirty="0">
                <a:cs typeface="Times New Roman" pitchFamily="18" charset="0"/>
                <a:sym typeface="Symbol"/>
              </a:rPr>
              <a:t>0</a:t>
            </a:r>
            <a:r>
              <a:rPr lang="en-US" sz="2400" i="1" dirty="0" smtClean="0">
                <a:cs typeface="Times New Roman" pitchFamily="18" charset="0"/>
                <a:sym typeface="Symbol"/>
              </a:rPr>
              <a:t>, h</a:t>
            </a:r>
            <a:r>
              <a:rPr lang="en-US" sz="2400" i="1" baseline="-25000" dirty="0">
                <a:cs typeface="Times New Roman" pitchFamily="18" charset="0"/>
                <a:sym typeface="Symbol"/>
              </a:rPr>
              <a:t>1</a:t>
            </a:r>
            <a:r>
              <a:rPr lang="en-US" sz="2400" i="1" dirty="0" smtClean="0">
                <a:cs typeface="Times New Roman" pitchFamily="18" charset="0"/>
                <a:sym typeface="Symbol"/>
              </a:rPr>
              <a:t>, …, </a:t>
            </a:r>
            <a:r>
              <a:rPr lang="en-US" sz="2400" i="1" dirty="0" err="1" smtClean="0">
                <a:cs typeface="Times New Roman" pitchFamily="18" charset="0"/>
                <a:sym typeface="Symbol"/>
              </a:rPr>
              <a:t>h</a:t>
            </a:r>
            <a:r>
              <a:rPr lang="en-US" sz="2400" i="1" baseline="-25000" dirty="0" err="1">
                <a:cs typeface="Times New Roman" pitchFamily="18" charset="0"/>
                <a:sym typeface="Symbol"/>
              </a:rPr>
              <a:t>n</a:t>
            </a:r>
            <a:r>
              <a:rPr lang="en-US" sz="2400" i="1" dirty="0" smtClean="0">
                <a:cs typeface="Times New Roman" pitchFamily="18" charset="0"/>
                <a:sym typeface="Symbol"/>
              </a:rPr>
              <a:t>}</a:t>
            </a:r>
          </a:p>
          <a:p>
            <a:r>
              <a:rPr lang="en-US" sz="2400" i="1" dirty="0" smtClean="0">
                <a:cs typeface="Times New Roman" pitchFamily="18" charset="0"/>
                <a:sym typeface="Symbol"/>
              </a:rPr>
              <a:t>A set of variables: X  {v</a:t>
            </a:r>
            <a:r>
              <a:rPr lang="en-US" sz="2400" i="1" baseline="-25000" dirty="0" smtClean="0">
                <a:cs typeface="Times New Roman" pitchFamily="18" charset="0"/>
                <a:sym typeface="Symbol"/>
              </a:rPr>
              <a:t>0</a:t>
            </a:r>
            <a:r>
              <a:rPr lang="en-US" sz="2400" i="1" dirty="0" smtClean="0">
                <a:cs typeface="Times New Roman" pitchFamily="18" charset="0"/>
                <a:sym typeface="Symbol"/>
              </a:rPr>
              <a:t>, v</a:t>
            </a:r>
            <a:r>
              <a:rPr lang="en-US" sz="2400" i="1" baseline="-25000" dirty="0" smtClean="0">
                <a:cs typeface="Times New Roman" pitchFamily="18" charset="0"/>
                <a:sym typeface="Symbol"/>
              </a:rPr>
              <a:t>1</a:t>
            </a:r>
            <a:r>
              <a:rPr lang="en-US" sz="2400" i="1" dirty="0" smtClean="0">
                <a:cs typeface="Times New Roman" pitchFamily="18" charset="0"/>
                <a:sym typeface="Symbol"/>
              </a:rPr>
              <a:t>, …, </a:t>
            </a:r>
            <a:r>
              <a:rPr lang="en-US" sz="2400" i="1" dirty="0" err="1" smtClean="0">
                <a:cs typeface="Times New Roman" pitchFamily="18" charset="0"/>
                <a:sym typeface="Symbol"/>
              </a:rPr>
              <a:t>v</a:t>
            </a:r>
            <a:r>
              <a:rPr lang="en-US" sz="2400" i="1" baseline="-25000" dirty="0" err="1" smtClean="0">
                <a:cs typeface="Times New Roman" pitchFamily="18" charset="0"/>
                <a:sym typeface="Symbol"/>
              </a:rPr>
              <a:t>m</a:t>
            </a:r>
            <a:r>
              <a:rPr lang="en-US" sz="2400" i="1" dirty="0" smtClean="0">
                <a:cs typeface="Times New Roman" pitchFamily="18" charset="0"/>
                <a:sym typeface="Symbol"/>
              </a:rPr>
              <a:t>}</a:t>
            </a:r>
          </a:p>
          <a:p>
            <a:r>
              <a:rPr lang="en-US" sz="2400" i="1" dirty="0" smtClean="0">
                <a:cs typeface="Times New Roman" pitchFamily="18" charset="0"/>
                <a:sym typeface="Symbol"/>
              </a:rPr>
              <a:t>A set of constants: D  {d</a:t>
            </a:r>
            <a:r>
              <a:rPr lang="en-US" sz="2400" i="1" baseline="-25000" dirty="0" smtClean="0">
                <a:cs typeface="Times New Roman" pitchFamily="18" charset="0"/>
                <a:sym typeface="Symbol"/>
              </a:rPr>
              <a:t>0</a:t>
            </a:r>
            <a:r>
              <a:rPr lang="en-US" sz="2400" i="1" dirty="0" smtClean="0">
                <a:cs typeface="Times New Roman" pitchFamily="18" charset="0"/>
                <a:sym typeface="Symbol"/>
              </a:rPr>
              <a:t>, d</a:t>
            </a:r>
            <a:r>
              <a:rPr lang="en-US" sz="2400" i="1" baseline="-25000" dirty="0" smtClean="0">
                <a:cs typeface="Times New Roman" pitchFamily="18" charset="0"/>
                <a:sym typeface="Symbol"/>
              </a:rPr>
              <a:t>1</a:t>
            </a:r>
            <a:r>
              <a:rPr lang="en-US" sz="2400" i="1" dirty="0" smtClean="0">
                <a:cs typeface="Times New Roman" pitchFamily="18" charset="0"/>
                <a:sym typeface="Symbol"/>
              </a:rPr>
              <a:t>, …, </a:t>
            </a:r>
            <a:r>
              <a:rPr lang="en-US" sz="2400" i="1" dirty="0" err="1" smtClean="0">
                <a:cs typeface="Times New Roman" pitchFamily="18" charset="0"/>
                <a:sym typeface="Symbol"/>
              </a:rPr>
              <a:t>v</a:t>
            </a:r>
            <a:r>
              <a:rPr lang="en-US" sz="2400" i="1" baseline="-25000" dirty="0" err="1" smtClean="0">
                <a:cs typeface="Times New Roman" pitchFamily="18" charset="0"/>
                <a:sym typeface="Symbol"/>
              </a:rPr>
              <a:t>k</a:t>
            </a:r>
            <a:r>
              <a:rPr lang="en-US" sz="2400" i="1" dirty="0" smtClean="0">
                <a:cs typeface="Times New Roman" pitchFamily="18" charset="0"/>
                <a:sym typeface="Symbol"/>
              </a:rPr>
              <a:t>}</a:t>
            </a:r>
          </a:p>
          <a:p>
            <a:pPr marL="0" indent="0">
              <a:buNone/>
            </a:pPr>
            <a:endParaRPr lang="en-US" sz="2400" i="1" dirty="0" smtClean="0">
              <a:cs typeface="Times New Roman" pitchFamily="18" charset="0"/>
            </a:endParaRPr>
          </a:p>
          <a:p>
            <a:pPr marL="0" indent="0">
              <a:buNone/>
            </a:pPr>
            <a:r>
              <a:rPr lang="en-US" sz="2400" i="1" dirty="0" smtClean="0">
                <a:cs typeface="Times New Roman" pitchFamily="18" charset="0"/>
              </a:rPr>
              <a:t>QUESTION: </a:t>
            </a:r>
          </a:p>
          <a:p>
            <a:pPr marL="0" indent="0">
              <a:buNone/>
            </a:pPr>
            <a:r>
              <a:rPr lang="en-US" sz="2400" i="1" dirty="0" smtClean="0">
                <a:cs typeface="Times New Roman" pitchFamily="18" charset="0"/>
              </a:rPr>
              <a:t>Is there a feasible schedule S </a:t>
            </a:r>
            <a:r>
              <a:rPr lang="en-US" sz="2400" i="1" dirty="0" smtClean="0">
                <a:cs typeface="Times New Roman" pitchFamily="18" charset="0"/>
              </a:rPr>
              <a:t>that satisfies </a:t>
            </a:r>
            <a:r>
              <a:rPr lang="en-US" sz="2400" i="1" dirty="0" smtClean="0">
                <a:cs typeface="Times New Roman" pitchFamily="18" charset="0"/>
              </a:rPr>
              <a:t>all the assertions?</a:t>
            </a:r>
            <a:endParaRPr lang="en-US" sz="2400" i="1" dirty="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328494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Membership in NP</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22</a:t>
            </a:fld>
            <a:endParaRPr lang="en-US"/>
          </a:p>
        </p:txBody>
      </p:sp>
      <p:sp>
        <p:nvSpPr>
          <p:cNvPr id="4" name="Rounded Rectangle 3"/>
          <p:cNvSpPr/>
          <p:nvPr/>
        </p:nvSpPr>
        <p:spPr>
          <a:xfrm>
            <a:off x="4914900" y="2280064"/>
            <a:ext cx="3276600" cy="1828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dirty="0" smtClean="0"/>
              <a:t>Operational model of MCAPI semantics</a:t>
            </a:r>
            <a:endParaRPr lang="zh-CN" altLang="en-US" sz="2800" dirty="0"/>
          </a:p>
        </p:txBody>
      </p:sp>
      <p:sp>
        <p:nvSpPr>
          <p:cNvPr id="5" name="TextBox 4"/>
          <p:cNvSpPr txBox="1"/>
          <p:nvPr/>
        </p:nvSpPr>
        <p:spPr>
          <a:xfrm>
            <a:off x="1143000" y="2932855"/>
            <a:ext cx="2044149" cy="523220"/>
          </a:xfrm>
          <a:prstGeom prst="rect">
            <a:avLst/>
          </a:prstGeom>
          <a:noFill/>
        </p:spPr>
        <p:txBody>
          <a:bodyPr wrap="none" rtlCol="0">
            <a:spAutoFit/>
          </a:bodyPr>
          <a:lstStyle/>
          <a:p>
            <a:r>
              <a:rPr lang="en-US" altLang="zh-CN" sz="2800" dirty="0" smtClean="0"/>
              <a:t>A Schedule S</a:t>
            </a:r>
            <a:endParaRPr lang="zh-CN" altLang="en-US" sz="2800" dirty="0"/>
          </a:p>
        </p:txBody>
      </p:sp>
      <p:sp>
        <p:nvSpPr>
          <p:cNvPr id="9" name="Right Arrow 8"/>
          <p:cNvSpPr/>
          <p:nvPr/>
        </p:nvSpPr>
        <p:spPr>
          <a:xfrm>
            <a:off x="3595681" y="2940130"/>
            <a:ext cx="711460" cy="508669"/>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0769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Polynomial</a:t>
            </a:r>
            <a:r>
              <a:rPr lang="en-US" altLang="zh-CN" b="1" dirty="0" smtClean="0"/>
              <a:t> </a:t>
            </a:r>
            <a:r>
              <a:rPr lang="en-US" dirty="0" smtClean="0"/>
              <a:t>Reduction from SAT</a:t>
            </a:r>
            <a:endParaRPr lang="en-US" dirty="0"/>
          </a:p>
        </p:txBody>
      </p:sp>
      <p:sp>
        <p:nvSpPr>
          <p:cNvPr id="5" name="TextBox 4"/>
          <p:cNvSpPr txBox="1"/>
          <p:nvPr/>
        </p:nvSpPr>
        <p:spPr>
          <a:xfrm>
            <a:off x="457200" y="2743200"/>
            <a:ext cx="8305800" cy="954107"/>
          </a:xfrm>
          <a:prstGeom prst="rect">
            <a:avLst/>
          </a:prstGeom>
          <a:noFill/>
        </p:spPr>
        <p:txBody>
          <a:bodyPr wrap="square" rtlCol="0">
            <a:spAutoFit/>
          </a:bodyPr>
          <a:lstStyle/>
          <a:p>
            <a:r>
              <a:rPr lang="en-US" sz="2800" i="1" dirty="0" smtClean="0"/>
              <a:t>S </a:t>
            </a:r>
            <a:r>
              <a:rPr lang="en-US" sz="2800" i="1" dirty="0"/>
              <a:t>is a feasible schedule for H that satisfies all assertions if and only if </a:t>
            </a:r>
            <a:r>
              <a:rPr lang="en-US" sz="2800" i="1" dirty="0" smtClean="0"/>
              <a:t>the SAT instance Q is </a:t>
            </a:r>
            <a:r>
              <a:rPr lang="en-US" sz="2800" i="1" dirty="0" err="1" smtClean="0"/>
              <a:t>satisfiable</a:t>
            </a:r>
            <a:r>
              <a:rPr lang="en-US" sz="2800" dirty="0" smtClean="0"/>
              <a:t>.</a:t>
            </a:r>
            <a:endParaRPr lang="en-US" sz="2800"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1843679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609041023"/>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endParaRPr lang="en-US" b="1" i="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 </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6905708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800381695"/>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algn="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46101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332838848"/>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algn="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Rectangle 8"/>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endParaRPr lang="en-US" sz="3200" baseline="-25000" dirty="0" smtClean="0">
              <a:solidFill>
                <a:schemeClr val="accent6">
                  <a:lumMod val="75000"/>
                </a:schemeClr>
              </a:solidFill>
              <a:sym typeface="Wingdings" panose="05000000000000000000" pitchFamily="2" charset="2"/>
            </a:endParaRPr>
          </a:p>
        </p:txBody>
      </p:sp>
    </p:spTree>
    <p:extLst>
      <p:ext uri="{BB962C8B-B14F-4D97-AF65-F5344CB8AC3E}">
        <p14:creationId xmlns:p14="http://schemas.microsoft.com/office/powerpoint/2010/main" val="13922788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3387975247"/>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endParaRPr lang="en-US" b="1" i="1" dirty="0" smtClean="0">
                        <a:solidFill>
                          <a:srgbClr val="C00000"/>
                        </a:solidFill>
                      </a:endParaRP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r>
                        <a:rPr lang="en-US" b="1" i="1" dirty="0" smtClean="0">
                          <a:solidFill>
                            <a:srgbClr val="C00000"/>
                          </a:solidFill>
                        </a:rPr>
                        <a:t>8</a:t>
                      </a:r>
                      <a:endParaRPr lang="en-US"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i="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dirty="0" smtClean="0">
                        <a:solidFill>
                          <a:schemeClr val="tx1"/>
                        </a:solidFill>
                      </a:endParaRPr>
                    </a:p>
                    <a:p>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R(g</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t</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S(d</a:t>
                      </a:r>
                      <a:r>
                        <a:rPr lang="en-US" sz="2000" baseline="-25000" dirty="0" smtClean="0">
                          <a:solidFill>
                            <a:schemeClr val="tx1"/>
                          </a:solidFill>
                          <a:latin typeface="Consolas" pitchFamily="49" charset="0"/>
                          <a:cs typeface="Consolas" pitchFamily="49" charset="0"/>
                        </a:rPr>
                        <a:t>0</a:t>
                      </a:r>
                      <a:r>
                        <a:rPr lang="en-US" sz="2000" dirty="0" smtClean="0">
                          <a:solidFill>
                            <a:schemeClr val="tx1"/>
                          </a:solidFill>
                          <a:latin typeface="Consolas" pitchFamily="49" charset="0"/>
                          <a:cs typeface="Consolas" pitchFamily="49" charset="0"/>
                        </a:rPr>
                        <a:t>,h</a:t>
                      </a:r>
                      <a:r>
                        <a:rPr lang="en-US" sz="2000" baseline="-25000" dirty="0" smtClean="0">
                          <a:solidFill>
                            <a:schemeClr val="tx1"/>
                          </a:solidFill>
                          <a:latin typeface="Consolas" pitchFamily="49" charset="0"/>
                          <a:cs typeface="Consolas" pitchFamily="49" charset="0"/>
                        </a:rPr>
                        <a:t>f</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2" name="Rectangle 11"/>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endParaRPr lang="en-US" sz="3200" baseline="-25000" dirty="0" smtClean="0">
              <a:solidFill>
                <a:schemeClr val="accent6">
                  <a:lumMod val="75000"/>
                </a:schemeClr>
              </a:solidFill>
              <a:sym typeface="Wingdings" panose="05000000000000000000" pitchFamily="2" charset="2"/>
            </a:endParaRPr>
          </a:p>
        </p:txBody>
      </p:sp>
      <p:sp>
        <p:nvSpPr>
          <p:cNvPr id="13" name="Multiply 12"/>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100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4264702694"/>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endParaRPr lang="en-US" b="1" i="1" dirty="0" smtClean="0">
                        <a:solidFill>
                          <a:srgbClr val="C00000"/>
                        </a:solidFill>
                      </a:endParaRP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r>
                        <a:rPr lang="en-US" b="1" i="1" dirty="0" smtClean="0">
                          <a:solidFill>
                            <a:srgbClr val="C00000"/>
                          </a:solidFill>
                        </a:rPr>
                        <a:t>8</a:t>
                      </a:r>
                      <a:endParaRPr lang="en-US"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10</a:t>
                      </a:r>
                      <a:endParaRPr lang="en-US" b="1" i="1" dirty="0" smtClean="0">
                        <a:solidFill>
                          <a:srgbClr val="0070C0"/>
                        </a:solidFill>
                      </a:endParaRPr>
                    </a:p>
                    <a:p>
                      <a:pPr marL="0" marR="0" indent="0" algn="r" defTabSz="914400" rtl="0" eaLnBrk="1" fontAlgn="auto" latinLnBrk="0" hangingPunct="1">
                        <a:lnSpc>
                          <a:spcPct val="100000"/>
                        </a:lnSpc>
                        <a:spcBef>
                          <a:spcPts val="0"/>
                        </a:spcBef>
                        <a:spcAft>
                          <a:spcPts val="0"/>
                        </a:spcAft>
                        <a:buClrTx/>
                        <a:buSzTx/>
                        <a:buFontTx/>
                        <a:buNone/>
                        <a:tabLst/>
                        <a:defRPr/>
                      </a:pPr>
                      <a:endParaRPr lang="en-US" b="1" i="1" dirty="0" smtClean="0">
                        <a:solidFill>
                          <a:srgbClr val="0070C0"/>
                        </a:solidFill>
                      </a:endParaRPr>
                    </a:p>
                    <a:p>
                      <a:pPr algn="r"/>
                      <a:endParaRPr lang="en-US" b="1" i="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t</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12</a:t>
                      </a:r>
                      <a:endParaRPr lang="en-US" b="1" i="1" dirty="0" smtClean="0">
                        <a:solidFill>
                          <a:srgbClr val="0070C0"/>
                        </a:solidFill>
                      </a:endParaRPr>
                    </a:p>
                    <a:p>
                      <a:pPr algn="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9</a:t>
                      </a:r>
                      <a:endParaRPr lang="en-US" b="1" i="1" dirty="0" smtClean="0">
                        <a:solidFill>
                          <a:srgbClr val="0070C0"/>
                        </a:solidFill>
                      </a:endParaRPr>
                    </a:p>
                    <a:p>
                      <a:pPr algn="r"/>
                      <a:r>
                        <a:rPr lang="en-US" b="1" i="1" dirty="0" smtClean="0">
                          <a:solidFill>
                            <a:srgbClr val="0070C0"/>
                          </a:solidFill>
                        </a:rPr>
                        <a:t>11</a:t>
                      </a:r>
                      <a:endParaRPr lang="en-US" b="1" i="1" dirty="0" smtClean="0">
                        <a:solidFill>
                          <a:srgbClr val="0070C0"/>
                        </a:solidFill>
                      </a:endParaRPr>
                    </a:p>
                    <a:p>
                      <a:pPr algn="r"/>
                      <a:endParaRPr lang="en-US" b="1" i="1" dirty="0" smtClean="0">
                        <a:solidFill>
                          <a:schemeClr val="tx1"/>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8" name="Rectangle 17"/>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endParaRPr lang="en-US" sz="3200" baseline="-25000" dirty="0" smtClean="0">
              <a:solidFill>
                <a:schemeClr val="accent6">
                  <a:lumMod val="75000"/>
                </a:schemeClr>
              </a:solidFill>
              <a:sym typeface="Wingdings" panose="05000000000000000000" pitchFamily="2" charset="2"/>
            </a:endParaRPr>
          </a:p>
        </p:txBody>
      </p:sp>
      <p:sp>
        <p:nvSpPr>
          <p:cNvPr id="19" name="Multiply 18"/>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6891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29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962102416"/>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endParaRPr lang="en-US" b="1" i="1" dirty="0" smtClean="0">
                        <a:solidFill>
                          <a:srgbClr val="C00000"/>
                        </a:solidFill>
                      </a:endParaRP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r>
                        <a:rPr lang="en-US" b="1" i="1" dirty="0" smtClean="0">
                          <a:solidFill>
                            <a:srgbClr val="C00000"/>
                          </a:solidFill>
                        </a:rPr>
                        <a:t>8</a:t>
                      </a:r>
                      <a:endParaRPr lang="en-US"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10</a:t>
                      </a:r>
                      <a:endParaRPr lang="en-US" b="1" i="1" dirty="0" smtClean="0">
                        <a:solidFill>
                          <a:srgbClr val="0070C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13</a:t>
                      </a:r>
                      <a:endParaRPr lang="en-US" b="1" i="1" dirty="0" smtClean="0">
                        <a:solidFill>
                          <a:srgbClr val="0070C0"/>
                        </a:solidFill>
                      </a:endParaRPr>
                    </a:p>
                    <a:p>
                      <a:pPr algn="r"/>
                      <a:endParaRPr lang="en-US" b="1" i="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t</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12</a:t>
                      </a:r>
                      <a:endParaRPr lang="en-US" b="1" i="1" dirty="0" smtClean="0">
                        <a:solidFill>
                          <a:srgbClr val="0070C0"/>
                        </a:solidFill>
                      </a:endParaRPr>
                    </a:p>
                    <a:p>
                      <a:pPr algn="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S(</a:t>
                      </a:r>
                      <a:r>
                        <a:rPr lang="en-US" sz="2000" dirty="0" err="1" smtClean="0">
                          <a:solidFill>
                            <a:schemeClr val="tx1"/>
                          </a:solidFill>
                          <a:latin typeface="Consolas" pitchFamily="49" charset="0"/>
                          <a:cs typeface="Consolas" pitchFamily="49" charset="0"/>
                        </a:rPr>
                        <a:t>d</a:t>
                      </a:r>
                      <a:r>
                        <a:rPr lang="en-US" sz="2000" baseline="-25000" dirty="0" err="1" smtClean="0">
                          <a:solidFill>
                            <a:schemeClr val="tx1"/>
                          </a:solidFill>
                          <a:latin typeface="Consolas" pitchFamily="49" charset="0"/>
                          <a:cs typeface="Consolas" pitchFamily="49" charset="0"/>
                        </a:rPr>
                        <a:t>f</a:t>
                      </a:r>
                      <a:r>
                        <a:rPr lang="en-US" sz="2000" dirty="0" err="1" smtClean="0">
                          <a:solidFill>
                            <a:schemeClr val="tx1"/>
                          </a:solidFill>
                          <a:latin typeface="Consolas" pitchFamily="49" charset="0"/>
                          <a:cs typeface="Consolas" pitchFamily="49" charset="0"/>
                        </a:rPr>
                        <a:t>,h</a:t>
                      </a:r>
                      <a:r>
                        <a:rPr lang="en-US" sz="2000" baseline="-25000" dirty="0" err="1" smtClean="0">
                          <a:solidFill>
                            <a:schemeClr val="tx1"/>
                          </a:solidFill>
                          <a:latin typeface="Consolas" pitchFamily="49" charset="0"/>
                          <a:cs typeface="Consolas" pitchFamily="49" charset="0"/>
                        </a:rPr>
                        <a:t>C</a:t>
                      </a:r>
                      <a:r>
                        <a:rPr lang="en-US" sz="2000" dirty="0" smtClean="0">
                          <a:solidFill>
                            <a:schemeClr val="tx1"/>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9</a:t>
                      </a:r>
                      <a:endParaRPr lang="en-US" b="1" i="1" dirty="0" smtClean="0">
                        <a:solidFill>
                          <a:srgbClr val="0070C0"/>
                        </a:solidFill>
                      </a:endParaRPr>
                    </a:p>
                    <a:p>
                      <a:pPr algn="r"/>
                      <a:r>
                        <a:rPr lang="en-US" b="1" i="1" dirty="0" smtClean="0">
                          <a:solidFill>
                            <a:srgbClr val="0070C0"/>
                          </a:solidFill>
                        </a:rPr>
                        <a:t>11</a:t>
                      </a:r>
                      <a:endParaRPr lang="en-US" b="1" i="1" dirty="0" smtClean="0">
                        <a:solidFill>
                          <a:srgbClr val="0070C0"/>
                        </a:solidFill>
                      </a:endParaRPr>
                    </a:p>
                    <a:p>
                      <a:pPr algn="r"/>
                      <a:r>
                        <a:rPr lang="en-US" b="1" i="1" dirty="0" smtClean="0">
                          <a:solidFill>
                            <a:srgbClr val="0070C0"/>
                          </a:solidFill>
                        </a:rPr>
                        <a:t>14</a:t>
                      </a:r>
                      <a:endParaRPr lang="en-US" b="1" i="1" dirty="0" smtClean="0">
                        <a:solidFill>
                          <a:srgbClr val="0070C0"/>
                        </a:solidFill>
                      </a:endParaRPr>
                    </a:p>
                    <a:p>
                      <a:pPr algn="r"/>
                      <a:endParaRPr lang="en-US" b="1"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chemeClr val="tx1"/>
                          </a:solidFill>
                          <a:latin typeface="Consolas" pitchFamily="49" charset="0"/>
                          <a:cs typeface="Consolas" pitchFamily="49" charset="0"/>
                        </a:rPr>
                        <a:t>R(u</a:t>
                      </a:r>
                      <a:r>
                        <a:rPr lang="en-US" sz="2000" baseline="-25000" dirty="0" smtClean="0">
                          <a:solidFill>
                            <a:schemeClr val="tx1"/>
                          </a:solidFill>
                          <a:latin typeface="Consolas" pitchFamily="49" charset="0"/>
                          <a:cs typeface="Consolas" pitchFamily="49" charset="0"/>
                        </a:rPr>
                        <a:t>1</a:t>
                      </a:r>
                      <a:r>
                        <a:rPr lang="en-US" sz="2000" dirty="0" smtClean="0">
                          <a:solidFill>
                            <a:schemeClr val="tx1"/>
                          </a:solidFill>
                          <a:latin typeface="Consolas" pitchFamily="49" charset="0"/>
                          <a:cs typeface="Consolas" pitchFamily="49" charset="0"/>
                        </a:rPr>
                        <a:t>,*)</a:t>
                      </a:r>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0" name="Rectangle 9"/>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r>
              <a:rPr lang="en-US" sz="3200" dirty="0" smtClean="0">
                <a:solidFill>
                  <a:srgbClr val="C00000"/>
                </a:solidFill>
                <a:sym typeface="Wingdings" panose="05000000000000000000" pitchFamily="2" charset="2"/>
              </a:rPr>
              <a:t> </a:t>
            </a:r>
            <a:r>
              <a:rPr lang="en-US" sz="3200" dirty="0" smtClean="0">
                <a:sym typeface="Wingdings" panose="05000000000000000000" pitchFamily="2" charset="2"/>
              </a:rPr>
              <a:t></a:t>
            </a:r>
            <a:r>
              <a:rPr lang="en-US" sz="3200" dirty="0" smtClean="0">
                <a:solidFill>
                  <a:srgbClr val="0070C0"/>
                </a:solidFill>
                <a:sym typeface="Wingdings" panose="05000000000000000000" pitchFamily="2" charset="2"/>
              </a:rPr>
              <a:t>u</a:t>
            </a:r>
            <a:r>
              <a:rPr lang="en-US" sz="3200" baseline="-25000" dirty="0" smtClean="0">
                <a:solidFill>
                  <a:srgbClr val="0070C0"/>
                </a:solidFill>
                <a:sym typeface="Wingdings" panose="05000000000000000000" pitchFamily="2" charset="2"/>
              </a:rPr>
              <a:t>1</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t</a:t>
            </a:r>
            <a:endParaRPr lang="en-US" sz="3200" baseline="-25000" dirty="0" smtClean="0">
              <a:solidFill>
                <a:schemeClr val="accent6">
                  <a:lumMod val="75000"/>
                </a:schemeClr>
              </a:solidFill>
              <a:sym typeface="Wingdings" panose="05000000000000000000" pitchFamily="2" charset="2"/>
            </a:endParaRPr>
          </a:p>
        </p:txBody>
      </p:sp>
      <p:sp>
        <p:nvSpPr>
          <p:cNvPr id="12" name="Multiply 11"/>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Multiply 12"/>
          <p:cNvSpPr/>
          <p:nvPr/>
        </p:nvSpPr>
        <p:spPr>
          <a:xfrm>
            <a:off x="4493367" y="4953001"/>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6316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An </a:t>
            </a:r>
            <a:r>
              <a:rPr lang="en-US" dirty="0" smtClean="0"/>
              <a:t>MCAPI Program Execution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3</a:t>
            </a:fld>
            <a:endParaRPr lang="en-US"/>
          </a:p>
        </p:txBody>
      </p:sp>
      <p:graphicFrame>
        <p:nvGraphicFramePr>
          <p:cNvPr id="7" name="表格 4"/>
          <p:cNvGraphicFramePr>
            <a:graphicFrameLocks noGrp="1"/>
          </p:cNvGraphicFramePr>
          <p:nvPr>
            <p:extLst>
              <p:ext uri="{D42A27DB-BD31-4B8C-83A1-F6EECF244321}">
                <p14:modId xmlns:p14="http://schemas.microsoft.com/office/powerpoint/2010/main" val="20217388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chemeClr val="tx1"/>
                          </a:solidFill>
                          <a:latin typeface="Lucida Console" pitchFamily="49" charset="0"/>
                        </a:rPr>
                        <a:t>h5 = S</a:t>
                      </a:r>
                      <a:r>
                        <a:rPr lang="en-US" altLang="zh-CN" sz="2000" b="0" baseline="-25000" dirty="0" smtClean="0">
                          <a:solidFill>
                            <a:schemeClr val="tx1"/>
                          </a:solidFill>
                          <a:latin typeface="Lucida Console" pitchFamily="49" charset="0"/>
                        </a:rPr>
                        <a:t>2,4</a:t>
                      </a:r>
                      <a:r>
                        <a:rPr lang="en-US" altLang="zh-CN" sz="2000" b="0" dirty="0" smtClean="0">
                          <a:solidFill>
                            <a:schemeClr val="tx1"/>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dirty="0" smtClean="0">
                          <a:solidFill>
                            <a:schemeClr val="tx1"/>
                          </a:solidFill>
                          <a:latin typeface="Lucida Console" pitchFamily="49" charset="0"/>
                        </a:rPr>
                        <a:t>,</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endParaRPr lang="en-US" altLang="zh-CN" sz="200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9027425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149533791"/>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endParaRPr lang="en-US" b="1" i="1" dirty="0" smtClean="0">
                        <a:solidFill>
                          <a:srgbClr val="C00000"/>
                        </a:solidFill>
                      </a:endParaRP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r>
                        <a:rPr lang="en-US" b="1" i="1" dirty="0" smtClean="0">
                          <a:solidFill>
                            <a:srgbClr val="C00000"/>
                          </a:solidFill>
                        </a:rPr>
                        <a:t>8</a:t>
                      </a:r>
                      <a:endParaRPr lang="en-US"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10</a:t>
                      </a:r>
                      <a:endParaRPr lang="en-US" b="1" i="1" dirty="0" smtClean="0">
                        <a:solidFill>
                          <a:srgbClr val="0070C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13</a:t>
                      </a:r>
                      <a:endParaRPr lang="en-US" b="1" i="1" dirty="0" smtClean="0">
                        <a:solidFill>
                          <a:srgbClr val="0070C0"/>
                        </a:solidFill>
                      </a:endParaRPr>
                    </a:p>
                    <a:p>
                      <a:pPr algn="r"/>
                      <a:endParaRPr lang="en-US" b="1" i="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t</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12</a:t>
                      </a:r>
                      <a:endParaRPr lang="en-US" b="1" i="1" dirty="0" smtClean="0">
                        <a:solidFill>
                          <a:srgbClr val="0070C0"/>
                        </a:solidFill>
                      </a:endParaRPr>
                    </a:p>
                    <a:p>
                      <a:pPr algn="r"/>
                      <a:r>
                        <a:rPr lang="en-US" b="1" i="1" dirty="0" smtClean="0">
                          <a:solidFill>
                            <a:srgbClr val="0070C0"/>
                          </a:solidFill>
                        </a:rPr>
                        <a:t>15</a:t>
                      </a: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f</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9</a:t>
                      </a:r>
                      <a:endParaRPr lang="en-US" b="1" i="1" dirty="0" smtClean="0">
                        <a:solidFill>
                          <a:srgbClr val="0070C0"/>
                        </a:solidFill>
                      </a:endParaRPr>
                    </a:p>
                    <a:p>
                      <a:pPr algn="r"/>
                      <a:r>
                        <a:rPr lang="en-US" b="1" i="1" dirty="0" smtClean="0">
                          <a:solidFill>
                            <a:srgbClr val="0070C0"/>
                          </a:solidFill>
                        </a:rPr>
                        <a:t>11</a:t>
                      </a:r>
                      <a:endParaRPr lang="en-US" b="1" i="1" dirty="0" smtClean="0">
                        <a:solidFill>
                          <a:srgbClr val="0070C0"/>
                        </a:solidFill>
                      </a:endParaRPr>
                    </a:p>
                    <a:p>
                      <a:pPr algn="r"/>
                      <a:r>
                        <a:rPr lang="en-US" b="1" i="1" dirty="0" smtClean="0">
                          <a:solidFill>
                            <a:srgbClr val="0070C0"/>
                          </a:solidFill>
                        </a:rPr>
                        <a:t>14</a:t>
                      </a:r>
                      <a:endParaRPr lang="en-US" b="1" i="1" dirty="0" smtClean="0">
                        <a:solidFill>
                          <a:srgbClr val="0070C0"/>
                        </a:solidFill>
                      </a:endParaRPr>
                    </a:p>
                    <a:p>
                      <a:pPr algn="r"/>
                      <a:r>
                        <a:rPr lang="en-US" b="1" i="1" dirty="0" smtClean="0">
                          <a:solidFill>
                            <a:srgbClr val="0070C0"/>
                          </a:solidFill>
                        </a:rPr>
                        <a:t>16</a:t>
                      </a:r>
                      <a:endParaRPr lang="en-US" b="1" i="1" dirty="0" smtClean="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tx1"/>
                          </a:solidFill>
                          <a:latin typeface="Consolas" pitchFamily="49" charset="0"/>
                          <a:cs typeface="Consolas" pitchFamily="49" charset="0"/>
                        </a:rPr>
                        <a:t>assert(c</a:t>
                      </a:r>
                      <a:r>
                        <a:rPr lang="en-US" sz="2000" baseline="-25000" dirty="0" smtClean="0">
                          <a:solidFill>
                            <a:schemeClr val="tx1"/>
                          </a:solidFill>
                          <a:latin typeface="Consolas" pitchFamily="49" charset="0"/>
                          <a:cs typeface="Consolas" pitchFamily="49" charset="0"/>
                        </a:rPr>
                        <a:t>0</a:t>
                      </a:r>
                      <a:r>
                        <a:rPr lang="en-US" sz="2000" baseline="0" dirty="0" smtClean="0">
                          <a:solidFill>
                            <a:schemeClr val="tx1"/>
                          </a:solidFill>
                          <a:latin typeface="Consolas" pitchFamily="49" charset="0"/>
                          <a:cs typeface="Consolas" pitchFamily="49" charset="0"/>
                        </a:rPr>
                        <a:t>)</a:t>
                      </a:r>
                      <a:endParaRPr lang="en-US" sz="2000" dirty="0" smtClean="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2" name="Rectangle 11"/>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r>
              <a:rPr lang="en-US" sz="3200" dirty="0" smtClean="0">
                <a:solidFill>
                  <a:srgbClr val="C00000"/>
                </a:solidFill>
                <a:sym typeface="Wingdings" panose="05000000000000000000" pitchFamily="2" charset="2"/>
              </a:rPr>
              <a:t> </a:t>
            </a:r>
            <a:r>
              <a:rPr lang="en-US" sz="3200" dirty="0" smtClean="0">
                <a:sym typeface="Wingdings" panose="05000000000000000000" pitchFamily="2" charset="2"/>
              </a:rPr>
              <a:t></a:t>
            </a:r>
            <a:r>
              <a:rPr lang="en-US" sz="3200" dirty="0" smtClean="0">
                <a:solidFill>
                  <a:srgbClr val="0070C0"/>
                </a:solidFill>
                <a:sym typeface="Wingdings" panose="05000000000000000000" pitchFamily="2" charset="2"/>
              </a:rPr>
              <a:t>u</a:t>
            </a:r>
            <a:r>
              <a:rPr lang="en-US" sz="3200" baseline="-25000" dirty="0" smtClean="0">
                <a:solidFill>
                  <a:srgbClr val="0070C0"/>
                </a:solidFill>
                <a:sym typeface="Wingdings" panose="05000000000000000000" pitchFamily="2" charset="2"/>
              </a:rPr>
              <a:t>1</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t</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f</a:t>
            </a:r>
            <a:endParaRPr lang="en-US" sz="3200" baseline="-25000" dirty="0" smtClean="0">
              <a:solidFill>
                <a:schemeClr val="accent6">
                  <a:lumMod val="75000"/>
                </a:schemeClr>
              </a:solidFill>
              <a:sym typeface="Wingdings" panose="05000000000000000000" pitchFamily="2" charset="2"/>
            </a:endParaRPr>
          </a:p>
        </p:txBody>
      </p:sp>
      <p:sp>
        <p:nvSpPr>
          <p:cNvPr id="13" name="Multiply 12"/>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Multiply 14"/>
          <p:cNvSpPr/>
          <p:nvPr/>
        </p:nvSpPr>
        <p:spPr>
          <a:xfrm>
            <a:off x="4493367" y="4953001"/>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5474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Polynomial</a:t>
            </a:r>
            <a:r>
              <a:rPr lang="en-US" altLang="zh-CN" b="1" dirty="0" smtClean="0"/>
              <a:t> </a:t>
            </a:r>
            <a:r>
              <a:rPr lang="en-US" altLang="zh-CN" dirty="0"/>
              <a:t>Reduction from </a:t>
            </a:r>
            <a:r>
              <a:rPr lang="en-US" altLang="zh-CN" dirty="0" smtClean="0"/>
              <a:t>SAT</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31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27751142"/>
              </p:ext>
            </p:extLst>
          </p:nvPr>
        </p:nvGraphicFramePr>
        <p:xfrm>
          <a:off x="6477000" y="1295400"/>
          <a:ext cx="2133600" cy="2804160"/>
        </p:xfrm>
        <a:graphic>
          <a:graphicData uri="http://schemas.openxmlformats.org/drawingml/2006/table">
            <a:tbl>
              <a:tblPr firstRow="1" bandRow="1">
                <a:tableStyleId>{2D5ABB26-0587-4C30-8999-92F81FD0307C}</a:tableStyleId>
              </a:tblPr>
              <a:tblGrid>
                <a:gridCol w="2133600"/>
              </a:tblGrid>
              <a:tr h="330956">
                <a:tc>
                  <a:txBody>
                    <a:bodyPr/>
                    <a:lstStyle/>
                    <a:p>
                      <a:r>
                        <a:rPr lang="en-US" sz="2000" dirty="0" smtClean="0"/>
                        <a:t>SAT Instance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2867">
                <a:tc>
                  <a:txBody>
                    <a:bodyPr/>
                    <a:lstStyle/>
                    <a:p>
                      <a:r>
                        <a:rPr lang="en-US" sz="2000" dirty="0" smtClean="0">
                          <a:latin typeface="Consolas" pitchFamily="49" charset="0"/>
                          <a:cs typeface="Consolas" pitchFamily="49" charset="0"/>
                        </a:rPr>
                        <a:t>U</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p>
                    <a:p>
                      <a:r>
                        <a:rPr lang="en-US" sz="2000" dirty="0" smtClean="0">
                          <a:latin typeface="Consolas" pitchFamily="49" charset="0"/>
                          <a:cs typeface="Consolas" pitchFamily="49" charset="0"/>
                          <a:sym typeface="Symbol"/>
                        </a:rPr>
                        <a:t>C  {</a:t>
                      </a:r>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p>
                    <a:p>
                      <a:r>
                        <a:rPr lang="en-US" sz="2000" baseline="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0 </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a:t>
                      </a:r>
                      <a:r>
                        <a:rPr lang="en-US" sz="2000" dirty="0" smtClean="0">
                          <a:latin typeface="Consolas" pitchFamily="49" charset="0"/>
                          <a:cs typeface="Consolas" pitchFamily="49" charset="0"/>
                          <a:sym typeface="Symbol"/>
                        </a:rPr>
                        <a:t>u</a:t>
                      </a:r>
                      <a:r>
                        <a:rPr lang="en-US" sz="2000" baseline="-25000" dirty="0" smtClean="0">
                          <a:latin typeface="Consolas" pitchFamily="49" charset="0"/>
                          <a:cs typeface="Consolas" pitchFamily="49" charset="0"/>
                          <a:sym typeface="Symbol"/>
                        </a:rPr>
                        <a:t>1 </a:t>
                      </a:r>
                    </a:p>
                    <a:p>
                      <a:r>
                        <a:rPr lang="en-US" sz="2000" dirty="0" smtClean="0">
                          <a:latin typeface="Consolas" pitchFamily="49" charset="0"/>
                          <a:cs typeface="Consolas" pitchFamily="49" charset="0"/>
                        </a:rPr>
                        <a:t>Q </a:t>
                      </a:r>
                      <a:r>
                        <a:rPr lang="en-US" sz="200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680">
                <a:tc>
                  <a:txBody>
                    <a:bodyPr/>
                    <a:lstStyle/>
                    <a:p>
                      <a:r>
                        <a:rPr lang="en-US" sz="2000" baseline="0" dirty="0" smtClean="0">
                          <a:solidFill>
                            <a:srgbClr val="C00000"/>
                          </a:solidFill>
                          <a:latin typeface="Consolas" pitchFamily="49" charset="0"/>
                          <a:cs typeface="Consolas" pitchFamily="49" charset="0"/>
                          <a:sym typeface="Symbol"/>
                        </a:rPr>
                        <a:t>u</a:t>
                      </a:r>
                      <a:r>
                        <a:rPr lang="en-US" sz="2000" baseline="-25000" dirty="0" smtClean="0">
                          <a:solidFill>
                            <a:srgbClr val="C00000"/>
                          </a:solidFill>
                          <a:latin typeface="Consolas" pitchFamily="49" charset="0"/>
                          <a:cs typeface="Consolas" pitchFamily="49" charset="0"/>
                          <a:sym typeface="Symbol"/>
                        </a:rPr>
                        <a:t>0</a:t>
                      </a:r>
                      <a:r>
                        <a:rPr lang="en-US" sz="2000" baseline="0" dirty="0" smtClean="0">
                          <a:solidFill>
                            <a:srgbClr val="C00000"/>
                          </a:solidFill>
                          <a:latin typeface="Consolas" pitchFamily="49" charset="0"/>
                          <a:cs typeface="Consolas" pitchFamily="49" charset="0"/>
                          <a:sym typeface="Symbol"/>
                        </a:rPr>
                        <a:t> = true</a:t>
                      </a:r>
                      <a:endParaRPr lang="en-US" sz="2000" dirty="0" smtClean="0">
                        <a:solidFill>
                          <a:srgbClr val="C00000"/>
                        </a:solidFill>
                        <a:latin typeface="Consolas" pitchFamily="49" charset="0"/>
                        <a:cs typeface="Consolas" pitchFamily="49" charset="0"/>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rgbClr val="0070C0"/>
                          </a:solidFill>
                          <a:latin typeface="Consolas" pitchFamily="49" charset="0"/>
                          <a:cs typeface="Consolas" pitchFamily="49" charset="0"/>
                          <a:sym typeface="Symbol"/>
                        </a:rPr>
                        <a:t>u</a:t>
                      </a:r>
                      <a:r>
                        <a:rPr lang="en-US" altLang="zh-CN" sz="2000" baseline="-25000" dirty="0" smtClean="0">
                          <a:solidFill>
                            <a:srgbClr val="0070C0"/>
                          </a:solidFill>
                          <a:latin typeface="Consolas" pitchFamily="49" charset="0"/>
                          <a:cs typeface="Consolas" pitchFamily="49" charset="0"/>
                          <a:sym typeface="Symbol"/>
                        </a:rPr>
                        <a:t>1</a:t>
                      </a:r>
                      <a:r>
                        <a:rPr lang="en-US" altLang="zh-CN" sz="2000" baseline="0" dirty="0" smtClean="0">
                          <a:solidFill>
                            <a:srgbClr val="0070C0"/>
                          </a:solidFill>
                          <a:latin typeface="Consolas" pitchFamily="49" charset="0"/>
                          <a:cs typeface="Consolas" pitchFamily="49" charset="0"/>
                          <a:sym typeface="Symbol"/>
                        </a:rPr>
                        <a:t> = false</a:t>
                      </a:r>
                      <a:endParaRPr lang="en-US" altLang="zh-CN" sz="2000" dirty="0" smtClean="0">
                        <a:solidFill>
                          <a:srgbClr val="0070C0"/>
                        </a:solidFill>
                        <a:latin typeface="Consolas" pitchFamily="49" charset="0"/>
                        <a:cs typeface="Consolas" pitchFamily="49" charset="0"/>
                        <a:sym typeface="Symbo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39">
                <a:tc>
                  <a:txBody>
                    <a:bodyPr/>
                    <a:lstStyle/>
                    <a:p>
                      <a:r>
                        <a:rPr lang="en-US" altLang="zh-CN" sz="2000" dirty="0" smtClean="0">
                          <a:solidFill>
                            <a:schemeClr val="accent6">
                              <a:lumMod val="75000"/>
                            </a:schemeClr>
                          </a:solidFill>
                        </a:rPr>
                        <a:t>Q = </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0</a:t>
                      </a:r>
                      <a:r>
                        <a:rPr lang="en-US" altLang="zh-CN" sz="2000" baseline="0" dirty="0" smtClean="0">
                          <a:solidFill>
                            <a:schemeClr val="accent6">
                              <a:lumMod val="75000"/>
                            </a:schemeClr>
                          </a:solidFill>
                          <a:latin typeface="Consolas" pitchFamily="49" charset="0"/>
                          <a:cs typeface="Consolas" pitchFamily="49" charset="0"/>
                          <a:sym typeface="Symbol"/>
                        </a:rPr>
                        <a:t></a:t>
                      </a:r>
                      <a:r>
                        <a:rPr lang="en-US" altLang="zh-CN" sz="2000" dirty="0" smtClean="0">
                          <a:solidFill>
                            <a:schemeClr val="accent6">
                              <a:lumMod val="75000"/>
                            </a:schemeClr>
                          </a:solidFill>
                          <a:latin typeface="Consolas" pitchFamily="49" charset="0"/>
                          <a:cs typeface="Consolas" pitchFamily="49" charset="0"/>
                          <a:sym typeface="Symbol"/>
                        </a:rPr>
                        <a:t>u</a:t>
                      </a:r>
                      <a:r>
                        <a:rPr lang="en-US" altLang="zh-CN" sz="2000" baseline="-25000" dirty="0" smtClean="0">
                          <a:solidFill>
                            <a:schemeClr val="accent6">
                              <a:lumMod val="75000"/>
                            </a:schemeClr>
                          </a:solidFill>
                          <a:latin typeface="Consolas" pitchFamily="49" charset="0"/>
                          <a:cs typeface="Consolas" pitchFamily="49" charset="0"/>
                          <a:sym typeface="Symbol"/>
                        </a:rPr>
                        <a:t>1 </a:t>
                      </a:r>
                      <a:r>
                        <a:rPr lang="en-US" altLang="zh-CN" sz="2000" baseline="0" dirty="0" smtClean="0">
                          <a:solidFill>
                            <a:schemeClr val="accent6">
                              <a:lumMod val="75000"/>
                            </a:schemeClr>
                          </a:solidFill>
                          <a:latin typeface="Consolas" pitchFamily="49" charset="0"/>
                          <a:cs typeface="Consolas" pitchFamily="49" charset="0"/>
                          <a:sym typeface="Symbol"/>
                        </a:rPr>
                        <a:t>= </a:t>
                      </a:r>
                      <a:r>
                        <a:rPr lang="en-US" altLang="zh-CN" sz="2000" dirty="0" smtClean="0">
                          <a:solidFill>
                            <a:schemeClr val="accent6">
                              <a:lumMod val="75000"/>
                            </a:schemeClr>
                          </a:solidFill>
                        </a:rPr>
                        <a:t>true</a:t>
                      </a:r>
                      <a:endParaRPr lang="zh-CN" altLang="en-US" sz="20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Rectangle 6"/>
          <p:cNvSpPr/>
          <p:nvPr/>
        </p:nvSpPr>
        <p:spPr>
          <a:xfrm>
            <a:off x="2171700" y="4953000"/>
            <a:ext cx="4800600" cy="584775"/>
          </a:xfrm>
          <a:prstGeom prst="rect">
            <a:avLst/>
          </a:prstGeom>
        </p:spPr>
        <p:txBody>
          <a:bodyPr wrap="square">
            <a:spAutoFit/>
          </a:bodyPr>
          <a:lstStyle/>
          <a:p>
            <a:r>
              <a:rPr lang="en-US" sz="3200" dirty="0" smtClean="0">
                <a:solidFill>
                  <a:srgbClr val="C00000"/>
                </a:solidFill>
                <a:sym typeface="Wingdings" panose="05000000000000000000" pitchFamily="2" charset="2"/>
              </a:rPr>
              <a:t>u</a:t>
            </a:r>
            <a:r>
              <a:rPr lang="en-US" sz="3200" baseline="-25000" dirty="0" smtClean="0">
                <a:solidFill>
                  <a:srgbClr val="C00000"/>
                </a:solidFill>
                <a:sym typeface="Wingdings" panose="05000000000000000000" pitchFamily="2" charset="2"/>
              </a:rPr>
              <a:t>0</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f</a:t>
            </a:r>
            <a:r>
              <a:rPr lang="en-US" sz="3200" dirty="0" smtClean="0">
                <a:solidFill>
                  <a:srgbClr val="C00000"/>
                </a:solidFill>
                <a:sym typeface="Wingdings" panose="05000000000000000000" pitchFamily="2" charset="2"/>
              </a:rPr>
              <a:t>=</a:t>
            </a:r>
            <a:r>
              <a:rPr lang="en-US" sz="3200" dirty="0" err="1" smtClean="0">
                <a:solidFill>
                  <a:srgbClr val="C00000"/>
                </a:solidFill>
                <a:sym typeface="Wingdings" panose="05000000000000000000" pitchFamily="2" charset="2"/>
              </a:rPr>
              <a:t>d</a:t>
            </a:r>
            <a:r>
              <a:rPr lang="en-US" sz="3200" baseline="-25000" dirty="0" err="1" smtClean="0">
                <a:solidFill>
                  <a:srgbClr val="C00000"/>
                </a:solidFill>
                <a:sym typeface="Wingdings" panose="05000000000000000000" pitchFamily="2" charset="2"/>
              </a:rPr>
              <a:t>t</a:t>
            </a:r>
            <a:r>
              <a:rPr lang="en-US" sz="3200" dirty="0" smtClean="0">
                <a:solidFill>
                  <a:srgbClr val="C00000"/>
                </a:solidFill>
                <a:sym typeface="Wingdings" panose="05000000000000000000" pitchFamily="2" charset="2"/>
              </a:rPr>
              <a:t> </a:t>
            </a:r>
            <a:r>
              <a:rPr lang="en-US" sz="3200" dirty="0" smtClean="0">
                <a:sym typeface="Wingdings" panose="05000000000000000000" pitchFamily="2" charset="2"/>
              </a:rPr>
              <a:t></a:t>
            </a:r>
            <a:r>
              <a:rPr lang="en-US" sz="3200" dirty="0" smtClean="0">
                <a:solidFill>
                  <a:srgbClr val="0070C0"/>
                </a:solidFill>
                <a:sym typeface="Wingdings" panose="05000000000000000000" pitchFamily="2" charset="2"/>
              </a:rPr>
              <a:t>u</a:t>
            </a:r>
            <a:r>
              <a:rPr lang="en-US" sz="3200" baseline="-25000" dirty="0" smtClean="0">
                <a:solidFill>
                  <a:srgbClr val="0070C0"/>
                </a:solidFill>
                <a:sym typeface="Wingdings" panose="05000000000000000000" pitchFamily="2" charset="2"/>
              </a:rPr>
              <a:t>1</a:t>
            </a:r>
            <a:r>
              <a:rPr lang="en-US" sz="3200" dirty="0" smtClean="0">
                <a:solidFill>
                  <a:srgbClr val="0070C0"/>
                </a:solidFill>
                <a:sym typeface="Wingdings" panose="05000000000000000000" pitchFamily="2" charset="2"/>
              </a:rPr>
              <a:t>=</a:t>
            </a:r>
            <a:r>
              <a:rPr lang="en-US" sz="3200" dirty="0" err="1" smtClean="0">
                <a:solidFill>
                  <a:srgbClr val="0070C0"/>
                </a:solidFill>
                <a:sym typeface="Wingdings" panose="05000000000000000000" pitchFamily="2" charset="2"/>
              </a:rPr>
              <a:t>d</a:t>
            </a:r>
            <a:r>
              <a:rPr lang="en-US" sz="3200" baseline="-25000" dirty="0" err="1" smtClean="0">
                <a:solidFill>
                  <a:srgbClr val="0070C0"/>
                </a:solidFill>
                <a:sym typeface="Wingdings" panose="05000000000000000000" pitchFamily="2" charset="2"/>
              </a:rPr>
              <a:t>t</a:t>
            </a:r>
            <a:r>
              <a:rPr lang="en-US" sz="3200" dirty="0" smtClean="0">
                <a:solidFill>
                  <a:srgbClr val="0070C0"/>
                </a:solidFill>
                <a:sym typeface="Wingdings" panose="05000000000000000000" pitchFamily="2" charset="2"/>
              </a:rPr>
              <a:t>=d</a:t>
            </a:r>
            <a:r>
              <a:rPr lang="en-US" sz="3200" baseline="-25000" dirty="0" smtClean="0">
                <a:solidFill>
                  <a:srgbClr val="0070C0"/>
                </a:solidFill>
                <a:sym typeface="Wingdings" panose="05000000000000000000" pitchFamily="2" charset="2"/>
              </a:rPr>
              <a:t>f</a:t>
            </a:r>
            <a:r>
              <a:rPr lang="en-US" sz="3200" dirty="0" smtClean="0">
                <a:sym typeface="Wingdings" panose="05000000000000000000" pitchFamily="2" charset="2"/>
              </a:rPr>
              <a:t></a:t>
            </a:r>
            <a:r>
              <a:rPr lang="en-US" sz="3200" dirty="0" smtClean="0">
                <a:solidFill>
                  <a:schemeClr val="accent6">
                    <a:lumMod val="75000"/>
                  </a:schemeClr>
                </a:solidFill>
                <a:sym typeface="Wingdings" panose="05000000000000000000" pitchFamily="2" charset="2"/>
              </a:rPr>
              <a:t>C</a:t>
            </a:r>
            <a:r>
              <a:rPr lang="en-US" sz="3200" baseline="-25000" dirty="0" smtClean="0">
                <a:solidFill>
                  <a:schemeClr val="accent6">
                    <a:lumMod val="75000"/>
                  </a:schemeClr>
                </a:solidFill>
                <a:sym typeface="Wingdings" panose="05000000000000000000" pitchFamily="2" charset="2"/>
              </a:rPr>
              <a:t>0</a:t>
            </a:r>
            <a:r>
              <a:rPr lang="en-US" sz="3200" dirty="0" smtClean="0">
                <a:solidFill>
                  <a:schemeClr val="accent6">
                    <a:lumMod val="75000"/>
                  </a:schemeClr>
                </a:solidFill>
                <a:sym typeface="Wingdings" panose="05000000000000000000" pitchFamily="2" charset="2"/>
              </a:rPr>
              <a:t>=</a:t>
            </a:r>
            <a:r>
              <a:rPr lang="en-US" sz="3200" dirty="0" err="1" smtClean="0">
                <a:solidFill>
                  <a:schemeClr val="accent6">
                    <a:lumMod val="75000"/>
                  </a:schemeClr>
                </a:solidFill>
                <a:sym typeface="Wingdings" panose="05000000000000000000" pitchFamily="2" charset="2"/>
              </a:rPr>
              <a:t>d</a:t>
            </a:r>
            <a:r>
              <a:rPr lang="en-US" sz="3200" baseline="-25000" dirty="0" err="1" smtClean="0">
                <a:solidFill>
                  <a:schemeClr val="accent6">
                    <a:lumMod val="75000"/>
                  </a:schemeClr>
                </a:solidFill>
                <a:sym typeface="Wingdings" panose="05000000000000000000" pitchFamily="2" charset="2"/>
              </a:rPr>
              <a:t>t</a:t>
            </a:r>
            <a:endParaRPr lang="en-US" sz="3200" baseline="-25000" dirty="0" smtClean="0">
              <a:solidFill>
                <a:schemeClr val="accent6">
                  <a:lumMod val="75000"/>
                </a:schemeClr>
              </a:solidFill>
              <a:sym typeface="Wingdings" panose="05000000000000000000" pitchFamily="2" charset="2"/>
            </a:endParaRPr>
          </a:p>
        </p:txBody>
      </p:sp>
      <p:sp>
        <p:nvSpPr>
          <p:cNvPr id="9" name="Multiply 8"/>
          <p:cNvSpPr/>
          <p:nvPr/>
        </p:nvSpPr>
        <p:spPr>
          <a:xfrm>
            <a:off x="2667000" y="4953000"/>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558297445"/>
              </p:ext>
            </p:extLst>
          </p:nvPr>
        </p:nvGraphicFramePr>
        <p:xfrm>
          <a:off x="457200" y="1295400"/>
          <a:ext cx="5867399" cy="3432963"/>
        </p:xfrm>
        <a:graphic>
          <a:graphicData uri="http://schemas.openxmlformats.org/drawingml/2006/table">
            <a:tbl>
              <a:tblPr firstRow="1" bandRow="1">
                <a:tableStyleId>{2D5ABB26-0587-4C30-8999-92F81FD0307C}</a:tableStyleId>
              </a:tblPr>
              <a:tblGrid>
                <a:gridCol w="451339"/>
                <a:gridCol w="1392701"/>
                <a:gridCol w="419099"/>
                <a:gridCol w="1424940"/>
                <a:gridCol w="419099"/>
                <a:gridCol w="1760221"/>
              </a:tblGrid>
              <a:tr h="355695">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t</a:t>
                      </a:r>
                      <a:endParaRPr lang="en-US" sz="2000" baseline="-25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f</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1176530">
                <a:tc>
                  <a:txBody>
                    <a:bodyPr/>
                    <a:lstStyle/>
                    <a:p>
                      <a:pPr algn="r"/>
                      <a:r>
                        <a:rPr lang="en-US" b="1" i="1" dirty="0" smtClean="0">
                          <a:solidFill>
                            <a:srgbClr val="C00000"/>
                          </a:solidFill>
                        </a:rPr>
                        <a:t>2</a:t>
                      </a:r>
                      <a:endParaRPr lang="en-US" b="1" i="1" dirty="0" smtClean="0">
                        <a:solidFill>
                          <a:srgbClr val="C0000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C00000"/>
                          </a:solidFill>
                        </a:rPr>
                        <a:t>7</a:t>
                      </a:r>
                      <a:endParaRPr lang="en-US" b="1" i="1" dirty="0" smtClean="0">
                        <a:solidFill>
                          <a:srgbClr val="C00000"/>
                        </a:solidFill>
                      </a:endParaRPr>
                    </a:p>
                    <a:p>
                      <a:pPr algn="r"/>
                      <a:endParaRPr lang="en-US" b="1"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t</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4</a:t>
                      </a:r>
                      <a:endParaRPr lang="en-US" b="1" i="1" dirty="0" smtClean="0">
                        <a:solidFill>
                          <a:srgbClr val="C00000"/>
                        </a:solidFill>
                      </a:endParaRPr>
                    </a:p>
                    <a:p>
                      <a:pPr algn="r"/>
                      <a:r>
                        <a:rPr lang="en-US" b="1" i="1" dirty="0" smtClean="0">
                          <a:solidFill>
                            <a:srgbClr val="C00000"/>
                          </a:solidFill>
                        </a:rPr>
                        <a:t>5</a:t>
                      </a:r>
                      <a:endParaRPr lang="en-US" b="1" i="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R(g</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a:t>
                      </a:r>
                      <a:r>
                        <a:rPr lang="en-US" sz="2000" dirty="0" err="1" smtClean="0">
                          <a:solidFill>
                            <a:srgbClr val="C00000"/>
                          </a:solidFill>
                          <a:latin typeface="Consolas" pitchFamily="49" charset="0"/>
                          <a:cs typeface="Consolas" pitchFamily="49" charset="0"/>
                        </a:rPr>
                        <a:t>d</a:t>
                      </a:r>
                      <a:r>
                        <a:rPr lang="en-US" sz="2000" baseline="-25000" dirty="0" err="1" smtClean="0">
                          <a:solidFill>
                            <a:srgbClr val="C00000"/>
                          </a:solidFill>
                          <a:latin typeface="Consolas" pitchFamily="49" charset="0"/>
                          <a:cs typeface="Consolas" pitchFamily="49" charset="0"/>
                        </a:rPr>
                        <a:t>f</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C</a:t>
                      </a:r>
                      <a:r>
                        <a:rPr lang="en-US" sz="2000" dirty="0" smtClean="0">
                          <a:solidFill>
                            <a:srgbClr val="C0000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C00000"/>
                          </a:solidFill>
                        </a:rPr>
                        <a:t>1</a:t>
                      </a:r>
                      <a:endParaRPr lang="en-US" b="1" i="1" dirty="0" smtClean="0">
                        <a:solidFill>
                          <a:srgbClr val="C00000"/>
                        </a:solidFill>
                      </a:endParaRPr>
                    </a:p>
                    <a:p>
                      <a:pPr algn="r"/>
                      <a:r>
                        <a:rPr lang="en-US" b="1" i="1" dirty="0" smtClean="0">
                          <a:solidFill>
                            <a:srgbClr val="C00000"/>
                          </a:solidFill>
                        </a:rPr>
                        <a:t>3</a:t>
                      </a:r>
                      <a:endParaRPr lang="en-US" b="1" i="1" dirty="0" smtClean="0">
                        <a:solidFill>
                          <a:srgbClr val="C00000"/>
                        </a:solidFill>
                      </a:endParaRPr>
                    </a:p>
                    <a:p>
                      <a:pPr algn="r"/>
                      <a:r>
                        <a:rPr lang="en-US" b="1" i="1" dirty="0" smtClean="0">
                          <a:solidFill>
                            <a:srgbClr val="C00000"/>
                          </a:solidFill>
                        </a:rPr>
                        <a:t>6</a:t>
                      </a:r>
                      <a:endParaRPr lang="en-US" b="1" i="1" dirty="0" smtClean="0">
                        <a:solidFill>
                          <a:srgbClr val="C00000"/>
                        </a:solidFill>
                      </a:endParaRPr>
                    </a:p>
                    <a:p>
                      <a:pPr algn="r"/>
                      <a:r>
                        <a:rPr lang="en-US" b="1" i="1" dirty="0" smtClean="0">
                          <a:solidFill>
                            <a:srgbClr val="C00000"/>
                          </a:solidFill>
                        </a:rPr>
                        <a:t>8</a:t>
                      </a:r>
                      <a:endParaRPr lang="en-US" b="1" i="1"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t</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S(d</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 </a:t>
                      </a:r>
                      <a:r>
                        <a:rPr lang="en-US" sz="2000" dirty="0" err="1" smtClean="0">
                          <a:solidFill>
                            <a:srgbClr val="C00000"/>
                          </a:solidFill>
                          <a:latin typeface="Consolas" pitchFamily="49" charset="0"/>
                          <a:cs typeface="Consolas" pitchFamily="49" charset="0"/>
                        </a:rPr>
                        <a:t>h</a:t>
                      </a:r>
                      <a:r>
                        <a:rPr lang="en-US" sz="2000" baseline="-25000" dirty="0" err="1" smtClean="0">
                          <a:solidFill>
                            <a:srgbClr val="C00000"/>
                          </a:solidFill>
                          <a:latin typeface="Consolas" pitchFamily="49" charset="0"/>
                          <a:cs typeface="Consolas" pitchFamily="49" charset="0"/>
                        </a:rPr>
                        <a:t>f</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p>
                    <a:p>
                      <a:r>
                        <a:rPr lang="en-US" sz="2000" dirty="0" smtClean="0">
                          <a:solidFill>
                            <a:srgbClr val="C00000"/>
                          </a:solidFill>
                          <a:latin typeface="Consolas" pitchFamily="49" charset="0"/>
                          <a:cs typeface="Consolas" pitchFamily="49" charset="0"/>
                        </a:rPr>
                        <a:t>R(u</a:t>
                      </a:r>
                      <a:r>
                        <a:rPr lang="en-US" sz="2000" baseline="-25000" dirty="0" smtClean="0">
                          <a:solidFill>
                            <a:srgbClr val="C00000"/>
                          </a:solidFill>
                          <a:latin typeface="Consolas" pitchFamily="49" charset="0"/>
                          <a:cs typeface="Consolas" pitchFamily="49" charset="0"/>
                        </a:rPr>
                        <a:t>0</a:t>
                      </a:r>
                      <a:r>
                        <a:rPr lang="en-US" sz="2000" dirty="0" smtClean="0">
                          <a:solidFill>
                            <a:srgbClr val="C00000"/>
                          </a:solidFill>
                          <a:latin typeface="Consolas" pitchFamily="49" charset="0"/>
                          <a:cs typeface="Consolas" pitchFamily="49" charset="0"/>
                        </a:rPr>
                        <a:t>,*)</a:t>
                      </a:r>
                      <a:endParaRPr lang="en-US" sz="2000" dirty="0">
                        <a:solidFill>
                          <a:srgbClr val="C0000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117653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10</a:t>
                      </a:r>
                      <a:endParaRPr lang="en-US" b="1" i="1" dirty="0" smtClean="0">
                        <a:solidFill>
                          <a:srgbClr val="0070C0"/>
                        </a:solidFill>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b="1" i="1" dirty="0" smtClean="0">
                          <a:solidFill>
                            <a:srgbClr val="0070C0"/>
                          </a:solidFill>
                        </a:rPr>
                        <a:t>13</a:t>
                      </a:r>
                      <a:endParaRPr lang="en-US" b="1" i="1" dirty="0" smtClean="0">
                        <a:solidFill>
                          <a:srgbClr val="0070C0"/>
                        </a:solidFill>
                      </a:endParaRPr>
                    </a:p>
                    <a:p>
                      <a:pPr algn="r"/>
                      <a:endParaRPr lang="en-US" b="1" i="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t</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12</a:t>
                      </a:r>
                      <a:endParaRPr lang="en-US" b="1" i="1" dirty="0" smtClean="0">
                        <a:solidFill>
                          <a:srgbClr val="0070C0"/>
                        </a:solidFill>
                      </a:endParaRPr>
                    </a:p>
                    <a:p>
                      <a:pPr algn="r"/>
                      <a:r>
                        <a:rPr lang="en-US" b="1" i="1" dirty="0" smtClean="0">
                          <a:solidFill>
                            <a:srgbClr val="0070C0"/>
                          </a:solidFill>
                        </a:rPr>
                        <a:t>15</a:t>
                      </a:r>
                      <a:endParaRPr lang="en-US" b="1" i="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R(g</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a:t>
                      </a:r>
                      <a:r>
                        <a:rPr lang="en-US" sz="2000" dirty="0" err="1" smtClean="0">
                          <a:solidFill>
                            <a:srgbClr val="0070C0"/>
                          </a:solidFill>
                          <a:latin typeface="Consolas" pitchFamily="49" charset="0"/>
                          <a:cs typeface="Consolas" pitchFamily="49" charset="0"/>
                        </a:rPr>
                        <a:t>d</a:t>
                      </a:r>
                      <a:r>
                        <a:rPr lang="en-US" sz="2000" baseline="-25000" dirty="0" err="1" smtClean="0">
                          <a:solidFill>
                            <a:srgbClr val="0070C0"/>
                          </a:solidFill>
                          <a:latin typeface="Consolas" pitchFamily="49" charset="0"/>
                          <a:cs typeface="Consolas" pitchFamily="49" charset="0"/>
                        </a:rPr>
                        <a:t>f</a:t>
                      </a:r>
                      <a:r>
                        <a:rPr lang="en-US" sz="2000" dirty="0" err="1" smtClean="0">
                          <a:solidFill>
                            <a:srgbClr val="0070C0"/>
                          </a:solidFill>
                          <a:latin typeface="Consolas" pitchFamily="49" charset="0"/>
                          <a:cs typeface="Consolas" pitchFamily="49" charset="0"/>
                        </a:rPr>
                        <a:t>,h</a:t>
                      </a:r>
                      <a:r>
                        <a:rPr lang="en-US" sz="2000" baseline="-25000" dirty="0" err="1" smtClean="0">
                          <a:solidFill>
                            <a:srgbClr val="0070C0"/>
                          </a:solidFill>
                          <a:latin typeface="Consolas" pitchFamily="49" charset="0"/>
                          <a:cs typeface="Consolas" pitchFamily="49" charset="0"/>
                        </a:rPr>
                        <a:t>C</a:t>
                      </a:r>
                      <a:r>
                        <a:rPr lang="en-US" sz="2000" dirty="0" smtClean="0">
                          <a:solidFill>
                            <a:srgbClr val="0070C0"/>
                          </a:solidFill>
                          <a:latin typeface="Consolas" pitchFamily="49" charset="0"/>
                          <a:cs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rgbClr val="0070C0"/>
                          </a:solidFill>
                        </a:rPr>
                        <a:t>9</a:t>
                      </a:r>
                      <a:endParaRPr lang="en-US" b="1" i="1" dirty="0" smtClean="0">
                        <a:solidFill>
                          <a:srgbClr val="0070C0"/>
                        </a:solidFill>
                      </a:endParaRPr>
                    </a:p>
                    <a:p>
                      <a:pPr algn="r"/>
                      <a:r>
                        <a:rPr lang="en-US" b="1" i="1" dirty="0" smtClean="0">
                          <a:solidFill>
                            <a:srgbClr val="0070C0"/>
                          </a:solidFill>
                        </a:rPr>
                        <a:t>11</a:t>
                      </a:r>
                      <a:endParaRPr lang="en-US" b="1" i="1" dirty="0" smtClean="0">
                        <a:solidFill>
                          <a:srgbClr val="0070C0"/>
                        </a:solidFill>
                      </a:endParaRPr>
                    </a:p>
                    <a:p>
                      <a:pPr algn="r"/>
                      <a:r>
                        <a:rPr lang="en-US" b="1" i="1" dirty="0" smtClean="0">
                          <a:solidFill>
                            <a:srgbClr val="0070C0"/>
                          </a:solidFill>
                        </a:rPr>
                        <a:t>14</a:t>
                      </a:r>
                      <a:endParaRPr lang="en-US" b="1" i="1" dirty="0" smtClean="0">
                        <a:solidFill>
                          <a:srgbClr val="0070C0"/>
                        </a:solidFill>
                      </a:endParaRPr>
                    </a:p>
                    <a:p>
                      <a:pPr algn="r"/>
                      <a:r>
                        <a:rPr lang="en-US" b="1" i="1" dirty="0" smtClean="0">
                          <a:solidFill>
                            <a:srgbClr val="0070C0"/>
                          </a:solidFill>
                        </a:rPr>
                        <a:t>16</a:t>
                      </a:r>
                      <a:endParaRPr lang="en-US" b="1" i="1" dirty="0" smtClean="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t</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S(d</a:t>
                      </a:r>
                      <a:r>
                        <a:rPr lang="en-US" sz="2000" baseline="-25000" dirty="0" smtClean="0">
                          <a:solidFill>
                            <a:srgbClr val="0070C0"/>
                          </a:solidFill>
                          <a:latin typeface="Consolas" pitchFamily="49" charset="0"/>
                          <a:cs typeface="Consolas" pitchFamily="49" charset="0"/>
                        </a:rPr>
                        <a:t>0</a:t>
                      </a:r>
                      <a:r>
                        <a:rPr lang="en-US" sz="2000" dirty="0" smtClean="0">
                          <a:solidFill>
                            <a:srgbClr val="0070C0"/>
                          </a:solidFill>
                          <a:latin typeface="Consolas" pitchFamily="49" charset="0"/>
                          <a:cs typeface="Consolas" pitchFamily="49" charset="0"/>
                        </a:rPr>
                        <a:t>,h</a:t>
                      </a:r>
                      <a:r>
                        <a:rPr lang="en-US" sz="2000" baseline="-25000" dirty="0" smtClean="0">
                          <a:solidFill>
                            <a:srgbClr val="0070C0"/>
                          </a:solidFill>
                          <a:latin typeface="Consolas" pitchFamily="49" charset="0"/>
                          <a:cs typeface="Consolas" pitchFamily="49" charset="0"/>
                        </a:rPr>
                        <a:t>f</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solidFill>
                            <a:srgbClr val="0070C0"/>
                          </a:solidFill>
                          <a:latin typeface="Consolas" pitchFamily="49" charset="0"/>
                          <a:cs typeface="Consolas" pitchFamily="49" charset="0"/>
                        </a:rPr>
                        <a:t>R(u</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endParaRPr lang="en-US" sz="2000" dirty="0">
                        <a:solidFill>
                          <a:srgbClr val="0070C0"/>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415443">
                <a:tc>
                  <a:txBody>
                    <a:bodyPr/>
                    <a:lstStyle/>
                    <a:p>
                      <a:endParaRPr lang="en-US" sz="2000" b="1" i="1"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endParaRPr lang="en-US" sz="2000" b="1" i="1"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en-US" b="1" i="1" dirty="0" smtClean="0">
                          <a:solidFill>
                            <a:schemeClr val="accent6">
                              <a:lumMod val="75000"/>
                            </a:schemeClr>
                          </a:solidFill>
                        </a:rPr>
                        <a:t>17</a:t>
                      </a:r>
                      <a:endParaRPr lang="en-US" b="1" i="1"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chemeClr val="accent6">
                              <a:lumMod val="75000"/>
                            </a:schemeClr>
                          </a:solidFill>
                          <a:latin typeface="Consolas" pitchFamily="49" charset="0"/>
                          <a:cs typeface="Consolas" pitchFamily="49" charset="0"/>
                        </a:rPr>
                        <a:t>assert(c</a:t>
                      </a:r>
                      <a:r>
                        <a:rPr lang="en-US" sz="2000" baseline="-25000" dirty="0" smtClean="0">
                          <a:solidFill>
                            <a:schemeClr val="accent6">
                              <a:lumMod val="75000"/>
                            </a:schemeClr>
                          </a:solidFill>
                          <a:latin typeface="Consolas" pitchFamily="49" charset="0"/>
                          <a:cs typeface="Consolas" pitchFamily="49" charset="0"/>
                        </a:rPr>
                        <a:t>0</a:t>
                      </a:r>
                      <a:r>
                        <a:rPr lang="en-US" sz="2000" baseline="0" dirty="0" smtClean="0">
                          <a:solidFill>
                            <a:schemeClr val="accent6">
                              <a:lumMod val="75000"/>
                            </a:schemeClr>
                          </a:solidFill>
                          <a:latin typeface="Consolas" pitchFamily="49" charset="0"/>
                          <a:cs typeface="Consolas" pitchFamily="49" charset="0"/>
                        </a:rPr>
                        <a:t>)</a:t>
                      </a:r>
                      <a:endParaRPr lang="en-US" sz="2000" dirty="0" smtClean="0">
                        <a:solidFill>
                          <a:schemeClr val="accent6">
                            <a:lumMod val="75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0" name="Multiply 9"/>
          <p:cNvSpPr/>
          <p:nvPr/>
        </p:nvSpPr>
        <p:spPr>
          <a:xfrm>
            <a:off x="4493367" y="4953001"/>
            <a:ext cx="612033" cy="685799"/>
          </a:xfrm>
          <a:prstGeom prst="mathMultiply">
            <a:avLst>
              <a:gd name="adj1"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0399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p:cNvSpPr>
            <a:spLocks noGrp="1"/>
          </p:cNvSpPr>
          <p:nvPr>
            <p:ph type="sldNum" sz="quarter" idx="12"/>
          </p:nvPr>
        </p:nvSpPr>
        <p:spPr/>
        <p:txBody>
          <a:bodyPr/>
          <a:lstStyle/>
          <a:p>
            <a:fld id="{B6F15528-21DE-4FAA-801E-634DDDAF4B2B}" type="slidenum">
              <a:rPr lang="en-US" smtClean="0"/>
              <a:pPr/>
              <a:t>32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77017314"/>
              </p:ext>
            </p:extLst>
          </p:nvPr>
        </p:nvGraphicFramePr>
        <p:xfrm>
          <a:off x="685799" y="655320"/>
          <a:ext cx="7848601" cy="5516880"/>
        </p:xfrm>
        <a:graphic>
          <a:graphicData uri="http://schemas.openxmlformats.org/drawingml/2006/table">
            <a:tbl>
              <a:tblPr firstRow="1" bandRow="1">
                <a:tableStyleId>{2D5ABB26-0587-4C30-8999-92F81FD0307C}</a:tableStyleId>
              </a:tblPr>
              <a:tblGrid>
                <a:gridCol w="2767864"/>
                <a:gridCol w="2767864"/>
                <a:gridCol w="2312873"/>
              </a:tblGrid>
              <a:tr h="15240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Consolas" pitchFamily="49" charset="0"/>
                          <a:cs typeface="Consolas" pitchFamily="49" charset="0"/>
                        </a:rPr>
                        <a:t>SAT:</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rPr>
                        <a:t>U </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 …, u</a:t>
                      </a:r>
                      <a:r>
                        <a:rPr lang="en-US" sz="2000" baseline="-25000" dirty="0" smtClean="0">
                          <a:latin typeface="Consolas" pitchFamily="49" charset="0"/>
                          <a:cs typeface="Consolas" pitchFamily="49" charset="0"/>
                          <a:sym typeface="Symbol"/>
                        </a:rPr>
                        <a:t>m</a:t>
                      </a:r>
                      <a:r>
                        <a:rPr lang="en-US" sz="2000" dirty="0" smtClean="0">
                          <a:latin typeface="Consolas" pitchFamily="49" charset="0"/>
                          <a:cs typeface="Consolas" pitchFamily="49" charset="0"/>
                          <a:sym typeface="Symbol"/>
                        </a:rPr>
                        <a:t>},</a:t>
                      </a:r>
                      <a:r>
                        <a:rPr lang="en-US" sz="2000" baseline="0" dirty="0" smtClean="0">
                          <a:latin typeface="Consolas" pitchFamily="49" charset="0"/>
                          <a:cs typeface="Consolas" pitchFamily="49" charset="0"/>
                          <a:sym typeface="Symbol"/>
                        </a:rPr>
                        <a:t> C </a:t>
                      </a:r>
                      <a:r>
                        <a:rPr lang="en-US" sz="2000" dirty="0" smtClean="0">
                          <a:latin typeface="Consolas" pitchFamily="49" charset="0"/>
                          <a:cs typeface="Consolas" pitchFamily="49" charset="0"/>
                          <a:sym typeface="Symbol"/>
                        </a:rPr>
                        <a:t></a:t>
                      </a:r>
                      <a:r>
                        <a:rPr lang="en-US" sz="2000" baseline="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 c</a:t>
                      </a:r>
                      <a:r>
                        <a:rPr lang="en-US" sz="2000" baseline="-25000" dirty="0" smtClean="0">
                          <a:latin typeface="Consolas" pitchFamily="49" charset="0"/>
                          <a:cs typeface="Consolas" pitchFamily="49" charset="0"/>
                          <a:sym typeface="Symbol"/>
                        </a:rPr>
                        <a:t>1</a:t>
                      </a:r>
                      <a:r>
                        <a:rPr lang="en-US" sz="2000" baseline="0" dirty="0" smtClean="0">
                          <a:latin typeface="Consolas" pitchFamily="49" charset="0"/>
                          <a:cs typeface="Consolas" pitchFamily="49" charset="0"/>
                          <a:sym typeface="Symbol"/>
                        </a:rPr>
                        <a:t>, …, </a:t>
                      </a:r>
                      <a:r>
                        <a:rPr lang="en-US" sz="2000" baseline="0" dirty="0" err="1" smtClean="0">
                          <a:latin typeface="Consolas" pitchFamily="49" charset="0"/>
                          <a:cs typeface="Consolas" pitchFamily="49" charset="0"/>
                          <a:sym typeface="Symbol"/>
                        </a:rPr>
                        <a:t>c</a:t>
                      </a:r>
                      <a:r>
                        <a:rPr lang="en-US" sz="2000" baseline="-25000" dirty="0" err="1" smtClean="0">
                          <a:latin typeface="Consolas" pitchFamily="49" charset="0"/>
                          <a:cs typeface="Consolas" pitchFamily="49" charset="0"/>
                          <a:sym typeface="Symbol"/>
                        </a:rPr>
                        <a:t>n</a:t>
                      </a:r>
                      <a:r>
                        <a:rPr lang="en-US" sz="2000" baseline="0" dirty="0" smtClean="0">
                          <a:latin typeface="Consolas" pitchFamily="49" charset="0"/>
                          <a:cs typeface="Consolas" pitchFamily="49" charset="0"/>
                          <a:sym typeface="Symbo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latin typeface="Consolas" pitchFamily="49" charset="0"/>
                          <a:cs typeface="Consolas" pitchFamily="49" charset="0"/>
                          <a:sym typeface="Symbol"/>
                        </a:rPr>
                        <a:t>Q </a:t>
                      </a:r>
                      <a:r>
                        <a:rPr lang="en-US" sz="2000" dirty="0" smtClean="0">
                          <a:latin typeface="Consolas" pitchFamily="49" charset="0"/>
                          <a:cs typeface="Consolas" pitchFamily="49" charset="0"/>
                          <a:sym typeface="Symbol"/>
                        </a:rPr>
                        <a:t></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rPr>
                        <a:t>{c</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sym typeface="Symbol"/>
                        </a:rPr>
                        <a:t>c</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r>
                        <a:rPr lang="en-US" sz="2000" dirty="0" err="1" smtClean="0">
                          <a:latin typeface="Consolas" pitchFamily="49" charset="0"/>
                          <a:cs typeface="Consolas" pitchFamily="49" charset="0"/>
                          <a:sym typeface="Symbol"/>
                        </a:rPr>
                        <a:t>c</a:t>
                      </a:r>
                      <a:r>
                        <a:rPr lang="en-US" sz="2000" baseline="-25000" dirty="0" err="1" smtClean="0">
                          <a:latin typeface="Consolas" pitchFamily="49" charset="0"/>
                          <a:cs typeface="Consolas" pitchFamily="49" charset="0"/>
                          <a:sym typeface="Symbol"/>
                        </a:rPr>
                        <a:t>n</a:t>
                      </a:r>
                      <a:r>
                        <a:rPr lang="en-US" sz="2000" dirty="0" smtClean="0">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1920">
                <a:tc gridSpan="3">
                  <a:txBody>
                    <a:bodyPr/>
                    <a:lstStyle/>
                    <a:p>
                      <a:r>
                        <a:rPr lang="en-US" sz="2000" dirty="0" smtClean="0">
                          <a:latin typeface="Consolas" pitchFamily="49" charset="0"/>
                          <a:cs typeface="Consolas" pitchFamily="49" charset="0"/>
                        </a:rPr>
                        <a:t>VAMP: H</a:t>
                      </a:r>
                      <a:r>
                        <a:rPr lang="en-US" sz="2000" baseline="0" dirty="0" smtClean="0">
                          <a:latin typeface="Consolas" pitchFamily="49" charset="0"/>
                          <a:cs typeface="Consolas" pitchFamily="49" charset="0"/>
                        </a:rPr>
                        <a:t> </a:t>
                      </a:r>
                      <a:r>
                        <a:rPr lang="en-US" sz="2000" dirty="0" smtClean="0">
                          <a:latin typeface="Consolas" pitchFamily="49" charset="0"/>
                          <a:cs typeface="Consolas" pitchFamily="49" charset="0"/>
                          <a:sym typeface="Symbol"/>
                        </a:rPr>
                        <a:t> {h</a:t>
                      </a:r>
                      <a:r>
                        <a:rPr lang="en-US" sz="2000" baseline="-25000" dirty="0" smtClean="0">
                          <a:latin typeface="Consolas" pitchFamily="49" charset="0"/>
                          <a:cs typeface="Consolas" pitchFamily="49" charset="0"/>
                          <a:sym typeface="Symbol"/>
                        </a:rPr>
                        <a:t>d0</a:t>
                      </a:r>
                      <a:r>
                        <a:rPr lang="en-US" sz="2000" dirty="0" smtClean="0">
                          <a:latin typeface="Consolas" pitchFamily="49" charset="0"/>
                          <a:cs typeface="Consolas" pitchFamily="49" charset="0"/>
                          <a:sym typeface="Symbol"/>
                        </a:rPr>
                        <a:t>, h</a:t>
                      </a:r>
                      <a:r>
                        <a:rPr lang="en-US" sz="2000" baseline="-25000" dirty="0" smtClean="0">
                          <a:latin typeface="Consolas" pitchFamily="49" charset="0"/>
                          <a:cs typeface="Consolas" pitchFamily="49" charset="0"/>
                          <a:sym typeface="Symbol"/>
                        </a:rPr>
                        <a:t>d1</a:t>
                      </a:r>
                      <a:r>
                        <a:rPr lang="en-US" sz="2000" dirty="0" smtClean="0">
                          <a:latin typeface="Consolas" pitchFamily="49" charset="0"/>
                          <a:cs typeface="Consolas" pitchFamily="49" charset="0"/>
                          <a:sym typeface="Symbol"/>
                        </a:rPr>
                        <a:t>, </a:t>
                      </a:r>
                      <a:r>
                        <a:rPr lang="en-US" sz="2000" dirty="0" err="1" smtClean="0">
                          <a:latin typeface="Consolas" pitchFamily="49" charset="0"/>
                          <a:cs typeface="Consolas" pitchFamily="49" charset="0"/>
                          <a:sym typeface="Symbol"/>
                        </a:rPr>
                        <a:t>h</a:t>
                      </a:r>
                      <a:r>
                        <a:rPr lang="en-US" sz="2000" baseline="-25000" dirty="0" err="1" smtClean="0">
                          <a:latin typeface="Consolas" pitchFamily="49" charset="0"/>
                          <a:cs typeface="Consolas" pitchFamily="49" charset="0"/>
                          <a:sym typeface="Symbol"/>
                        </a:rPr>
                        <a:t>C</a:t>
                      </a:r>
                      <a:r>
                        <a:rPr lang="en-US" sz="2000" dirty="0" smtClean="0">
                          <a:latin typeface="Consolas" pitchFamily="49" charset="0"/>
                          <a:cs typeface="Consolas" pitchFamily="49" charset="0"/>
                          <a:sym typeface="Symbol"/>
                        </a:rPr>
                        <a:t>}, X  {u</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 …,</a:t>
                      </a:r>
                      <a:r>
                        <a:rPr lang="en-US" sz="2000" baseline="0" dirty="0" smtClean="0">
                          <a:latin typeface="Consolas" pitchFamily="49" charset="0"/>
                          <a:cs typeface="Consolas" pitchFamily="49" charset="0"/>
                          <a:sym typeface="Symbol"/>
                        </a:rPr>
                        <a:t> u</a:t>
                      </a:r>
                      <a:r>
                        <a:rPr lang="en-US" sz="2000" baseline="-25000" dirty="0" smtClean="0">
                          <a:latin typeface="Consolas" pitchFamily="49" charset="0"/>
                          <a:cs typeface="Consolas" pitchFamily="49" charset="0"/>
                          <a:sym typeface="Symbol"/>
                        </a:rPr>
                        <a:t>m</a:t>
                      </a:r>
                      <a:r>
                        <a:rPr lang="en-US" sz="2000" baseline="0" dirty="0" smtClean="0">
                          <a:latin typeface="Consolas" pitchFamily="49" charset="0"/>
                          <a:cs typeface="Consolas" pitchFamily="49" charset="0"/>
                          <a:sym typeface="Symbol"/>
                        </a:rPr>
                        <a:t>, g</a:t>
                      </a:r>
                      <a:r>
                        <a:rPr lang="en-US" sz="2000" baseline="-25000" dirty="0" smtClean="0">
                          <a:latin typeface="Consolas" pitchFamily="49" charset="0"/>
                          <a:cs typeface="Consolas" pitchFamily="49" charset="0"/>
                          <a:sym typeface="Symbol"/>
                        </a:rPr>
                        <a:t>0</a:t>
                      </a:r>
                      <a:r>
                        <a:rPr lang="en-US" sz="2000" baseline="0" dirty="0" smtClean="0">
                          <a:latin typeface="Consolas" pitchFamily="49" charset="0"/>
                          <a:cs typeface="Consolas" pitchFamily="49" charset="0"/>
                          <a:sym typeface="Symbol"/>
                        </a:rPr>
                        <a:t>, g</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 </a:t>
                      </a:r>
                    </a:p>
                    <a:p>
                      <a:r>
                        <a:rPr lang="en-US" sz="2000" dirty="0" smtClean="0">
                          <a:latin typeface="Consolas" pitchFamily="49" charset="0"/>
                          <a:cs typeface="Consolas" pitchFamily="49" charset="0"/>
                          <a:sym typeface="Symbol"/>
                        </a:rPr>
                        <a:t>D</a:t>
                      </a:r>
                      <a:r>
                        <a:rPr lang="en-US" sz="2000" baseline="0" dirty="0" smtClean="0">
                          <a:latin typeface="Consolas" pitchFamily="49" charset="0"/>
                          <a:cs typeface="Consolas" pitchFamily="49" charset="0"/>
                          <a:sym typeface="Symbol"/>
                        </a:rPr>
                        <a:t> </a:t>
                      </a:r>
                      <a:r>
                        <a:rPr lang="en-US" sz="2000" dirty="0" smtClean="0">
                          <a:latin typeface="Consolas" pitchFamily="49" charset="0"/>
                          <a:cs typeface="Consolas" pitchFamily="49" charset="0"/>
                          <a:sym typeface="Symbol"/>
                        </a:rPr>
                        <a:t> {d</a:t>
                      </a:r>
                      <a:r>
                        <a:rPr lang="en-US" sz="2000" baseline="-25000" dirty="0" smtClean="0">
                          <a:latin typeface="Consolas" pitchFamily="49" charset="0"/>
                          <a:cs typeface="Consolas" pitchFamily="49" charset="0"/>
                          <a:sym typeface="Symbol"/>
                        </a:rPr>
                        <a:t>0</a:t>
                      </a:r>
                      <a:r>
                        <a:rPr lang="en-US" sz="2000" dirty="0" smtClean="0">
                          <a:latin typeface="Consolas" pitchFamily="49" charset="0"/>
                          <a:cs typeface="Consolas" pitchFamily="49" charset="0"/>
                          <a:sym typeface="Symbol"/>
                        </a:rPr>
                        <a:t>, d</a:t>
                      </a:r>
                      <a:r>
                        <a:rPr lang="en-US" sz="2000" baseline="-25000" dirty="0" smtClean="0">
                          <a:latin typeface="Consolas" pitchFamily="49" charset="0"/>
                          <a:cs typeface="Consolas" pitchFamily="49" charset="0"/>
                          <a:sym typeface="Symbol"/>
                        </a:rPr>
                        <a:t>1</a:t>
                      </a:r>
                      <a:r>
                        <a:rPr lang="en-US" sz="2000" dirty="0" smtClean="0">
                          <a:latin typeface="Consolas" pitchFamily="49" charset="0"/>
                          <a:cs typeface="Consolas" pitchFamily="49" charset="0"/>
                          <a:sym typeface="Symbol"/>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d0</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d1</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smtClean="0">
                          <a:latin typeface="Consolas" pitchFamily="49" charset="0"/>
                          <a:cs typeface="Consolas" pitchFamily="49" charset="0"/>
                        </a:rPr>
                        <a:t>h</a:t>
                      </a:r>
                      <a:r>
                        <a:rPr lang="en-US" sz="2000" baseline="-25000" dirty="0" err="1" smtClean="0">
                          <a:latin typeface="Consolas" pitchFamily="49" charset="0"/>
                          <a:cs typeface="Consolas" pitchFamily="49" charset="0"/>
                        </a:rPr>
                        <a:t>C</a:t>
                      </a:r>
                      <a:endParaRPr lang="en-US" sz="2000" baseline="-25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360">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h</a:t>
                      </a:r>
                      <a:r>
                        <a:rPr lang="en-US" sz="2000" baseline="-25000" dirty="0" smtClean="0">
                          <a:latin typeface="Consolas" pitchFamily="49" charset="0"/>
                          <a:cs typeface="Consolas" pitchFamily="49" charset="0"/>
                        </a:rPr>
                        <a:t>d0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 h</a:t>
                      </a:r>
                      <a:r>
                        <a:rPr lang="en-US" sz="2000" baseline="-25000" dirty="0" smtClean="0">
                          <a:latin typeface="Consolas" pitchFamily="49" charset="0"/>
                          <a:cs typeface="Consolas" pitchFamily="49" charset="0"/>
                        </a:rPr>
                        <a:t>d1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0743">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R(g</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C</a:t>
                      </a:r>
                      <a:r>
                        <a:rPr lang="en-US" sz="2000" dirty="0" smtClean="0">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S(d</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,h</a:t>
                      </a:r>
                      <a:r>
                        <a:rPr lang="en-US" sz="2000" baseline="-25000" dirty="0" smtClean="0">
                          <a:latin typeface="Consolas" pitchFamily="49" charset="0"/>
                          <a:cs typeface="Consolas" pitchFamily="49" charset="0"/>
                        </a:rPr>
                        <a:t>d1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R(u</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040">
                <a:tc>
                  <a:txBody>
                    <a:bodyPr/>
                    <a:lstStyle/>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3400">
                <a:tc>
                  <a:txBody>
                    <a:bodyPr/>
                    <a:lstStyle/>
                    <a:p>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Consolas" pitchFamily="49" charset="0"/>
                          <a:cs typeface="Consolas" pitchFamily="49" charset="0"/>
                        </a:rPr>
                        <a:t>assert(c</a:t>
                      </a:r>
                      <a:r>
                        <a:rPr lang="en-US" sz="2000" baseline="-25000" dirty="0" smtClean="0">
                          <a:latin typeface="Consolas" pitchFamily="49" charset="0"/>
                          <a:cs typeface="Consolas" pitchFamily="49" charset="0"/>
                        </a:rPr>
                        <a:t>0</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136618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505200" y="2514600"/>
            <a:ext cx="1219200" cy="166817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884286630"/>
              </p:ext>
            </p:extLst>
          </p:nvPr>
        </p:nvGraphicFramePr>
        <p:xfrm>
          <a:off x="3503888" y="2514600"/>
          <a:ext cx="1295400" cy="1615440"/>
        </p:xfrm>
        <a:graphic>
          <a:graphicData uri="http://schemas.openxmlformats.org/drawingml/2006/table">
            <a:tbl>
              <a:tblPr firstRow="1" bandRow="1">
                <a:tableStyleId>{2D5ABB26-0587-4C30-8999-92F81FD0307C}</a:tableStyleId>
              </a:tblPr>
              <a:tblGrid>
                <a:gridCol w="1295400"/>
              </a:tblGrid>
              <a:tr h="1295400">
                <a:tc>
                  <a:txBody>
                    <a:bodyPr/>
                    <a:lstStyle/>
                    <a:p>
                      <a:r>
                        <a:rPr lang="en-US" sz="2000" dirty="0" smtClean="0"/>
                        <a:t>&lt;R</a:t>
                      </a:r>
                      <a:r>
                        <a:rPr lang="en-US" sz="2000" baseline="-25000" dirty="0" smtClean="0"/>
                        <a:t>0,2</a:t>
                      </a:r>
                      <a:r>
                        <a:rPr lang="en-US" sz="2000" dirty="0" smtClean="0"/>
                        <a:t>,</a:t>
                      </a:r>
                      <a:r>
                        <a:rPr lang="en-US" sz="2000" baseline="0" dirty="0" smtClean="0"/>
                        <a:t>S</a:t>
                      </a:r>
                      <a:r>
                        <a:rPr lang="en-US" sz="2000" baseline="-25000" dirty="0" smtClean="0"/>
                        <a:t>2,4</a:t>
                      </a:r>
                      <a:r>
                        <a:rPr lang="en-US" sz="2000" dirty="0" smtClean="0"/>
                        <a:t>&gt;</a:t>
                      </a:r>
                    </a:p>
                    <a:p>
                      <a:r>
                        <a:rPr lang="en-US" sz="2000" dirty="0" smtClean="0"/>
                        <a:t>&lt;R</a:t>
                      </a:r>
                      <a:r>
                        <a:rPr lang="en-US" sz="2000" baseline="-25000" dirty="0" smtClean="0"/>
                        <a:t>0,2</a:t>
                      </a:r>
                      <a:r>
                        <a:rPr lang="en-US" sz="2000" dirty="0" smtClean="0"/>
                        <a:t>,</a:t>
                      </a:r>
                      <a:r>
                        <a:rPr lang="en-US" sz="2000" baseline="0" dirty="0" smtClean="0"/>
                        <a:t>S</a:t>
                      </a:r>
                      <a:r>
                        <a:rPr lang="en-US" sz="2000" baseline="-25000" dirty="0" smtClean="0"/>
                        <a:t>1,5</a:t>
                      </a:r>
                      <a:r>
                        <a:rPr lang="en-US" sz="2000" dirty="0" smtClean="0"/>
                        <a:t>&gt;</a:t>
                      </a:r>
                    </a:p>
                    <a:p>
                      <a:r>
                        <a:rPr lang="en-US" sz="2000" dirty="0" smtClean="0"/>
                        <a:t>&lt;R</a:t>
                      </a:r>
                      <a:r>
                        <a:rPr lang="en-US" sz="2000" baseline="-25000" dirty="0" smtClean="0"/>
                        <a:t>0,5</a:t>
                      </a:r>
                      <a:r>
                        <a:rPr lang="en-US" sz="2000" dirty="0" smtClean="0"/>
                        <a:t>,S</a:t>
                      </a:r>
                      <a:r>
                        <a:rPr lang="en-US" sz="2000" baseline="-25000" dirty="0" smtClean="0"/>
                        <a:t>2,4</a:t>
                      </a:r>
                      <a:r>
                        <a:rPr lang="en-US" sz="2000" dirty="0" smtClean="0"/>
                        <a:t>&gt;</a:t>
                      </a:r>
                    </a:p>
                    <a:p>
                      <a:r>
                        <a:rPr lang="en-US" sz="2000" dirty="0" smtClean="0"/>
                        <a:t>&lt;R</a:t>
                      </a:r>
                      <a:r>
                        <a:rPr lang="en-US" sz="2000" baseline="-25000" dirty="0" smtClean="0"/>
                        <a:t>0,5</a:t>
                      </a:r>
                      <a:r>
                        <a:rPr lang="en-US" sz="2000" dirty="0" smtClean="0"/>
                        <a:t>,S</a:t>
                      </a:r>
                      <a:r>
                        <a:rPr lang="en-US" sz="2000" baseline="-25000" dirty="0" smtClean="0"/>
                        <a:t>2,4</a:t>
                      </a:r>
                      <a:r>
                        <a:rPr lang="en-US" sz="2000" dirty="0" smtClean="0"/>
                        <a:t>&gt;</a:t>
                      </a:r>
                    </a:p>
                    <a:p>
                      <a:r>
                        <a:rPr lang="en-US" sz="2000" dirty="0" smtClean="0"/>
                        <a:t>&lt;R</a:t>
                      </a:r>
                      <a:r>
                        <a:rPr lang="en-US" sz="2000" baseline="-25000" dirty="0" smtClean="0"/>
                        <a:t>1,3</a:t>
                      </a:r>
                      <a:r>
                        <a:rPr lang="en-US" sz="2000" dirty="0" smtClean="0"/>
                        <a:t>,</a:t>
                      </a:r>
                      <a:r>
                        <a:rPr lang="en-US" sz="2000" baseline="0" dirty="0" smtClean="0"/>
                        <a:t>S</a:t>
                      </a:r>
                      <a:r>
                        <a:rPr lang="en-US" sz="2000" baseline="-25000" dirty="0" smtClean="0"/>
                        <a:t>2,6</a:t>
                      </a:r>
                      <a:r>
                        <a:rPr lang="en-US" sz="2000" dirty="0" smtClean="0"/>
                        <a:t>&gt;</a:t>
                      </a:r>
                      <a:endParaRPr lang="en-US" sz="2000" dirty="0">
                        <a:latin typeface="Consolas" pitchFamily="49" charset="0"/>
                        <a:cs typeface="Consolas" pitchFamily="49" charset="0"/>
                      </a:endParaRPr>
                    </a:p>
                  </a:txBody>
                  <a:tcPr/>
                </a:tc>
              </a:tr>
            </a:tbl>
          </a:graphicData>
        </a:graphic>
      </p:graphicFrame>
      <p:sp>
        <p:nvSpPr>
          <p:cNvPr id="5" name="Rectangle 4"/>
          <p:cNvSpPr/>
          <p:nvPr/>
        </p:nvSpPr>
        <p:spPr>
          <a:xfrm>
            <a:off x="533400" y="1591976"/>
            <a:ext cx="1981200" cy="35134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Rectangle 15"/>
          <p:cNvSpPr/>
          <p:nvPr/>
        </p:nvSpPr>
        <p:spPr>
          <a:xfrm>
            <a:off x="5715000" y="4487576"/>
            <a:ext cx="2590800" cy="990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ectangle 14"/>
          <p:cNvSpPr/>
          <p:nvPr/>
        </p:nvSpPr>
        <p:spPr>
          <a:xfrm>
            <a:off x="5715000" y="3573176"/>
            <a:ext cx="25908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ectangle 13"/>
          <p:cNvSpPr/>
          <p:nvPr/>
        </p:nvSpPr>
        <p:spPr>
          <a:xfrm>
            <a:off x="5715000" y="2125376"/>
            <a:ext cx="2590800" cy="1295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Rectangle 2"/>
          <p:cNvSpPr/>
          <p:nvPr/>
        </p:nvSpPr>
        <p:spPr>
          <a:xfrm>
            <a:off x="5715000" y="1591976"/>
            <a:ext cx="2590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Autofit/>
          </a:bodyPr>
          <a:lstStyle/>
          <a:p>
            <a:r>
              <a:rPr lang="en-US" dirty="0" err="1" smtClean="0"/>
              <a:t>Satisfiability</a:t>
            </a:r>
            <a:r>
              <a:rPr lang="en-US" dirty="0" smtClean="0"/>
              <a:t> Modulo </a:t>
            </a:r>
            <a:r>
              <a:rPr lang="en-US" dirty="0" smtClean="0"/>
              <a:t>Theories</a:t>
            </a:r>
            <a:endParaRPr lang="en-US" sz="5400" dirty="0"/>
          </a:p>
        </p:txBody>
      </p:sp>
      <p:graphicFrame>
        <p:nvGraphicFramePr>
          <p:cNvPr id="4" name="Table 3"/>
          <p:cNvGraphicFramePr>
            <a:graphicFrameLocks noGrp="1"/>
          </p:cNvGraphicFramePr>
          <p:nvPr>
            <p:extLst>
              <p:ext uri="{D42A27DB-BD31-4B8C-83A1-F6EECF244321}">
                <p14:modId xmlns:p14="http://schemas.microsoft.com/office/powerpoint/2010/main" val="107515010"/>
              </p:ext>
            </p:extLst>
          </p:nvPr>
        </p:nvGraphicFramePr>
        <p:xfrm>
          <a:off x="571500" y="1623219"/>
          <a:ext cx="1866900" cy="3444240"/>
        </p:xfrm>
        <a:graphic>
          <a:graphicData uri="http://schemas.openxmlformats.org/drawingml/2006/table">
            <a:tbl>
              <a:tblPr firstRow="1" bandRow="1">
                <a:tableStyleId>{2D5ABB26-0587-4C30-8999-92F81FD0307C}</a:tableStyleId>
              </a:tblPr>
              <a:tblGrid>
                <a:gridCol w="1866900"/>
              </a:tblGrid>
              <a:tr h="2453639">
                <a:tc>
                  <a:txBody>
                    <a:bodyPr/>
                    <a:lstStyle/>
                    <a:p>
                      <a:r>
                        <a:rPr lang="en-US" sz="2000" u="none" strike="noStrike" kern="1200" baseline="0" dirty="0" smtClean="0"/>
                        <a:t>h5 = S</a:t>
                      </a:r>
                      <a:r>
                        <a:rPr lang="en-US" sz="2000" u="none" strike="noStrike" kern="1200" baseline="-25000" dirty="0" smtClean="0"/>
                        <a:t>2,4</a:t>
                      </a:r>
                      <a:r>
                        <a:rPr lang="en-US" sz="2000" u="none" strike="noStrike" kern="1200" baseline="0" dirty="0" smtClean="0"/>
                        <a:t>(0,“4”)</a:t>
                      </a:r>
                    </a:p>
                    <a:p>
                      <a:r>
                        <a:rPr lang="en-US" sz="2000" u="none" strike="noStrike" kern="1200" baseline="0" dirty="0" smtClean="0"/>
                        <a:t>W(h5)</a:t>
                      </a:r>
                    </a:p>
                    <a:p>
                      <a:r>
                        <a:rPr lang="en-US" sz="2000" u="none" strike="noStrike" kern="1200" baseline="0" dirty="0" smtClean="0"/>
                        <a:t>h1 = R</a:t>
                      </a:r>
                      <a:r>
                        <a:rPr lang="en-US" sz="2000" u="none" strike="noStrike" kern="1200" baseline="-25000" dirty="0" smtClean="0"/>
                        <a:t>0,2</a:t>
                      </a:r>
                      <a:r>
                        <a:rPr lang="en-US" sz="2000" u="none" strike="noStrike" kern="1200" baseline="0" dirty="0" smtClean="0"/>
                        <a:t>(2,a)</a:t>
                      </a:r>
                    </a:p>
                    <a:p>
                      <a:r>
                        <a:rPr lang="en-US" sz="2000" u="none" strike="noStrike" kern="1200" baseline="0" dirty="0" smtClean="0"/>
                        <a:t>W(h1)</a:t>
                      </a:r>
                    </a:p>
                    <a:p>
                      <a:r>
                        <a:rPr lang="en-US" sz="2000" u="none" strike="noStrike" kern="1200" baseline="0" dirty="0" smtClean="0"/>
                        <a:t>h6 = S</a:t>
                      </a:r>
                      <a:r>
                        <a:rPr lang="en-US" sz="2000" u="none" strike="noStrike" kern="1200" baseline="-25000" dirty="0" smtClean="0"/>
                        <a:t>2,6</a:t>
                      </a:r>
                      <a:r>
                        <a:rPr lang="en-US" sz="2000" u="none" strike="noStrike" kern="1200" baseline="0" dirty="0" smtClean="0"/>
                        <a:t>(1,“G”)</a:t>
                      </a:r>
                    </a:p>
                    <a:p>
                      <a:r>
                        <a:rPr lang="en-US" sz="2000" u="none" strike="noStrike" kern="1200" baseline="0" dirty="0" smtClean="0"/>
                        <a:t>W(h6)</a:t>
                      </a:r>
                    </a:p>
                    <a:p>
                      <a:r>
                        <a:rPr lang="en-US" sz="2000" u="none" strike="noStrike" kern="1200" baseline="0" dirty="0" smtClean="0"/>
                        <a:t>h3 = R</a:t>
                      </a:r>
                      <a:r>
                        <a:rPr lang="en-US" sz="2000" u="none" strike="noStrike" kern="1200" baseline="-25000" dirty="0" smtClean="0"/>
                        <a:t>1,3</a:t>
                      </a:r>
                      <a:r>
                        <a:rPr lang="en-US" sz="2000" u="none" strike="noStrike" kern="1200" baseline="0" dirty="0" smtClean="0"/>
                        <a:t>(2,c)</a:t>
                      </a:r>
                    </a:p>
                    <a:p>
                      <a:r>
                        <a:rPr lang="en-US" sz="2000" u="none" strike="noStrike" kern="1200" baseline="0" dirty="0" smtClean="0"/>
                        <a:t>W(h3)</a:t>
                      </a:r>
                    </a:p>
                    <a:p>
                      <a:r>
                        <a:rPr lang="en-US" sz="2000" u="none" strike="noStrike" kern="1200" baseline="0" dirty="0" smtClean="0"/>
                        <a:t>h4 = S</a:t>
                      </a:r>
                      <a:r>
                        <a:rPr lang="en-US" sz="2000" u="none" strike="noStrike" kern="1200" baseline="-25000" dirty="0" smtClean="0"/>
                        <a:t>1,5</a:t>
                      </a:r>
                      <a:r>
                        <a:rPr lang="en-US" sz="2000" u="none" strike="noStrike" kern="1200" baseline="0" dirty="0" smtClean="0"/>
                        <a:t>(0,“1”)</a:t>
                      </a:r>
                    </a:p>
                    <a:p>
                      <a:r>
                        <a:rPr lang="en-US" sz="2000" u="none" strike="noStrike" kern="1200" baseline="0" dirty="0" smtClean="0"/>
                        <a:t>W(h4)</a:t>
                      </a:r>
                    </a:p>
                    <a:p>
                      <a:r>
                        <a:rPr lang="en-US" sz="2000" u="none" strike="noStrike" kern="1200" baseline="0" dirty="0" smtClean="0"/>
                        <a:t>…</a:t>
                      </a:r>
                      <a:endParaRPr lang="en-US" sz="2000" b="0" i="0" u="none" strike="noStrike" kern="1200" baseline="0" dirty="0" smtClean="0">
                        <a:solidFill>
                          <a:schemeClr val="tx1"/>
                        </a:solidFill>
                        <a:latin typeface="Consolas" pitchFamily="49" charset="0"/>
                        <a:ea typeface="+mn-ea"/>
                        <a:cs typeface="Consolas" pitchFamily="49" charset="0"/>
                      </a:endParaRPr>
                    </a:p>
                  </a:txBody>
                  <a:tcPr/>
                </a:tc>
              </a:tr>
            </a:tbl>
          </a:graphicData>
        </a:graphic>
      </p:graphicFrame>
      <p:sp>
        <p:nvSpPr>
          <p:cNvPr id="7" name="Plus 6"/>
          <p:cNvSpPr/>
          <p:nvPr/>
        </p:nvSpPr>
        <p:spPr>
          <a:xfrm>
            <a:off x="2743200" y="3169676"/>
            <a:ext cx="505376" cy="472629"/>
          </a:xfrm>
          <a:prstGeom prst="mathPl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047994308"/>
              </p:ext>
            </p:extLst>
          </p:nvPr>
        </p:nvGraphicFramePr>
        <p:xfrm>
          <a:off x="5715000" y="1447800"/>
          <a:ext cx="3124200" cy="3952240"/>
        </p:xfrm>
        <a:graphic>
          <a:graphicData uri="http://schemas.openxmlformats.org/drawingml/2006/table">
            <a:tbl>
              <a:tblPr firstRow="1" bandRow="1">
                <a:tableStyleId>{2D5ABB26-0587-4C30-8999-92F81FD0307C}</a:tableStyleId>
              </a:tblPr>
              <a:tblGrid>
                <a:gridCol w="3124200"/>
              </a:tblGrid>
              <a:tr h="2287712">
                <a:tc>
                  <a:txBody>
                    <a:bodyPr/>
                    <a:lstStyle/>
                    <a:p>
                      <a:r>
                        <a:rPr lang="pt-BR" sz="2000" b="0" i="0" u="none" strike="noStrike" kern="1200" baseline="0" dirty="0" smtClean="0">
                          <a:solidFill>
                            <a:schemeClr val="tx1"/>
                          </a:solidFill>
                          <a:latin typeface="Times New Roman" pitchFamily="18" charset="0"/>
                          <a:ea typeface="+mn-ea"/>
                          <a:cs typeface="Times New Roman" pitchFamily="18" charset="0"/>
                        </a:rPr>
                        <a:t>... </a:t>
                      </a:r>
                    </a:p>
                    <a:p>
                      <a:endParaRPr lang="pt-BR" sz="2000" b="0" i="0" u="none" strike="noStrike" kern="1200" baseline="0" dirty="0" smtClean="0">
                        <a:solidFill>
                          <a:schemeClr val="tx1"/>
                        </a:solidFill>
                        <a:latin typeface="Times New Roman" pitchFamily="18" charset="0"/>
                        <a:ea typeface="+mn-ea"/>
                        <a:cs typeface="Times New Roman" pitchFamily="18" charset="0"/>
                      </a:endParaRPr>
                    </a:p>
                    <a:p>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R0,2</a:t>
                      </a:r>
                      <a:r>
                        <a:rPr lang="pt-BR" sz="2000" b="0" i="0" u="none" strike="noStrike" kern="1200" baseline="0" dirty="0" smtClean="0">
                          <a:solidFill>
                            <a:schemeClr val="tx1"/>
                          </a:solidFill>
                          <a:latin typeface="Times New Roman" pitchFamily="18" charset="0"/>
                          <a:ea typeface="+mn-ea"/>
                          <a:cs typeface="Times New Roman" pitchFamily="18" charset="0"/>
                        </a:rPr>
                        <a:t> &lt;</a:t>
                      </a:r>
                      <a:r>
                        <a:rPr lang="pt-BR" sz="2000" b="0" i="0" u="none" strike="noStrike" kern="1200" baseline="-25000" dirty="0" smtClean="0">
                          <a:solidFill>
                            <a:schemeClr val="tx1"/>
                          </a:solidFill>
                          <a:latin typeface="Times New Roman" pitchFamily="18" charset="0"/>
                          <a:ea typeface="+mn-ea"/>
                          <a:cs typeface="Times New Roman" pitchFamily="18" charset="0"/>
                        </a:rPr>
                        <a:t>HB</a:t>
                      </a:r>
                      <a:r>
                        <a:rPr lang="pt-BR" sz="2000" b="0" i="0" u="none" strike="noStrike" kern="1200" baseline="0" dirty="0" smtClean="0">
                          <a:solidFill>
                            <a:schemeClr val="tx1"/>
                          </a:solidFill>
                          <a:latin typeface="Times New Roman" pitchFamily="18" charset="0"/>
                          <a:ea typeface="+mn-ea"/>
                          <a:cs typeface="Times New Roman" pitchFamily="18" charset="0"/>
                        </a:rPr>
                        <a:t> </a:t>
                      </a:r>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W(h1)</a:t>
                      </a:r>
                    </a:p>
                    <a:p>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R0,5</a:t>
                      </a:r>
                      <a:r>
                        <a:rPr lang="pt-BR" sz="2000" b="0" i="0" u="none" strike="noStrike" kern="1200" baseline="0" dirty="0" smtClean="0">
                          <a:solidFill>
                            <a:schemeClr val="tx1"/>
                          </a:solidFill>
                          <a:latin typeface="Times New Roman" pitchFamily="18" charset="0"/>
                          <a:ea typeface="+mn-ea"/>
                          <a:cs typeface="Times New Roman" pitchFamily="18" charset="0"/>
                        </a:rPr>
                        <a:t> &lt;</a:t>
                      </a:r>
                      <a:r>
                        <a:rPr lang="pt-BR" sz="2000" b="0" i="0" u="none" strike="noStrike" kern="1200" baseline="-25000" dirty="0" smtClean="0">
                          <a:solidFill>
                            <a:schemeClr val="tx1"/>
                          </a:solidFill>
                          <a:latin typeface="Times New Roman" pitchFamily="18" charset="0"/>
                          <a:ea typeface="+mn-ea"/>
                          <a:cs typeface="Times New Roman" pitchFamily="18" charset="0"/>
                        </a:rPr>
                        <a:t>HB</a:t>
                      </a:r>
                      <a:r>
                        <a:rPr lang="pt-BR" sz="2000" b="0" i="0" u="none" strike="noStrike" kern="1200" baseline="0" dirty="0" smtClean="0">
                          <a:solidFill>
                            <a:schemeClr val="tx1"/>
                          </a:solidFill>
                          <a:latin typeface="Times New Roman" pitchFamily="18" charset="0"/>
                          <a:ea typeface="+mn-ea"/>
                          <a:cs typeface="Times New Roman" pitchFamily="18" charset="0"/>
                        </a:rPr>
                        <a:t> </a:t>
                      </a:r>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W(h2)</a:t>
                      </a:r>
                    </a:p>
                    <a:p>
                      <a:r>
                        <a:rPr lang="en-US" sz="2000" b="0" i="1" u="none" strike="noStrike" kern="1200" baseline="0" dirty="0" smtClean="0">
                          <a:solidFill>
                            <a:schemeClr val="tx1"/>
                          </a:solidFill>
                          <a:latin typeface="Times New Roman" pitchFamily="18" charset="0"/>
                          <a:ea typeface="+mn-ea"/>
                          <a:cs typeface="Times New Roman" pitchFamily="18" charset="0"/>
                        </a:rPr>
                        <a:t>order</a:t>
                      </a:r>
                      <a:r>
                        <a:rPr lang="en-US" sz="2000" b="0" i="0" u="none" strike="noStrike" kern="1200" baseline="-25000" dirty="0" smtClean="0">
                          <a:solidFill>
                            <a:schemeClr val="tx1"/>
                          </a:solidFill>
                          <a:latin typeface="Times New Roman" pitchFamily="18" charset="0"/>
                          <a:ea typeface="+mn-ea"/>
                          <a:cs typeface="Times New Roman" pitchFamily="18" charset="0"/>
                        </a:rPr>
                        <a:t>R0,2</a:t>
                      </a:r>
                      <a:r>
                        <a:rPr lang="en-US" sz="2000" b="0" i="0" u="none" strike="noStrike" kern="1200" baseline="0" dirty="0" smtClean="0">
                          <a:solidFill>
                            <a:schemeClr val="tx1"/>
                          </a:solidFill>
                          <a:latin typeface="Times New Roman" pitchFamily="18" charset="0"/>
                          <a:ea typeface="+mn-ea"/>
                          <a:cs typeface="Times New Roman" pitchFamily="18" charset="0"/>
                        </a:rPr>
                        <a:t> &lt;</a:t>
                      </a:r>
                      <a:r>
                        <a:rPr lang="en-US" sz="2000" b="0" i="0" u="none" strike="noStrike" kern="1200" baseline="-25000" dirty="0" smtClean="0">
                          <a:solidFill>
                            <a:schemeClr val="tx1"/>
                          </a:solidFill>
                          <a:latin typeface="Times New Roman" pitchFamily="18" charset="0"/>
                          <a:ea typeface="+mn-ea"/>
                          <a:cs typeface="Times New Roman" pitchFamily="18" charset="0"/>
                        </a:rPr>
                        <a:t>HB</a:t>
                      </a:r>
                      <a:r>
                        <a:rPr lang="en-US" sz="2000" b="0" i="0" u="none" strike="noStrike" kern="1200" baseline="0" dirty="0" smtClean="0">
                          <a:solidFill>
                            <a:schemeClr val="tx1"/>
                          </a:solidFill>
                          <a:latin typeface="Times New Roman" pitchFamily="18" charset="0"/>
                          <a:ea typeface="+mn-ea"/>
                          <a:cs typeface="Times New Roman" pitchFamily="18" charset="0"/>
                        </a:rPr>
                        <a:t> </a:t>
                      </a:r>
                      <a:r>
                        <a:rPr lang="en-US" sz="2000" b="0" i="1" u="none" strike="noStrike" kern="1200" baseline="0" dirty="0" smtClean="0">
                          <a:solidFill>
                            <a:schemeClr val="tx1"/>
                          </a:solidFill>
                          <a:latin typeface="Times New Roman" pitchFamily="18" charset="0"/>
                          <a:ea typeface="+mn-ea"/>
                          <a:cs typeface="Times New Roman" pitchFamily="18" charset="0"/>
                        </a:rPr>
                        <a:t>order</a:t>
                      </a:r>
                      <a:r>
                        <a:rPr lang="en-US" sz="2000" b="0" i="0" u="none" strike="noStrike" kern="1200" baseline="-25000" dirty="0" smtClean="0">
                          <a:solidFill>
                            <a:schemeClr val="tx1"/>
                          </a:solidFill>
                          <a:latin typeface="Times New Roman" pitchFamily="18" charset="0"/>
                          <a:ea typeface="+mn-ea"/>
                          <a:cs typeface="Times New Roman" pitchFamily="18" charset="0"/>
                        </a:rPr>
                        <a:t>R0,5</a:t>
                      </a:r>
                    </a:p>
                    <a:p>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R1,3</a:t>
                      </a:r>
                      <a:r>
                        <a:rPr lang="pt-BR" sz="2000" b="0" i="0" u="none" strike="noStrike" kern="1200" baseline="0" dirty="0" smtClean="0">
                          <a:solidFill>
                            <a:schemeClr val="tx1"/>
                          </a:solidFill>
                          <a:latin typeface="Times New Roman" pitchFamily="18" charset="0"/>
                          <a:ea typeface="+mn-ea"/>
                          <a:cs typeface="Times New Roman" pitchFamily="18" charset="0"/>
                        </a:rPr>
                        <a:t> &lt;</a:t>
                      </a:r>
                      <a:r>
                        <a:rPr lang="pt-BR" sz="2000" b="0" i="0" u="none" strike="noStrike" kern="1200" baseline="-25000" dirty="0" smtClean="0">
                          <a:solidFill>
                            <a:schemeClr val="tx1"/>
                          </a:solidFill>
                          <a:latin typeface="Times New Roman" pitchFamily="18" charset="0"/>
                          <a:ea typeface="+mn-ea"/>
                          <a:cs typeface="Times New Roman" pitchFamily="18" charset="0"/>
                        </a:rPr>
                        <a:t>HB</a:t>
                      </a:r>
                      <a:r>
                        <a:rPr lang="pt-BR" sz="2000" b="0" i="0" u="none" strike="noStrike" kern="1200" baseline="0" dirty="0" smtClean="0">
                          <a:solidFill>
                            <a:schemeClr val="tx1"/>
                          </a:solidFill>
                          <a:latin typeface="Times New Roman" pitchFamily="18" charset="0"/>
                          <a:ea typeface="+mn-ea"/>
                          <a:cs typeface="Times New Roman" pitchFamily="18" charset="0"/>
                        </a:rPr>
                        <a:t> </a:t>
                      </a:r>
                      <a:r>
                        <a:rPr lang="pt-BR" sz="2000" b="0" i="1" u="none" strike="noStrike" kern="1200" baseline="0" dirty="0" smtClean="0">
                          <a:solidFill>
                            <a:schemeClr val="tx1"/>
                          </a:solidFill>
                          <a:latin typeface="Times New Roman" pitchFamily="18" charset="0"/>
                          <a:ea typeface="+mn-ea"/>
                          <a:cs typeface="Times New Roman" pitchFamily="18" charset="0"/>
                        </a:rPr>
                        <a:t>order</a:t>
                      </a:r>
                      <a:r>
                        <a:rPr lang="pt-BR" sz="2000" b="0" i="0" u="none" strike="noStrike" kern="1200" baseline="-25000" dirty="0" smtClean="0">
                          <a:solidFill>
                            <a:schemeClr val="tx1"/>
                          </a:solidFill>
                          <a:latin typeface="Times New Roman" pitchFamily="18" charset="0"/>
                          <a:ea typeface="+mn-ea"/>
                          <a:cs typeface="Times New Roman" pitchFamily="18" charset="0"/>
                        </a:rPr>
                        <a:t>W(h3)</a:t>
                      </a:r>
                    </a:p>
                    <a:p>
                      <a:endParaRPr lang="pt-BR" sz="2000" b="0" i="0" u="none" strike="noStrike" kern="1200" baseline="-25000" dirty="0" smtClean="0">
                        <a:solidFill>
                          <a:schemeClr val="tx1"/>
                        </a:solidFill>
                        <a:latin typeface="Times New Roman" pitchFamily="18" charset="0"/>
                        <a:ea typeface="+mn-ea"/>
                        <a:cs typeface="Times New Roman" pitchFamily="18" charset="0"/>
                      </a:endParaRPr>
                    </a:p>
                    <a:p>
                      <a:r>
                        <a:rPr lang="en-US" sz="2000" b="0" i="0" u="none" strike="noStrike" kern="1200" baseline="0" dirty="0" smtClean="0">
                          <a:solidFill>
                            <a:schemeClr val="tx1"/>
                          </a:solidFill>
                          <a:latin typeface="Times New Roman" pitchFamily="18" charset="0"/>
                          <a:ea typeface="+mn-ea"/>
                          <a:cs typeface="Times New Roman" pitchFamily="18" charset="0"/>
                        </a:rPr>
                        <a:t>(&gt; b 0)</a:t>
                      </a:r>
                    </a:p>
                    <a:p>
                      <a:r>
                        <a:rPr lang="en-US" sz="2000" b="0" i="0" u="none" strike="noStrike" kern="1200" baseline="0" dirty="0" smtClean="0">
                          <a:solidFill>
                            <a:schemeClr val="tx1"/>
                          </a:solidFill>
                          <a:latin typeface="Times New Roman" pitchFamily="18" charset="0"/>
                          <a:ea typeface="+mn-ea"/>
                          <a:cs typeface="Times New Roman" pitchFamily="18" charset="0"/>
                        </a:rPr>
                        <a:t>(not (= a 4))</a:t>
                      </a:r>
                    </a:p>
                    <a:p>
                      <a:endParaRPr lang="en-US" sz="2000" b="0" i="0" u="none" strike="noStrike" kern="1200" baseline="0" dirty="0" smtClean="0">
                        <a:solidFill>
                          <a:schemeClr val="tx1"/>
                        </a:solidFill>
                        <a:latin typeface="Times New Roman" pitchFamily="18" charset="0"/>
                        <a:ea typeface="+mn-ea"/>
                        <a:cs typeface="Times New Roman" pitchFamily="18" charset="0"/>
                      </a:endParaRPr>
                    </a:p>
                    <a:p>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0,2</a:t>
                      </a:r>
                      <a:r>
                        <a:rPr lang="en-US" sz="2000" dirty="0" smtClean="0">
                          <a:latin typeface="Times New Roman" pitchFamily="18" charset="0"/>
                          <a:cs typeface="Times New Roman" pitchFamily="18" charset="0"/>
                        </a:rPr>
                        <a:t>,</a:t>
                      </a:r>
                      <a:r>
                        <a:rPr lang="en-US" sz="2000" baseline="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2,4</a:t>
                      </a:r>
                      <a:r>
                        <a:rPr lang="en-US" sz="2000"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sym typeface="Symbol"/>
                        </a:rPr>
                        <a:t> </a:t>
                      </a:r>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0,2</a:t>
                      </a:r>
                      <a:r>
                        <a:rPr lang="en-US" sz="2000" dirty="0" smtClean="0">
                          <a:latin typeface="Times New Roman" pitchFamily="18" charset="0"/>
                          <a:cs typeface="Times New Roman" pitchFamily="18" charset="0"/>
                        </a:rPr>
                        <a:t>,</a:t>
                      </a:r>
                      <a:r>
                        <a:rPr lang="en-US" sz="2000" baseline="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1,5</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0,5</a:t>
                      </a:r>
                      <a:r>
                        <a:rPr lang="en-US" sz="200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2,4</a:t>
                      </a:r>
                      <a:r>
                        <a:rPr lang="en-US" sz="2000" dirty="0" smtClean="0">
                          <a:latin typeface="Times New Roman" pitchFamily="18" charset="0"/>
                          <a:cs typeface="Times New Roman" pitchFamily="18" charset="0"/>
                        </a:rPr>
                        <a:t>&gt; </a:t>
                      </a:r>
                      <a:r>
                        <a:rPr lang="en-US" sz="2000" dirty="0" smtClean="0">
                          <a:latin typeface="Times New Roman" pitchFamily="18" charset="0"/>
                          <a:cs typeface="Times New Roman" pitchFamily="18" charset="0"/>
                          <a:sym typeface="Symbol"/>
                        </a:rPr>
                        <a:t> </a:t>
                      </a:r>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0,5</a:t>
                      </a:r>
                      <a:r>
                        <a:rPr lang="en-US" sz="200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2,4</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&lt;R</a:t>
                      </a:r>
                      <a:r>
                        <a:rPr lang="en-US" sz="2000" baseline="-25000" dirty="0" smtClean="0">
                          <a:latin typeface="Times New Roman" pitchFamily="18" charset="0"/>
                          <a:cs typeface="Times New Roman" pitchFamily="18" charset="0"/>
                        </a:rPr>
                        <a:t>1,3</a:t>
                      </a:r>
                      <a:r>
                        <a:rPr lang="en-US" sz="2000" dirty="0" smtClean="0">
                          <a:latin typeface="Times New Roman" pitchFamily="18" charset="0"/>
                          <a:cs typeface="Times New Roman" pitchFamily="18" charset="0"/>
                        </a:rPr>
                        <a:t>,</a:t>
                      </a:r>
                      <a:r>
                        <a:rPr lang="en-US" sz="2000" baseline="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2,6</a:t>
                      </a:r>
                      <a:r>
                        <a:rPr lang="en-US" sz="2000" dirty="0" smtClean="0">
                          <a:latin typeface="Times New Roman" pitchFamily="18" charset="0"/>
                          <a:cs typeface="Times New Roman" pitchFamily="18" charset="0"/>
                        </a:rPr>
                        <a:t>&gt;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2" name="Slide Number Placeholder 11"/>
          <p:cNvSpPr>
            <a:spLocks noGrp="1"/>
          </p:cNvSpPr>
          <p:nvPr>
            <p:ph type="sldNum" sz="quarter" idx="12"/>
          </p:nvPr>
        </p:nvSpPr>
        <p:spPr/>
        <p:txBody>
          <a:bodyPr/>
          <a:lstStyle/>
          <a:p>
            <a:fld id="{B6F15528-21DE-4FAA-801E-634DDDAF4B2B}" type="slidenum">
              <a:rPr lang="en-US" smtClean="0"/>
              <a:pPr/>
              <a:t>33</a:t>
            </a:fld>
            <a:endParaRPr lang="en-US"/>
          </a:p>
        </p:txBody>
      </p:sp>
      <p:sp>
        <p:nvSpPr>
          <p:cNvPr id="13" name="Right Arrow 12"/>
          <p:cNvSpPr/>
          <p:nvPr/>
        </p:nvSpPr>
        <p:spPr>
          <a:xfrm>
            <a:off x="5105400" y="3135567"/>
            <a:ext cx="457200" cy="4846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71491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a:t>
            </a:r>
            <a:r>
              <a:rPr lang="en-US" dirty="0" smtClean="0"/>
              <a:t>1: </a:t>
            </a:r>
            <a:r>
              <a:rPr lang="en-US" dirty="0" smtClean="0"/>
              <a:t>Assumes and Asserts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graphicFrame>
        <p:nvGraphicFramePr>
          <p:cNvPr id="4" name="Table 3"/>
          <p:cNvGraphicFramePr>
            <a:graphicFrameLocks noGrp="1"/>
          </p:cNvGraphicFramePr>
          <p:nvPr/>
        </p:nvGraphicFramePr>
        <p:xfrm>
          <a:off x="914400" y="1752600"/>
          <a:ext cx="2590800" cy="2484120"/>
        </p:xfrm>
        <a:graphic>
          <a:graphicData uri="http://schemas.openxmlformats.org/drawingml/2006/table">
            <a:tbl>
              <a:tblPr firstRow="1" bandRow="1">
                <a:tableStyleId>{5C22544A-7EE6-4342-B048-85BDC9FD1C3A}</a:tableStyleId>
              </a:tblPr>
              <a:tblGrid>
                <a:gridCol w="2590800"/>
              </a:tblGrid>
              <a:tr h="261257">
                <a:tc>
                  <a:txBody>
                    <a:bodyPr/>
                    <a:lstStyle/>
                    <a:p>
                      <a:pPr algn="ctr"/>
                      <a:r>
                        <a:rPr lang="en-US" altLang="zh-CN" sz="2200" dirty="0" smtClean="0">
                          <a:solidFill>
                            <a:schemeClr val="tx1"/>
                          </a:solidFill>
                          <a:latin typeface="Lucida Console" pitchFamily="49" charset="0"/>
                        </a:rPr>
                        <a:t>Task 0</a:t>
                      </a:r>
                      <a:endParaRPr lang="zh-CN" altLang="en-US" sz="22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1960">
                <a:tc>
                  <a:txBody>
                    <a:bodyPr/>
                    <a:lstStyle/>
                    <a:p>
                      <a:pPr algn="l"/>
                      <a:r>
                        <a:rPr lang="en-US" altLang="zh-CN" sz="2200" dirty="0" smtClean="0">
                          <a:solidFill>
                            <a:schemeClr val="tx1"/>
                          </a:solidFill>
                          <a:latin typeface="Lucida Console" pitchFamily="49" charset="0"/>
                        </a:rPr>
                        <a:t>h1 = R</a:t>
                      </a:r>
                      <a:r>
                        <a:rPr lang="en-US" altLang="zh-CN" sz="2200" baseline="-25000" dirty="0" smtClean="0">
                          <a:solidFill>
                            <a:schemeClr val="tx1"/>
                          </a:solidFill>
                          <a:latin typeface="Lucida Console" pitchFamily="49" charset="0"/>
                        </a:rPr>
                        <a:t>0,2</a:t>
                      </a:r>
                      <a:r>
                        <a:rPr lang="en-US" altLang="zh-CN" sz="22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aseline="0" dirty="0" smtClean="0">
                          <a:solidFill>
                            <a:schemeClr val="tx1"/>
                          </a:solidFill>
                          <a:latin typeface="Lucida Console" pitchFamily="49" charset="0"/>
                        </a:rPr>
                        <a:t>h2 = R</a:t>
                      </a:r>
                      <a:r>
                        <a:rPr lang="en-US" altLang="zh-CN" sz="2200" baseline="-25000" dirty="0" smtClean="0">
                          <a:solidFill>
                            <a:schemeClr val="tx1"/>
                          </a:solidFill>
                          <a:latin typeface="Lucida Console" pitchFamily="49" charset="0"/>
                        </a:rPr>
                        <a:t>0,5</a:t>
                      </a:r>
                      <a:r>
                        <a:rPr lang="en-US" altLang="zh-CN" sz="2200" baseline="0" dirty="0" smtClean="0">
                          <a:solidFill>
                            <a:schemeClr val="tx1"/>
                          </a:solidFill>
                          <a:latin typeface="Lucida Console" pitchFamily="49" charset="0"/>
                        </a:rPr>
                        <a:t>(*,b)</a:t>
                      </a:r>
                    </a:p>
                    <a:p>
                      <a:pPr algn="l"/>
                      <a:r>
                        <a:rPr lang="en-US" altLang="zh-CN" sz="22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rgbClr val="C00000"/>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rgbClr val="0070C0"/>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Right Arrow 4"/>
          <p:cNvSpPr/>
          <p:nvPr/>
        </p:nvSpPr>
        <p:spPr>
          <a:xfrm>
            <a:off x="4267200" y="3466890"/>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6" name="TextBox 5"/>
          <p:cNvSpPr txBox="1"/>
          <p:nvPr/>
        </p:nvSpPr>
        <p:spPr>
          <a:xfrm>
            <a:off x="5562600" y="3424535"/>
            <a:ext cx="1059906" cy="461665"/>
          </a:xfrm>
          <a:prstGeom prst="rect">
            <a:avLst/>
          </a:prstGeom>
          <a:noFill/>
        </p:spPr>
        <p:txBody>
          <a:bodyPr wrap="none" rtlCol="0">
            <a:spAutoFit/>
          </a:bodyPr>
          <a:lstStyle/>
          <a:p>
            <a:r>
              <a:rPr lang="en-US" sz="2400" dirty="0" smtClean="0">
                <a:solidFill>
                  <a:srgbClr val="C00000"/>
                </a:solidFill>
                <a:latin typeface="Times New Roman" pitchFamily="18" charset="0"/>
                <a:cs typeface="Times New Roman" pitchFamily="18" charset="0"/>
              </a:rPr>
              <a:t>(&gt; b 0)</a:t>
            </a:r>
            <a:endParaRPr lang="en-US" sz="2400" baseline="-25000" dirty="0">
              <a:solidFill>
                <a:srgbClr val="C00000"/>
              </a:solidFill>
              <a:latin typeface="Times New Roman" pitchFamily="18" charset="0"/>
              <a:cs typeface="Times New Roman" pitchFamily="18" charset="0"/>
            </a:endParaRPr>
          </a:p>
        </p:txBody>
      </p:sp>
      <p:sp>
        <p:nvSpPr>
          <p:cNvPr id="7" name="Right Arrow 6"/>
          <p:cNvSpPr/>
          <p:nvPr/>
        </p:nvSpPr>
        <p:spPr>
          <a:xfrm>
            <a:off x="4267200" y="3962082"/>
            <a:ext cx="5334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TextBox 8"/>
          <p:cNvSpPr txBox="1"/>
          <p:nvPr/>
        </p:nvSpPr>
        <p:spPr>
          <a:xfrm>
            <a:off x="5562600" y="3881735"/>
            <a:ext cx="1681871" cy="461665"/>
          </a:xfrm>
          <a:prstGeom prst="rect">
            <a:avLst/>
          </a:prstGeom>
          <a:noFill/>
        </p:spPr>
        <p:txBody>
          <a:bodyPr wrap="none" rtlCol="0">
            <a:spAutoFit/>
          </a:bodyPr>
          <a:lstStyle/>
          <a:p>
            <a:r>
              <a:rPr lang="en-US" sz="2400" dirty="0" smtClean="0">
                <a:solidFill>
                  <a:srgbClr val="0070C0"/>
                </a:solidFill>
                <a:latin typeface="Times New Roman" pitchFamily="18" charset="0"/>
                <a:cs typeface="Times New Roman" pitchFamily="18" charset="0"/>
              </a:rPr>
              <a:t>(not (= a 4))</a:t>
            </a:r>
            <a:endParaRPr lang="en-US" sz="2400" baseline="-25000" dirty="0">
              <a:solidFill>
                <a:srgbClr val="0070C0"/>
              </a:solidFill>
              <a:latin typeface="Times New Roman" pitchFamily="18" charset="0"/>
              <a:cs typeface="Times New Roman"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27099623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a:t>
            </a:r>
            <a:r>
              <a:rPr lang="en-US" dirty="0" smtClean="0"/>
              <a:t>2: </a:t>
            </a:r>
            <a:r>
              <a:rPr lang="en-US" dirty="0" smtClean="0"/>
              <a:t>Match Pairs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96292513"/>
              </p:ext>
            </p:extLst>
          </p:nvPr>
        </p:nvGraphicFramePr>
        <p:xfrm>
          <a:off x="723382" y="3886200"/>
          <a:ext cx="2248418" cy="1920240"/>
        </p:xfrm>
        <a:graphic>
          <a:graphicData uri="http://schemas.openxmlformats.org/drawingml/2006/table">
            <a:tbl>
              <a:tblPr firstRow="1" bandRow="1">
                <a:tableStyleId>{2D5ABB26-0587-4C30-8999-92F81FD0307C}</a:tableStyleId>
              </a:tblPr>
              <a:tblGrid>
                <a:gridCol w="2248418"/>
              </a:tblGrid>
              <a:tr h="1676400">
                <a:tc>
                  <a:txBody>
                    <a:bodyPr/>
                    <a:lstStyle/>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0,2</a:t>
                      </a:r>
                      <a:r>
                        <a:rPr lang="en-US" sz="2400" dirty="0" smtClean="0">
                          <a:latin typeface="Consolas" pitchFamily="49" charset="0"/>
                          <a:cs typeface="Consolas" pitchFamily="49" charset="0"/>
                        </a:rPr>
                        <a:t>,</a:t>
                      </a:r>
                      <a:r>
                        <a:rPr lang="en-US" sz="2400" baseline="0" dirty="0" smtClean="0">
                          <a:latin typeface="Consolas" pitchFamily="49" charset="0"/>
                          <a:cs typeface="Consolas" pitchFamily="49" charset="0"/>
                        </a:rPr>
                        <a:t>S</a:t>
                      </a:r>
                      <a:r>
                        <a:rPr lang="en-US" sz="2400" baseline="-25000" dirty="0" smtClean="0">
                          <a:latin typeface="Consolas" pitchFamily="49" charset="0"/>
                          <a:cs typeface="Consolas" pitchFamily="49" charset="0"/>
                        </a:rPr>
                        <a:t>2,4</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0,2</a:t>
                      </a:r>
                      <a:r>
                        <a:rPr lang="en-US" sz="2400" dirty="0" smtClean="0">
                          <a:latin typeface="Consolas" pitchFamily="49" charset="0"/>
                          <a:cs typeface="Consolas" pitchFamily="49" charset="0"/>
                        </a:rPr>
                        <a:t>,</a:t>
                      </a:r>
                      <a:r>
                        <a:rPr lang="en-US" sz="2400" baseline="0" dirty="0" smtClean="0">
                          <a:latin typeface="Consolas" pitchFamily="49" charset="0"/>
                          <a:cs typeface="Consolas" pitchFamily="49" charset="0"/>
                        </a:rPr>
                        <a:t>S</a:t>
                      </a:r>
                      <a:r>
                        <a:rPr lang="en-US" sz="2400" baseline="-25000" dirty="0" smtClean="0">
                          <a:latin typeface="Consolas" pitchFamily="49" charset="0"/>
                          <a:cs typeface="Consolas" pitchFamily="49" charset="0"/>
                        </a:rPr>
                        <a:t>1,5</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0,5</a:t>
                      </a:r>
                      <a:r>
                        <a:rPr lang="en-US" sz="2400" dirty="0" smtClean="0">
                          <a:latin typeface="Consolas" pitchFamily="49" charset="0"/>
                          <a:cs typeface="Consolas" pitchFamily="49" charset="0"/>
                        </a:rPr>
                        <a:t>,S</a:t>
                      </a:r>
                      <a:r>
                        <a:rPr lang="en-US" sz="2400" baseline="-25000" dirty="0" smtClean="0">
                          <a:latin typeface="Consolas" pitchFamily="49" charset="0"/>
                          <a:cs typeface="Consolas" pitchFamily="49" charset="0"/>
                        </a:rPr>
                        <a:t>2,4</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0,5</a:t>
                      </a:r>
                      <a:r>
                        <a:rPr lang="en-US" sz="2400" dirty="0" smtClean="0">
                          <a:latin typeface="Consolas" pitchFamily="49" charset="0"/>
                          <a:cs typeface="Consolas" pitchFamily="49" charset="0"/>
                        </a:rPr>
                        <a:t>,S</a:t>
                      </a:r>
                      <a:r>
                        <a:rPr lang="en-US" sz="2400" baseline="-25000" dirty="0" smtClean="0">
                          <a:latin typeface="Consolas" pitchFamily="49" charset="0"/>
                          <a:cs typeface="Consolas" pitchFamily="49" charset="0"/>
                        </a:rPr>
                        <a:t>2,4</a:t>
                      </a:r>
                      <a:r>
                        <a:rPr lang="en-US" sz="2400" dirty="0" smtClean="0">
                          <a:latin typeface="Consolas" pitchFamily="49" charset="0"/>
                          <a:cs typeface="Consolas" pitchFamily="49" charset="0"/>
                        </a:rPr>
                        <a:t>&gt;</a:t>
                      </a:r>
                    </a:p>
                    <a:p>
                      <a:r>
                        <a:rPr lang="en-US" sz="2400" dirty="0" smtClean="0">
                          <a:latin typeface="Consolas" pitchFamily="49" charset="0"/>
                          <a:cs typeface="Consolas" pitchFamily="49" charset="0"/>
                        </a:rPr>
                        <a:t>&lt;R</a:t>
                      </a:r>
                      <a:r>
                        <a:rPr lang="en-US" sz="2400" baseline="-25000" dirty="0" smtClean="0">
                          <a:latin typeface="Consolas" pitchFamily="49" charset="0"/>
                          <a:cs typeface="Consolas" pitchFamily="49" charset="0"/>
                        </a:rPr>
                        <a:t>1,3</a:t>
                      </a:r>
                      <a:r>
                        <a:rPr lang="en-US" sz="2400" dirty="0" smtClean="0">
                          <a:latin typeface="Consolas" pitchFamily="49" charset="0"/>
                          <a:cs typeface="Consolas" pitchFamily="49" charset="0"/>
                        </a:rPr>
                        <a:t>,</a:t>
                      </a:r>
                      <a:r>
                        <a:rPr lang="en-US" sz="2400" baseline="0" dirty="0" smtClean="0">
                          <a:latin typeface="Consolas" pitchFamily="49" charset="0"/>
                          <a:cs typeface="Consolas" pitchFamily="49" charset="0"/>
                        </a:rPr>
                        <a:t>S</a:t>
                      </a:r>
                      <a:r>
                        <a:rPr lang="en-US" sz="2400" baseline="-25000" dirty="0" smtClean="0">
                          <a:latin typeface="Consolas" pitchFamily="49" charset="0"/>
                          <a:cs typeface="Consolas" pitchFamily="49" charset="0"/>
                        </a:rPr>
                        <a:t>2,6</a:t>
                      </a:r>
                      <a:r>
                        <a:rPr lang="en-US" sz="2400" dirty="0" smtClean="0">
                          <a:latin typeface="Consolas" pitchFamily="49" charset="0"/>
                          <a:cs typeface="Consolas" pitchFamily="49" charset="0"/>
                        </a:rPr>
                        <a:t>&gt;</a:t>
                      </a:r>
                      <a:endParaRPr lang="en-US" sz="2400" dirty="0">
                        <a:latin typeface="Consolas" pitchFamily="49" charset="0"/>
                        <a:cs typeface="Consolas" pitchFamily="49" charset="0"/>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16573184"/>
              </p:ext>
            </p:extLst>
          </p:nvPr>
        </p:nvGraphicFramePr>
        <p:xfrm>
          <a:off x="5029200" y="4175760"/>
          <a:ext cx="4953000" cy="1188720"/>
        </p:xfrm>
        <a:graphic>
          <a:graphicData uri="http://schemas.openxmlformats.org/drawingml/2006/table">
            <a:tbl>
              <a:tblPr firstRow="1" bandRow="1">
                <a:tableStyleId>{2D5ABB26-0587-4C30-8999-92F81FD0307C}</a:tableStyleId>
              </a:tblPr>
              <a:tblGrid>
                <a:gridCol w="4953000"/>
              </a:tblGrid>
              <a:tr h="938564">
                <a:tc>
                  <a:txBody>
                    <a:bodyPr/>
                    <a:lstStyle/>
                    <a:p>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0,2</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&gt; </a:t>
                      </a:r>
                      <a:r>
                        <a:rPr lang="en-US" sz="2400"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0,2</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1,5</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0,5</a:t>
                      </a:r>
                      <a:r>
                        <a:rPr lang="en-US" sz="240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&gt; </a:t>
                      </a:r>
                      <a:r>
                        <a:rPr lang="en-US" sz="2400"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0,5</a:t>
                      </a:r>
                      <a:r>
                        <a:rPr lang="en-US" sz="240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2,4</a:t>
                      </a:r>
                      <a:r>
                        <a:rPr lang="en-US" sz="2400" dirty="0" smtClean="0">
                          <a:latin typeface="Times New Roman" pitchFamily="18" charset="0"/>
                          <a:cs typeface="Times New Roman" pitchFamily="18" charset="0"/>
                        </a:rPr>
                        <a:t>&gt;</a:t>
                      </a:r>
                    </a:p>
                    <a:p>
                      <a:r>
                        <a:rPr lang="en-US" sz="2400" dirty="0" smtClean="0">
                          <a:latin typeface="Times New Roman" pitchFamily="18" charset="0"/>
                          <a:cs typeface="Times New Roman" pitchFamily="18" charset="0"/>
                        </a:rPr>
                        <a:t>&lt;R</a:t>
                      </a:r>
                      <a:r>
                        <a:rPr lang="en-US" sz="2400" baseline="-25000" dirty="0" smtClean="0">
                          <a:latin typeface="Times New Roman" pitchFamily="18" charset="0"/>
                          <a:cs typeface="Times New Roman" pitchFamily="18" charset="0"/>
                        </a:rPr>
                        <a:t>1,3</a:t>
                      </a:r>
                      <a:r>
                        <a:rPr lang="en-US" sz="2400" dirty="0" smtClean="0">
                          <a:latin typeface="Times New Roman" pitchFamily="18" charset="0"/>
                          <a:cs typeface="Times New Roman" pitchFamily="18" charset="0"/>
                        </a:rPr>
                        <a:t>,</a:t>
                      </a:r>
                      <a:r>
                        <a:rPr lang="en-US" sz="2400" baseline="0"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2,6</a:t>
                      </a:r>
                      <a:r>
                        <a:rPr lang="en-US" sz="2400" dirty="0" smtClean="0">
                          <a:latin typeface="Times New Roman" pitchFamily="18" charset="0"/>
                          <a:cs typeface="Times New Roman" pitchFamily="18" charset="0"/>
                        </a:rPr>
                        <a:t>&gt;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9" name="TextBox 8"/>
          <p:cNvSpPr txBox="1"/>
          <p:nvPr/>
        </p:nvSpPr>
        <p:spPr>
          <a:xfrm>
            <a:off x="723382" y="1220545"/>
            <a:ext cx="3017493" cy="523220"/>
          </a:xfrm>
          <a:prstGeom prst="rect">
            <a:avLst/>
          </a:prstGeom>
          <a:noFill/>
        </p:spPr>
        <p:txBody>
          <a:bodyPr wrap="none" rtlCol="0">
            <a:spAutoFit/>
          </a:bodyPr>
          <a:lstStyle/>
          <a:p>
            <a:r>
              <a:rPr lang="en-US" sz="2800" dirty="0" smtClean="0"/>
              <a:t>A match pair &lt;R,S</a:t>
            </a:r>
            <a:r>
              <a:rPr lang="en-US" sz="2800" dirty="0" smtClean="0"/>
              <a:t>&gt;,</a:t>
            </a:r>
            <a:endParaRPr lang="en-US" sz="2800" dirty="0" smtClean="0"/>
          </a:p>
        </p:txBody>
      </p:sp>
      <p:sp>
        <p:nvSpPr>
          <p:cNvPr id="10" name="TextBox 9"/>
          <p:cNvSpPr txBox="1"/>
          <p:nvPr/>
        </p:nvSpPr>
        <p:spPr>
          <a:xfrm>
            <a:off x="723382" y="1682210"/>
            <a:ext cx="2515432" cy="1938992"/>
          </a:xfrm>
          <a:prstGeom prst="rect">
            <a:avLst/>
          </a:prstGeom>
          <a:noFill/>
        </p:spPr>
        <p:txBody>
          <a:bodyPr wrap="none" rtlCol="0">
            <a:spAutoFit/>
          </a:bodyPr>
          <a:lstStyle/>
          <a:p>
            <a:pPr marL="342900" indent="-342900">
              <a:buFont typeface="Arial" panose="020B0604020202020204" pitchFamily="34" charset="0"/>
              <a:buChar char="•"/>
            </a:pP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order</a:t>
            </a:r>
            <a:r>
              <a:rPr lang="en-US" sz="2400" baseline="-25000" dirty="0" err="1" smtClean="0">
                <a:latin typeface="Times New Roman" pitchFamily="18" charset="0"/>
                <a:cs typeface="Times New Roman" pitchFamily="18" charset="0"/>
              </a:rPr>
              <a:t>S</a:t>
            </a:r>
            <a:endParaRPr lang="en-US" sz="2400" baseline="-25000" dirty="0">
              <a:latin typeface="Times New Roman" pitchFamily="18" charset="0"/>
              <a:cs typeface="Times New Roman" pitchFamily="18" charset="0"/>
            </a:endParaRPr>
          </a:p>
          <a:p>
            <a:pPr marL="342900" indent="-342900">
              <a:buFont typeface="Arial" panose="020B0604020202020204" pitchFamily="34" charset="0"/>
              <a:buChar char="•"/>
            </a:pPr>
            <a:r>
              <a:rPr lang="en-US" sz="2400" i="1" dirty="0" smtClean="0">
                <a:latin typeface="Times New Roman" pitchFamily="18" charset="0"/>
                <a:cs typeface="Times New Roman" pitchFamily="18" charset="0"/>
              </a:rPr>
              <a:t>M</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smtClean="0">
                <a:latin typeface="Times New Roman" pitchFamily="18" charset="0"/>
                <a:cs typeface="Times New Roman" pitchFamily="18" charset="0"/>
              </a:rPr>
              <a:t>order</a:t>
            </a:r>
            <a:endParaRPr lang="en-US" sz="2400" baseline="-25000" dirty="0">
              <a:latin typeface="Times New Roman" pitchFamily="18" charset="0"/>
              <a:cs typeface="Times New Roman" pitchFamily="18" charset="0"/>
            </a:endParaRPr>
          </a:p>
          <a:p>
            <a:pPr marL="342900" indent="-342900">
              <a:buFont typeface="Arial" panose="020B0604020202020204" pitchFamily="34" charset="0"/>
              <a:buChar char="•"/>
            </a:pPr>
            <a:r>
              <a:rPr lang="en-US" sz="2400" i="1" dirty="0" err="1" smtClean="0">
                <a:latin typeface="Times New Roman" pitchFamily="18" charset="0"/>
                <a:cs typeface="Times New Roman" pitchFamily="18" charset="0"/>
              </a:rPr>
              <a:t>e</a:t>
            </a:r>
            <a:r>
              <a:rPr lang="en-US" sz="2400" baseline="-25000" dirty="0" err="1"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e</a:t>
            </a:r>
            <a:r>
              <a:rPr lang="en-US" sz="2400" baseline="-25000" dirty="0" err="1" smtClean="0">
                <a:latin typeface="Times New Roman" pitchFamily="18" charset="0"/>
                <a:cs typeface="Times New Roman" pitchFamily="18" charset="0"/>
              </a:rPr>
              <a:t>S</a:t>
            </a:r>
            <a:endParaRPr lang="en-US" sz="2400" baseline="-25000" dirty="0">
              <a:latin typeface="Times New Roman" pitchFamily="18" charset="0"/>
              <a:cs typeface="Times New Roman" pitchFamily="18" charset="0"/>
            </a:endParaRPr>
          </a:p>
          <a:p>
            <a:pPr marL="342900" indent="-342900">
              <a:buFont typeface="Arial" panose="020B0604020202020204" pitchFamily="34" charset="0"/>
              <a:buChar char="•"/>
            </a:pPr>
            <a:r>
              <a:rPr lang="en-US" sz="2400" i="1" dirty="0" err="1" smtClean="0">
                <a:latin typeface="Times New Roman" pitchFamily="18" charset="0"/>
                <a:cs typeface="Times New Roman" pitchFamily="18" charset="0"/>
              </a:rPr>
              <a:t>value</a:t>
            </a:r>
            <a:r>
              <a:rPr lang="en-US" sz="2400" baseline="-25000" dirty="0" err="1"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value</a:t>
            </a:r>
            <a:r>
              <a:rPr lang="en-US" sz="2400" baseline="-25000" dirty="0" err="1">
                <a:latin typeface="Times New Roman" pitchFamily="18" charset="0"/>
                <a:cs typeface="Times New Roman" pitchFamily="18" charset="0"/>
              </a:rPr>
              <a:t>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342900" indent="-342900">
              <a:buFont typeface="Arial" panose="020B0604020202020204" pitchFamily="34" charset="0"/>
              <a:buChar char="•"/>
            </a:pPr>
            <a:r>
              <a:rPr lang="en-US" sz="2400" i="1" dirty="0" err="1" smtClean="0">
                <a:latin typeface="Times New Roman" pitchFamily="18" charset="0"/>
                <a:cs typeface="Times New Roman" pitchFamily="18" charset="0"/>
              </a:rPr>
              <a:t>order</a:t>
            </a:r>
            <a:r>
              <a:rPr lang="en-US" sz="2400" baseline="-25000" dirty="0" err="1"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&lt;</a:t>
            </a:r>
            <a:r>
              <a:rPr lang="en-US" sz="2400" baseline="-25000" dirty="0" smtClean="0">
                <a:latin typeface="Times New Roman" pitchFamily="18" charset="0"/>
                <a:cs typeface="Times New Roman" pitchFamily="18" charset="0"/>
              </a:rPr>
              <a:t>HB</a:t>
            </a:r>
            <a:r>
              <a:rPr lang="en-US" sz="2400" dirty="0" smtClean="0">
                <a:latin typeface="Times New Roman" pitchFamily="18" charset="0"/>
                <a:cs typeface="Times New Roman" pitchFamily="18" charset="0"/>
              </a:rPr>
              <a:t> </a:t>
            </a:r>
            <a:r>
              <a:rPr lang="en-US" sz="2400" i="1" dirty="0" err="1">
                <a:latin typeface="Times New Roman" pitchFamily="18" charset="0"/>
                <a:cs typeface="Times New Roman" pitchFamily="18" charset="0"/>
              </a:rPr>
              <a:t>nw</a:t>
            </a:r>
            <a:r>
              <a:rPr lang="en-US" sz="2400" baseline="-25000" dirty="0" err="1">
                <a:latin typeface="Times New Roman" pitchFamily="18" charset="0"/>
                <a:cs typeface="Times New Roman" pitchFamily="18" charset="0"/>
              </a:rPr>
              <a:t>R</a:t>
            </a:r>
            <a:endParaRPr lang="en-US" sz="2400" baseline="-25000" dirty="0">
              <a:latin typeface="Times New Roman" pitchFamily="18" charset="0"/>
              <a:cs typeface="Times New Roman"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2" name="Right Arrow 11"/>
          <p:cNvSpPr/>
          <p:nvPr/>
        </p:nvSpPr>
        <p:spPr>
          <a:xfrm>
            <a:off x="3505200" y="4648200"/>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008413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Rule </a:t>
            </a:r>
            <a:r>
              <a:rPr lang="en-US" dirty="0" smtClean="0"/>
              <a:t>3: </a:t>
            </a:r>
            <a:r>
              <a:rPr lang="en-US" dirty="0" smtClean="0"/>
              <a:t>Message Order</a:t>
            </a:r>
            <a:endParaRPr lang="en-US" sz="5400" dirty="0"/>
          </a:p>
        </p:txBody>
      </p:sp>
      <p:sp>
        <p:nvSpPr>
          <p:cNvPr id="3" name="TextBox 2"/>
          <p:cNvSpPr txBox="1"/>
          <p:nvPr/>
        </p:nvSpPr>
        <p:spPr>
          <a:xfrm>
            <a:off x="914400" y="1367548"/>
            <a:ext cx="7924800" cy="954107"/>
          </a:xfrm>
          <a:prstGeom prst="rect">
            <a:avLst/>
          </a:prstGeom>
          <a:noFill/>
        </p:spPr>
        <p:txBody>
          <a:bodyPr wrap="square" rtlCol="0">
            <a:spAutoFit/>
          </a:bodyPr>
          <a:lstStyle/>
          <a:p>
            <a:r>
              <a:rPr lang="en-US" sz="2800" dirty="0"/>
              <a:t>T</a:t>
            </a:r>
            <a:r>
              <a:rPr lang="en-US" sz="2800" dirty="0" smtClean="0"/>
              <a:t>wo sequential sends (receives) in an identical task with a common endpoint</a:t>
            </a:r>
            <a:endParaRPr lang="en-US" sz="2800" dirty="0"/>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Slide Number Placeholder 25"/>
          <p:cNvSpPr>
            <a:spLocks noGrp="1"/>
          </p:cNvSpPr>
          <p:nvPr>
            <p:ph type="sldNum" sz="quarter" idx="12"/>
          </p:nvPr>
        </p:nvSpPr>
        <p:spPr/>
        <p:txBody>
          <a:bodyPr/>
          <a:lstStyle/>
          <a:p>
            <a:fld id="{B6F15528-21DE-4FAA-801E-634DDDAF4B2B}" type="slidenum">
              <a:rPr lang="en-US" smtClean="0"/>
              <a:pPr/>
              <a:t>36</a:t>
            </a:fld>
            <a:endParaRPr lang="en-US"/>
          </a:p>
        </p:txBody>
      </p:sp>
      <p:sp>
        <p:nvSpPr>
          <p:cNvPr id="28" name="TextBox 27"/>
          <p:cNvSpPr txBox="1"/>
          <p:nvPr/>
        </p:nvSpPr>
        <p:spPr>
          <a:xfrm>
            <a:off x="5562600" y="3145916"/>
            <a:ext cx="2927020" cy="461665"/>
          </a:xfrm>
          <a:prstGeom prst="rect">
            <a:avLst/>
          </a:prstGeom>
          <a:noFill/>
        </p:spPr>
        <p:txBody>
          <a:bodyPr wrap="none" rtlCol="0">
            <a:spAutoFit/>
          </a:bodyPr>
          <a:lstStyle/>
          <a:p>
            <a:r>
              <a:rPr lang="en-US" sz="2400" i="1" dirty="0" smtClean="0">
                <a:solidFill>
                  <a:srgbClr val="C00000"/>
                </a:solidFill>
                <a:latin typeface="Times New Roman" pitchFamily="18" charset="0"/>
                <a:cs typeface="Times New Roman" pitchFamily="18" charset="0"/>
              </a:rPr>
              <a:t>order</a:t>
            </a:r>
            <a:r>
              <a:rPr lang="en-US" sz="2400" baseline="-25000" dirty="0" smtClean="0">
                <a:solidFill>
                  <a:srgbClr val="C00000"/>
                </a:solidFill>
                <a:latin typeface="Times New Roman" pitchFamily="18" charset="0"/>
                <a:cs typeface="Times New Roman" pitchFamily="18" charset="0"/>
              </a:rPr>
              <a:t>R0,2</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smtClean="0">
                <a:solidFill>
                  <a:srgbClr val="C00000"/>
                </a:solidFill>
                <a:latin typeface="Times New Roman" pitchFamily="18" charset="0"/>
                <a:cs typeface="Times New Roman" pitchFamily="18" charset="0"/>
              </a:rPr>
              <a:t>order</a:t>
            </a:r>
            <a:r>
              <a:rPr lang="en-US" sz="2400" baseline="-25000" dirty="0" smtClean="0">
                <a:solidFill>
                  <a:srgbClr val="C00000"/>
                </a:solidFill>
                <a:latin typeface="Times New Roman" pitchFamily="18" charset="0"/>
                <a:cs typeface="Times New Roman" pitchFamily="18" charset="0"/>
              </a:rPr>
              <a:t>R0,5</a:t>
            </a:r>
            <a:endParaRPr lang="en-US" sz="2400" baseline="-25000" dirty="0">
              <a:solidFill>
                <a:srgbClr val="C0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79311787"/>
              </p:ext>
            </p:extLst>
          </p:nvPr>
        </p:nvGraphicFramePr>
        <p:xfrm>
          <a:off x="914400" y="2438400"/>
          <a:ext cx="2590800" cy="2484120"/>
        </p:xfrm>
        <a:graphic>
          <a:graphicData uri="http://schemas.openxmlformats.org/drawingml/2006/table">
            <a:tbl>
              <a:tblPr firstRow="1" bandRow="1">
                <a:tableStyleId>{5C22544A-7EE6-4342-B048-85BDC9FD1C3A}</a:tableStyleId>
              </a:tblPr>
              <a:tblGrid>
                <a:gridCol w="2590800"/>
              </a:tblGrid>
              <a:tr h="261257">
                <a:tc>
                  <a:txBody>
                    <a:bodyPr/>
                    <a:lstStyle/>
                    <a:p>
                      <a:pPr algn="ctr"/>
                      <a:r>
                        <a:rPr lang="en-US" altLang="zh-CN" sz="2200" dirty="0" smtClean="0">
                          <a:solidFill>
                            <a:schemeClr val="tx1"/>
                          </a:solidFill>
                          <a:latin typeface="Lucida Console" pitchFamily="49" charset="0"/>
                        </a:rPr>
                        <a:t>Task 0</a:t>
                      </a:r>
                      <a:endParaRPr lang="zh-CN" altLang="en-US" sz="22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1960">
                <a:tc>
                  <a:txBody>
                    <a:bodyPr/>
                    <a:lstStyle/>
                    <a:p>
                      <a:pPr algn="l"/>
                      <a:r>
                        <a:rPr lang="en-US" altLang="zh-CN" sz="2200" dirty="0" smtClean="0">
                          <a:solidFill>
                            <a:srgbClr val="C00000"/>
                          </a:solidFill>
                          <a:latin typeface="Lucida Console" pitchFamily="49" charset="0"/>
                        </a:rPr>
                        <a:t>h1 = R</a:t>
                      </a:r>
                      <a:r>
                        <a:rPr lang="en-US" altLang="zh-CN" sz="2200" baseline="-25000" dirty="0" smtClean="0">
                          <a:solidFill>
                            <a:srgbClr val="C00000"/>
                          </a:solidFill>
                          <a:latin typeface="Lucida Console" pitchFamily="49" charset="0"/>
                        </a:rPr>
                        <a:t>0,2</a:t>
                      </a:r>
                      <a:r>
                        <a:rPr lang="en-US" altLang="zh-CN" sz="2200" dirty="0" smtClean="0">
                          <a:solidFill>
                            <a:srgbClr val="C0000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aseline="0" dirty="0" smtClean="0">
                          <a:solidFill>
                            <a:srgbClr val="C00000"/>
                          </a:solidFill>
                          <a:latin typeface="Lucida Console" pitchFamily="49" charset="0"/>
                        </a:rPr>
                        <a:t>h2 = R</a:t>
                      </a:r>
                      <a:r>
                        <a:rPr lang="en-US" altLang="zh-CN" sz="2200" baseline="-25000" dirty="0" smtClean="0">
                          <a:solidFill>
                            <a:srgbClr val="C00000"/>
                          </a:solidFill>
                          <a:latin typeface="Lucida Console" pitchFamily="49" charset="0"/>
                        </a:rPr>
                        <a:t>0,5</a:t>
                      </a:r>
                      <a:r>
                        <a:rPr lang="en-US" altLang="zh-CN" sz="2200" baseline="0" dirty="0" smtClean="0">
                          <a:solidFill>
                            <a:srgbClr val="C00000"/>
                          </a:solidFill>
                          <a:latin typeface="Lucida Console" pitchFamily="49" charset="0"/>
                        </a:rPr>
                        <a:t>(*,b)</a:t>
                      </a:r>
                    </a:p>
                    <a:p>
                      <a:pPr algn="l"/>
                      <a:r>
                        <a:rPr lang="en-US" altLang="zh-CN" sz="22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Right Arrow 8"/>
          <p:cNvSpPr/>
          <p:nvPr/>
        </p:nvSpPr>
        <p:spPr>
          <a:xfrm>
            <a:off x="4305300" y="3183806"/>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1828208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Rule </a:t>
            </a:r>
            <a:r>
              <a:rPr lang="en-US" dirty="0" smtClean="0"/>
              <a:t>4: </a:t>
            </a:r>
            <a:r>
              <a:rPr lang="en-US" dirty="0" smtClean="0"/>
              <a:t>Wait </a:t>
            </a:r>
            <a:r>
              <a:rPr lang="en-US" dirty="0"/>
              <a:t>W</a:t>
            </a:r>
            <a:r>
              <a:rPr lang="en-US" dirty="0" smtClean="0"/>
              <a:t>itnesses </a:t>
            </a:r>
            <a:r>
              <a:rPr lang="en-US" dirty="0"/>
              <a:t>R</a:t>
            </a:r>
            <a:r>
              <a:rPr lang="en-US" dirty="0" smtClean="0"/>
              <a:t>eceive</a:t>
            </a:r>
            <a:endParaRPr lang="en-US" sz="5400" dirty="0"/>
          </a:p>
        </p:txBody>
      </p:sp>
      <p:sp>
        <p:nvSpPr>
          <p:cNvPr id="3" name="TextBox 2"/>
          <p:cNvSpPr txBox="1"/>
          <p:nvPr/>
        </p:nvSpPr>
        <p:spPr>
          <a:xfrm>
            <a:off x="912223" y="1374938"/>
            <a:ext cx="7748686" cy="523220"/>
          </a:xfrm>
          <a:prstGeom prst="rect">
            <a:avLst/>
          </a:prstGeom>
          <a:noFill/>
        </p:spPr>
        <p:txBody>
          <a:bodyPr wrap="none" rtlCol="0">
            <a:spAutoFit/>
          </a:bodyPr>
          <a:lstStyle/>
          <a:p>
            <a:r>
              <a:rPr lang="en-US" altLang="zh-CN" sz="2800" dirty="0"/>
              <a:t>A</a:t>
            </a:r>
            <a:r>
              <a:rPr lang="en-US" altLang="zh-CN" sz="2800" dirty="0" smtClean="0"/>
              <a:t> </a:t>
            </a:r>
            <a:r>
              <a:rPr lang="en-US" altLang="zh-CN" sz="2800" dirty="0"/>
              <a:t>receive and its nearest enclosing </a:t>
            </a:r>
            <a:r>
              <a:rPr lang="en-US" altLang="zh-CN" sz="2800" dirty="0" smtClean="0"/>
              <a:t>wait are ordered</a:t>
            </a:r>
            <a:endParaRPr lang="en-US" altLang="zh-CN" sz="2800" dirty="0"/>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Slide Number Placeholder 25"/>
          <p:cNvSpPr>
            <a:spLocks noGrp="1"/>
          </p:cNvSpPr>
          <p:nvPr>
            <p:ph type="sldNum" sz="quarter" idx="12"/>
          </p:nvPr>
        </p:nvSpPr>
        <p:spPr/>
        <p:txBody>
          <a:bodyPr/>
          <a:lstStyle/>
          <a:p>
            <a:fld id="{B6F15528-21DE-4FAA-801E-634DDDAF4B2B}" type="slidenum">
              <a:rPr lang="en-US" smtClean="0"/>
              <a:pPr/>
              <a:t>37</a:t>
            </a:fld>
            <a:endParaRPr lang="en-US"/>
          </a:p>
        </p:txBody>
      </p:sp>
      <p:sp>
        <p:nvSpPr>
          <p:cNvPr id="17" name="TextBox 16"/>
          <p:cNvSpPr txBox="1"/>
          <p:nvPr/>
        </p:nvSpPr>
        <p:spPr>
          <a:xfrm>
            <a:off x="5562600" y="2697413"/>
            <a:ext cx="3071290" cy="461665"/>
          </a:xfrm>
          <a:prstGeom prst="rect">
            <a:avLst/>
          </a:prstGeom>
          <a:noFill/>
        </p:spPr>
        <p:txBody>
          <a:bodyPr wrap="none" rtlCol="0">
            <a:spAutoFit/>
          </a:bodyPr>
          <a:lstStyle/>
          <a:p>
            <a:r>
              <a:rPr lang="en-US" sz="2400" i="1" dirty="0" smtClean="0">
                <a:solidFill>
                  <a:srgbClr val="C00000"/>
                </a:solidFill>
                <a:latin typeface="Times New Roman" pitchFamily="18" charset="0"/>
                <a:cs typeface="Times New Roman" pitchFamily="18" charset="0"/>
              </a:rPr>
              <a:t>order</a:t>
            </a:r>
            <a:r>
              <a:rPr lang="en-US" sz="2400" baseline="-25000" dirty="0" smtClean="0">
                <a:solidFill>
                  <a:srgbClr val="C00000"/>
                </a:solidFill>
                <a:latin typeface="Times New Roman" pitchFamily="18" charset="0"/>
                <a:cs typeface="Times New Roman" pitchFamily="18" charset="0"/>
              </a:rPr>
              <a:t>R0,2</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err="1" smtClean="0">
                <a:solidFill>
                  <a:srgbClr val="C00000"/>
                </a:solidFill>
                <a:latin typeface="Times New Roman" pitchFamily="18" charset="0"/>
                <a:cs typeface="Times New Roman" pitchFamily="18" charset="0"/>
              </a:rPr>
              <a:t>order</a:t>
            </a:r>
            <a:r>
              <a:rPr lang="en-US" sz="2400" baseline="-25000" dirty="0" err="1" smtClean="0">
                <a:solidFill>
                  <a:srgbClr val="C00000"/>
                </a:solidFill>
                <a:latin typeface="Times New Roman" pitchFamily="18" charset="0"/>
                <a:cs typeface="Times New Roman" pitchFamily="18" charset="0"/>
              </a:rPr>
              <a:t>W</a:t>
            </a:r>
            <a:r>
              <a:rPr lang="en-US" sz="2400" baseline="-25000" dirty="0" smtClean="0">
                <a:solidFill>
                  <a:srgbClr val="C00000"/>
                </a:solidFill>
                <a:latin typeface="Times New Roman" pitchFamily="18" charset="0"/>
                <a:cs typeface="Times New Roman" pitchFamily="18" charset="0"/>
              </a:rPr>
              <a:t>(h1)</a:t>
            </a:r>
            <a:endParaRPr lang="en-US" sz="2400" baseline="-25000" dirty="0">
              <a:solidFill>
                <a:srgbClr val="C00000"/>
              </a:solidFill>
              <a:latin typeface="Times New Roman" pitchFamily="18" charset="0"/>
              <a:cs typeface="Times New Roman" pitchFamily="18" charset="0"/>
            </a:endParaRPr>
          </a:p>
        </p:txBody>
      </p:sp>
      <p:sp>
        <p:nvSpPr>
          <p:cNvPr id="10" name="TextBox 9"/>
          <p:cNvSpPr txBox="1"/>
          <p:nvPr/>
        </p:nvSpPr>
        <p:spPr>
          <a:xfrm>
            <a:off x="5562600" y="3459413"/>
            <a:ext cx="3071290" cy="461665"/>
          </a:xfrm>
          <a:prstGeom prst="rect">
            <a:avLst/>
          </a:prstGeom>
          <a:noFill/>
        </p:spPr>
        <p:txBody>
          <a:bodyPr wrap="none" rtlCol="0">
            <a:spAutoFit/>
          </a:bodyPr>
          <a:lstStyle/>
          <a:p>
            <a:r>
              <a:rPr lang="en-US" sz="2400" i="1" dirty="0" smtClean="0">
                <a:solidFill>
                  <a:srgbClr val="0070C0"/>
                </a:solidFill>
                <a:latin typeface="Times New Roman" pitchFamily="18" charset="0"/>
                <a:cs typeface="Times New Roman" pitchFamily="18" charset="0"/>
              </a:rPr>
              <a:t>order</a:t>
            </a:r>
            <a:r>
              <a:rPr lang="en-US" sz="2400" baseline="-25000" dirty="0" smtClean="0">
                <a:solidFill>
                  <a:srgbClr val="0070C0"/>
                </a:solidFill>
                <a:latin typeface="Times New Roman" pitchFamily="18" charset="0"/>
                <a:cs typeface="Times New Roman" pitchFamily="18" charset="0"/>
              </a:rPr>
              <a:t>R0,5</a:t>
            </a:r>
            <a:r>
              <a:rPr lang="en-US" sz="2400" dirty="0" smtClean="0">
                <a:solidFill>
                  <a:srgbClr val="0070C0"/>
                </a:solidFill>
                <a:latin typeface="Times New Roman" pitchFamily="18" charset="0"/>
                <a:cs typeface="Times New Roman" pitchFamily="18" charset="0"/>
              </a:rPr>
              <a:t> &lt;</a:t>
            </a:r>
            <a:r>
              <a:rPr lang="en-US" sz="2400" baseline="-25000" dirty="0" smtClean="0">
                <a:solidFill>
                  <a:srgbClr val="0070C0"/>
                </a:solidFill>
                <a:latin typeface="Times New Roman" pitchFamily="18" charset="0"/>
                <a:cs typeface="Times New Roman" pitchFamily="18" charset="0"/>
              </a:rPr>
              <a:t>HB</a:t>
            </a:r>
            <a:r>
              <a:rPr lang="en-US" sz="2400" dirty="0" smtClean="0">
                <a:solidFill>
                  <a:srgbClr val="0070C0"/>
                </a:solidFill>
                <a:latin typeface="Times New Roman" pitchFamily="18" charset="0"/>
                <a:cs typeface="Times New Roman" pitchFamily="18" charset="0"/>
              </a:rPr>
              <a:t> </a:t>
            </a:r>
            <a:r>
              <a:rPr lang="en-US" sz="2400" i="1" dirty="0" err="1" smtClean="0">
                <a:solidFill>
                  <a:srgbClr val="0070C0"/>
                </a:solidFill>
                <a:latin typeface="Times New Roman" pitchFamily="18" charset="0"/>
                <a:cs typeface="Times New Roman" pitchFamily="18" charset="0"/>
              </a:rPr>
              <a:t>order</a:t>
            </a:r>
            <a:r>
              <a:rPr lang="en-US" sz="2400" baseline="-25000" dirty="0" err="1" smtClean="0">
                <a:solidFill>
                  <a:srgbClr val="0070C0"/>
                </a:solidFill>
                <a:latin typeface="Times New Roman" pitchFamily="18" charset="0"/>
                <a:cs typeface="Times New Roman" pitchFamily="18" charset="0"/>
              </a:rPr>
              <a:t>W</a:t>
            </a:r>
            <a:r>
              <a:rPr lang="en-US" sz="2400" baseline="-25000" dirty="0" smtClean="0">
                <a:solidFill>
                  <a:srgbClr val="0070C0"/>
                </a:solidFill>
                <a:latin typeface="Times New Roman" pitchFamily="18" charset="0"/>
                <a:cs typeface="Times New Roman" pitchFamily="18" charset="0"/>
              </a:rPr>
              <a:t>(h2)</a:t>
            </a:r>
            <a:endParaRPr lang="en-US" sz="2400" baseline="-25000" dirty="0">
              <a:solidFill>
                <a:srgbClr val="0070C0"/>
              </a:solidFill>
              <a:latin typeface="Times New Roman" pitchFamily="18" charset="0"/>
              <a:cs typeface="Times New Roman"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360179628"/>
              </p:ext>
            </p:extLst>
          </p:nvPr>
        </p:nvGraphicFramePr>
        <p:xfrm>
          <a:off x="914400" y="2209800"/>
          <a:ext cx="2590800" cy="2484120"/>
        </p:xfrm>
        <a:graphic>
          <a:graphicData uri="http://schemas.openxmlformats.org/drawingml/2006/table">
            <a:tbl>
              <a:tblPr firstRow="1" bandRow="1">
                <a:tableStyleId>{5C22544A-7EE6-4342-B048-85BDC9FD1C3A}</a:tableStyleId>
              </a:tblPr>
              <a:tblGrid>
                <a:gridCol w="2590800"/>
              </a:tblGrid>
              <a:tr h="261257">
                <a:tc>
                  <a:txBody>
                    <a:bodyPr/>
                    <a:lstStyle/>
                    <a:p>
                      <a:pPr algn="ctr"/>
                      <a:r>
                        <a:rPr lang="en-US" altLang="zh-CN" sz="2200" dirty="0" smtClean="0">
                          <a:solidFill>
                            <a:schemeClr val="tx1"/>
                          </a:solidFill>
                          <a:latin typeface="Lucida Console" pitchFamily="49" charset="0"/>
                        </a:rPr>
                        <a:t>Task 0</a:t>
                      </a:r>
                      <a:endParaRPr lang="zh-CN" altLang="en-US" sz="22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1960">
                <a:tc>
                  <a:txBody>
                    <a:bodyPr/>
                    <a:lstStyle/>
                    <a:p>
                      <a:pPr algn="l"/>
                      <a:r>
                        <a:rPr lang="en-US" altLang="zh-CN" sz="2200" dirty="0" smtClean="0">
                          <a:solidFill>
                            <a:srgbClr val="C00000"/>
                          </a:solidFill>
                          <a:latin typeface="Lucida Console" pitchFamily="49" charset="0"/>
                        </a:rPr>
                        <a:t>h1 = R</a:t>
                      </a:r>
                      <a:r>
                        <a:rPr lang="en-US" altLang="zh-CN" sz="2200" baseline="-25000" dirty="0" smtClean="0">
                          <a:solidFill>
                            <a:srgbClr val="C00000"/>
                          </a:solidFill>
                          <a:latin typeface="Lucida Console" pitchFamily="49" charset="0"/>
                        </a:rPr>
                        <a:t>0,2</a:t>
                      </a:r>
                      <a:r>
                        <a:rPr lang="en-US" altLang="zh-CN" sz="2200" dirty="0" smtClean="0">
                          <a:solidFill>
                            <a:srgbClr val="C0000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rgbClr val="C00000"/>
                          </a:solidFill>
                          <a:latin typeface="Lucida Console" pitchFamily="49" charset="0"/>
                        </a:rPr>
                        <a:t>W(h1)</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aseline="0" dirty="0" smtClean="0">
                          <a:solidFill>
                            <a:srgbClr val="0070C0"/>
                          </a:solidFill>
                          <a:latin typeface="Lucida Console" pitchFamily="49" charset="0"/>
                        </a:rPr>
                        <a:t>h2 = R</a:t>
                      </a:r>
                      <a:r>
                        <a:rPr lang="en-US" altLang="zh-CN" sz="2200" baseline="-25000" dirty="0" smtClean="0">
                          <a:solidFill>
                            <a:srgbClr val="0070C0"/>
                          </a:solidFill>
                          <a:latin typeface="Lucida Console" pitchFamily="49" charset="0"/>
                        </a:rPr>
                        <a:t>0,5</a:t>
                      </a:r>
                      <a:r>
                        <a:rPr lang="en-US" altLang="zh-CN" sz="2200" baseline="0" dirty="0" smtClean="0">
                          <a:solidFill>
                            <a:srgbClr val="0070C0"/>
                          </a:solidFill>
                          <a:latin typeface="Lucida Console" pitchFamily="49" charset="0"/>
                        </a:rPr>
                        <a:t>(*,b)</a:t>
                      </a:r>
                    </a:p>
                    <a:p>
                      <a:pPr algn="l"/>
                      <a:r>
                        <a:rPr lang="en-US" altLang="zh-CN" sz="2200" baseline="0" dirty="0" smtClean="0">
                          <a:solidFill>
                            <a:srgbClr val="0070C0"/>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assume(b &gt;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smtClean="0">
                          <a:solidFill>
                            <a:schemeClr val="tx1"/>
                          </a:solidFill>
                          <a:latin typeface="Lucida Console" pitchFamily="49" charset="0"/>
                        </a:rPr>
                        <a:t>assert(a == 4)</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Right Arrow 11"/>
          <p:cNvSpPr/>
          <p:nvPr/>
        </p:nvSpPr>
        <p:spPr>
          <a:xfrm>
            <a:off x="4191000" y="2748371"/>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13" name="Right Arrow 12"/>
          <p:cNvSpPr/>
          <p:nvPr/>
        </p:nvSpPr>
        <p:spPr>
          <a:xfrm>
            <a:off x="4191000" y="3466890"/>
            <a:ext cx="533400" cy="4443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9711647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Rule </a:t>
            </a:r>
            <a:r>
              <a:rPr lang="en-US" dirty="0" smtClean="0"/>
              <a:t>5: </a:t>
            </a:r>
            <a:r>
              <a:rPr lang="en-US" dirty="0" smtClean="0"/>
              <a:t>Non-Overtaking Order</a:t>
            </a:r>
            <a:endParaRPr lang="en-US" sz="5400" dirty="0"/>
          </a:p>
        </p:txBody>
      </p:sp>
      <p:sp>
        <p:nvSpPr>
          <p:cNvPr id="3" name="TextBox 2"/>
          <p:cNvSpPr txBox="1"/>
          <p:nvPr/>
        </p:nvSpPr>
        <p:spPr>
          <a:xfrm>
            <a:off x="584563" y="1336317"/>
            <a:ext cx="8582862" cy="954107"/>
          </a:xfrm>
          <a:prstGeom prst="rect">
            <a:avLst/>
          </a:prstGeom>
          <a:noFill/>
        </p:spPr>
        <p:txBody>
          <a:bodyPr wrap="none" rtlCol="0">
            <a:spAutoFit/>
          </a:bodyPr>
          <a:lstStyle/>
          <a:p>
            <a:r>
              <a:rPr lang="en-US" sz="2800" dirty="0" smtClean="0"/>
              <a:t>Two </a:t>
            </a:r>
            <a:r>
              <a:rPr lang="en-US" altLang="zh-CN" sz="2800" dirty="0" smtClean="0"/>
              <a:t>sends </a:t>
            </a:r>
            <a:r>
              <a:rPr lang="en-US" altLang="zh-CN" sz="2800" dirty="0"/>
              <a:t>S and S’ with a common </a:t>
            </a:r>
            <a:r>
              <a:rPr lang="en-US" altLang="zh-CN" sz="2800" dirty="0" smtClean="0"/>
              <a:t>endpoint, such </a:t>
            </a:r>
            <a:r>
              <a:rPr lang="en-US" altLang="zh-CN" sz="2800" dirty="0"/>
              <a:t>that </a:t>
            </a:r>
            <a:endParaRPr lang="en-US" altLang="zh-CN" sz="2800" dirty="0" smtClean="0"/>
          </a:p>
          <a:p>
            <a:r>
              <a:rPr lang="en-US" altLang="zh-CN" sz="2800" i="1" dirty="0" err="1" smtClean="0">
                <a:latin typeface="Times New Roman" pitchFamily="18" charset="0"/>
                <a:cs typeface="Times New Roman" pitchFamily="18" charset="0"/>
              </a:rPr>
              <a:t>order</a:t>
            </a:r>
            <a:r>
              <a:rPr lang="en-US" altLang="zh-CN" sz="2800" baseline="-25000" dirty="0" err="1" smtClean="0">
                <a:latin typeface="Times New Roman" pitchFamily="18" charset="0"/>
                <a:cs typeface="Times New Roman" pitchFamily="18" charset="0"/>
              </a:rPr>
              <a:t>S</a:t>
            </a:r>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&lt;</a:t>
            </a:r>
            <a:r>
              <a:rPr lang="en-US" altLang="zh-CN" sz="2800" baseline="-25000" dirty="0">
                <a:latin typeface="Times New Roman" pitchFamily="18" charset="0"/>
                <a:cs typeface="Times New Roman" pitchFamily="18" charset="0"/>
              </a:rPr>
              <a:t>HB</a:t>
            </a:r>
            <a:r>
              <a:rPr lang="en-US" altLang="zh-CN" sz="2800" dirty="0">
                <a:latin typeface="Times New Roman" pitchFamily="18" charset="0"/>
                <a:cs typeface="Times New Roman" pitchFamily="18" charset="0"/>
              </a:rPr>
              <a:t> </a:t>
            </a:r>
            <a:r>
              <a:rPr lang="en-US" altLang="zh-CN" sz="2800" i="1" dirty="0" err="1">
                <a:latin typeface="Times New Roman" pitchFamily="18" charset="0"/>
                <a:cs typeface="Times New Roman" pitchFamily="18" charset="0"/>
              </a:rPr>
              <a:t>order</a:t>
            </a:r>
            <a:r>
              <a:rPr lang="en-US" altLang="zh-CN" sz="2800" baseline="-25000" dirty="0" err="1">
                <a:latin typeface="Times New Roman" pitchFamily="18" charset="0"/>
                <a:cs typeface="Times New Roman" pitchFamily="18" charset="0"/>
              </a:rPr>
              <a:t>S’</a:t>
            </a:r>
            <a:r>
              <a:rPr lang="en-US" altLang="zh-CN" sz="2800" baseline="-250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en-US" altLang="zh-CN" sz="2800" dirty="0" smtClean="0">
                <a:cs typeface="Times New Roman" pitchFamily="18" charset="0"/>
              </a:rPr>
              <a:t>should </a:t>
            </a:r>
            <a:r>
              <a:rPr lang="en-US" altLang="zh-CN" sz="2800" dirty="0">
                <a:cs typeface="Times New Roman" pitchFamily="18" charset="0"/>
              </a:rPr>
              <a:t>be received in the same </a:t>
            </a:r>
            <a:r>
              <a:rPr lang="en-US" altLang="zh-CN" sz="2800" dirty="0" smtClean="0">
                <a:cs typeface="Times New Roman" pitchFamily="18" charset="0"/>
              </a:rPr>
              <a:t>order.</a:t>
            </a:r>
            <a:endParaRPr lang="en-US" altLang="zh-CN" sz="2800" dirty="0"/>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Slide Number Placeholder 25"/>
          <p:cNvSpPr>
            <a:spLocks noGrp="1"/>
          </p:cNvSpPr>
          <p:nvPr>
            <p:ph type="sldNum" sz="quarter" idx="12"/>
          </p:nvPr>
        </p:nvSpPr>
        <p:spPr/>
        <p:txBody>
          <a:bodyPr/>
          <a:lstStyle/>
          <a:p>
            <a:fld id="{B6F15528-21DE-4FAA-801E-634DDDAF4B2B}" type="slidenum">
              <a:rPr lang="en-US" smtClean="0"/>
              <a:pPr/>
              <a:t>38</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889475"/>
              </p:ext>
            </p:extLst>
          </p:nvPr>
        </p:nvGraphicFramePr>
        <p:xfrm>
          <a:off x="704062" y="2897386"/>
          <a:ext cx="4325138" cy="2011680"/>
        </p:xfrm>
        <a:graphic>
          <a:graphicData uri="http://schemas.openxmlformats.org/drawingml/2006/table">
            <a:tbl>
              <a:tblPr firstRow="1" bandRow="1">
                <a:tableStyleId>{2D5ABB26-0587-4C30-8999-92F81FD0307C}</a:tableStyleId>
              </a:tblPr>
              <a:tblGrid>
                <a:gridCol w="2230841"/>
                <a:gridCol w="2094297"/>
              </a:tblGrid>
              <a:tr h="370840">
                <a:tc>
                  <a:txBody>
                    <a:bodyPr/>
                    <a:lstStyle/>
                    <a:p>
                      <a:pPr algn="ctr"/>
                      <a:r>
                        <a:rPr lang="en-US" sz="2400" dirty="0" smtClean="0">
                          <a:latin typeface="Consolas" pitchFamily="49" charset="0"/>
                          <a:cs typeface="Consolas" pitchFamily="49" charset="0"/>
                        </a:rPr>
                        <a:t>Task X</a:t>
                      </a:r>
                      <a:endParaRPr lang="en-US" sz="24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latin typeface="Consolas" pitchFamily="49" charset="0"/>
                          <a:cs typeface="Consolas" pitchFamily="49" charset="0"/>
                        </a:rPr>
                        <a:t>Task Y</a:t>
                      </a:r>
                      <a:endParaRPr lang="en-US" sz="24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400" dirty="0" smtClean="0">
                          <a:solidFill>
                            <a:srgbClr val="0070C0"/>
                          </a:solidFill>
                          <a:latin typeface="Consolas" pitchFamily="49" charset="0"/>
                          <a:cs typeface="Consolas" pitchFamily="49" charset="0"/>
                        </a:rPr>
                        <a:t>h1=S(</a:t>
                      </a:r>
                      <a:r>
                        <a:rPr lang="en-US" sz="2400" dirty="0" err="1" smtClean="0">
                          <a:solidFill>
                            <a:srgbClr val="0070C0"/>
                          </a:solidFill>
                          <a:latin typeface="Consolas" pitchFamily="49" charset="0"/>
                          <a:cs typeface="Consolas" pitchFamily="49" charset="0"/>
                        </a:rPr>
                        <a:t>Y,</a:t>
                      </a:r>
                      <a:r>
                        <a:rPr lang="en-US" altLang="zh-CN" sz="2400" b="0" dirty="0" err="1" smtClean="0">
                          <a:solidFill>
                            <a:srgbClr val="0070C0"/>
                          </a:solidFill>
                          <a:latin typeface="Lucida Console" pitchFamily="49" charset="0"/>
                        </a:rPr>
                        <a:t>d</a:t>
                      </a:r>
                      <a:r>
                        <a:rPr lang="en-US" altLang="zh-CN" sz="2400" b="0" baseline="-25000" dirty="0" err="1" smtClean="0">
                          <a:solidFill>
                            <a:srgbClr val="0070C0"/>
                          </a:solidFill>
                          <a:latin typeface="Lucida Console" pitchFamily="49" charset="0"/>
                        </a:rPr>
                        <a:t>s</a:t>
                      </a:r>
                      <a:r>
                        <a:rPr lang="en-US" sz="2400" dirty="0" smtClean="0">
                          <a:solidFill>
                            <a:srgbClr val="0070C0"/>
                          </a:solidFill>
                          <a:latin typeface="Consolas" pitchFamily="49" charset="0"/>
                          <a:cs typeface="Consolas" pitchFamily="49" charset="0"/>
                        </a:rPr>
                        <a:t>)</a:t>
                      </a:r>
                    </a:p>
                    <a:p>
                      <a:r>
                        <a:rPr lang="en-US" sz="2400" dirty="0" smtClean="0">
                          <a:latin typeface="Consolas" pitchFamily="49" charset="0"/>
                          <a:cs typeface="Consolas" pitchFamily="49" charset="0"/>
                        </a:rPr>
                        <a:t>W(h1)</a:t>
                      </a:r>
                    </a:p>
                    <a:p>
                      <a:r>
                        <a:rPr lang="en-US" sz="2400" dirty="0" smtClean="0">
                          <a:solidFill>
                            <a:srgbClr val="0070C0"/>
                          </a:solidFill>
                          <a:latin typeface="Consolas" pitchFamily="49" charset="0"/>
                          <a:cs typeface="Consolas" pitchFamily="49" charset="0"/>
                        </a:rPr>
                        <a:t>h2=S’(</a:t>
                      </a:r>
                      <a:r>
                        <a:rPr lang="en-US" sz="2400" dirty="0" err="1" smtClean="0">
                          <a:solidFill>
                            <a:srgbClr val="0070C0"/>
                          </a:solidFill>
                          <a:latin typeface="Consolas" pitchFamily="49" charset="0"/>
                          <a:cs typeface="Consolas" pitchFamily="49" charset="0"/>
                        </a:rPr>
                        <a:t>Y,</a:t>
                      </a:r>
                      <a:r>
                        <a:rPr lang="en-US" sz="2400" b="0" dirty="0" err="1" smtClean="0">
                          <a:solidFill>
                            <a:srgbClr val="0070C0"/>
                          </a:solidFill>
                          <a:latin typeface="Lucida Console" pitchFamily="49" charset="0"/>
                          <a:cs typeface="+mn-cs"/>
                        </a:rPr>
                        <a:t>d</a:t>
                      </a:r>
                      <a:r>
                        <a:rPr lang="en-US" sz="2400" b="0" baseline="-25000" dirty="0" err="1" smtClean="0">
                          <a:solidFill>
                            <a:srgbClr val="0070C0"/>
                          </a:solidFill>
                          <a:latin typeface="Lucida Console" pitchFamily="49" charset="0"/>
                          <a:cs typeface="+mn-cs"/>
                        </a:rPr>
                        <a:t>s</a:t>
                      </a:r>
                      <a:r>
                        <a:rPr lang="en-US" sz="2400" b="0" baseline="-25000" dirty="0" smtClean="0">
                          <a:solidFill>
                            <a:srgbClr val="0070C0"/>
                          </a:solidFill>
                          <a:latin typeface="Lucida Console" pitchFamily="49" charset="0"/>
                          <a:cs typeface="+mn-cs"/>
                        </a:rPr>
                        <a:t>’</a:t>
                      </a:r>
                      <a:r>
                        <a:rPr lang="en-US" sz="2400" dirty="0" smtClean="0">
                          <a:solidFill>
                            <a:srgbClr val="0070C0"/>
                          </a:solidFill>
                          <a:latin typeface="Consolas" pitchFamily="49" charset="0"/>
                          <a:cs typeface="Consolas" pitchFamily="49" charset="0"/>
                        </a:rPr>
                        <a:t>)</a:t>
                      </a:r>
                    </a:p>
                    <a:p>
                      <a:r>
                        <a:rPr lang="en-US" sz="2400" dirty="0" smtClean="0">
                          <a:latin typeface="Consolas" pitchFamily="49" charset="0"/>
                          <a:cs typeface="Consolas" pitchFamily="49" charset="0"/>
                        </a:rPr>
                        <a:t>W(h2)</a:t>
                      </a:r>
                      <a:endParaRPr lang="en-US" sz="24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dirty="0" smtClean="0">
                          <a:solidFill>
                            <a:srgbClr val="C00000"/>
                          </a:solidFill>
                          <a:latin typeface="Consolas" pitchFamily="49" charset="0"/>
                          <a:cs typeface="Consolas" pitchFamily="49" charset="0"/>
                        </a:rPr>
                        <a:t>h3=R(*,</a:t>
                      </a:r>
                      <a:r>
                        <a:rPr lang="en-US" sz="2400" baseline="0" dirty="0" err="1" smtClean="0">
                          <a:solidFill>
                            <a:srgbClr val="C00000"/>
                          </a:solidFill>
                          <a:latin typeface="Consolas" pitchFamily="49" charset="0"/>
                          <a:cs typeface="Consolas" pitchFamily="49" charset="0"/>
                        </a:rPr>
                        <a:t>v</a:t>
                      </a:r>
                      <a:r>
                        <a:rPr lang="en-US" sz="2400" baseline="-25000" dirty="0" err="1" smtClean="0">
                          <a:solidFill>
                            <a:srgbClr val="C00000"/>
                          </a:solidFill>
                          <a:latin typeface="Consolas" pitchFamily="49" charset="0"/>
                          <a:cs typeface="Consolas" pitchFamily="49" charset="0"/>
                        </a:rPr>
                        <a:t>R</a:t>
                      </a:r>
                      <a:r>
                        <a:rPr lang="en-US" sz="2400" dirty="0" smtClean="0">
                          <a:solidFill>
                            <a:srgbClr val="C00000"/>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W(h3)</a:t>
                      </a:r>
                    </a:p>
                    <a:p>
                      <a:r>
                        <a:rPr lang="en-US" sz="2400" dirty="0" smtClean="0">
                          <a:solidFill>
                            <a:srgbClr val="C00000"/>
                          </a:solidFill>
                          <a:latin typeface="Consolas" pitchFamily="49" charset="0"/>
                          <a:cs typeface="Consolas" pitchFamily="49" charset="0"/>
                        </a:rPr>
                        <a:t>h4=R’(*,</a:t>
                      </a:r>
                      <a:r>
                        <a:rPr lang="en-US" sz="2400" dirty="0" err="1" smtClean="0">
                          <a:solidFill>
                            <a:srgbClr val="C00000"/>
                          </a:solidFill>
                          <a:latin typeface="Consolas" pitchFamily="49" charset="0"/>
                          <a:cs typeface="Consolas" pitchFamily="49" charset="0"/>
                        </a:rPr>
                        <a:t>v</a:t>
                      </a:r>
                      <a:r>
                        <a:rPr lang="en-US" sz="2400" baseline="-25000" dirty="0" err="1" smtClean="0">
                          <a:solidFill>
                            <a:srgbClr val="C00000"/>
                          </a:solidFill>
                          <a:latin typeface="Consolas" pitchFamily="49" charset="0"/>
                          <a:cs typeface="Consolas" pitchFamily="49" charset="0"/>
                        </a:rPr>
                        <a:t>R</a:t>
                      </a:r>
                      <a:r>
                        <a:rPr lang="en-US" sz="2400" baseline="-25000" dirty="0" smtClean="0">
                          <a:solidFill>
                            <a:srgbClr val="C00000"/>
                          </a:solidFill>
                          <a:latin typeface="Consolas" pitchFamily="49" charset="0"/>
                          <a:cs typeface="Consolas" pitchFamily="49" charset="0"/>
                        </a:rPr>
                        <a:t>’</a:t>
                      </a:r>
                      <a:r>
                        <a:rPr lang="en-US" sz="2400" dirty="0" smtClean="0">
                          <a:solidFill>
                            <a:srgbClr val="C00000"/>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W(h4)</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1" name="TextBox 10"/>
          <p:cNvSpPr txBox="1"/>
          <p:nvPr/>
        </p:nvSpPr>
        <p:spPr>
          <a:xfrm>
            <a:off x="6929473" y="3729335"/>
            <a:ext cx="1604927" cy="461665"/>
          </a:xfrm>
          <a:prstGeom prst="rect">
            <a:avLst/>
          </a:prstGeom>
          <a:noFill/>
        </p:spPr>
        <p:txBody>
          <a:bodyPr wrap="none" rtlCol="0">
            <a:spAutoFit/>
          </a:bodyPr>
          <a:lstStyle/>
          <a:p>
            <a:r>
              <a:rPr lang="en-US" sz="2400" i="1" dirty="0" smtClean="0">
                <a:solidFill>
                  <a:srgbClr val="C00000"/>
                </a:solidFill>
                <a:latin typeface="Times New Roman" pitchFamily="18" charset="0"/>
                <a:cs typeface="Times New Roman" pitchFamily="18" charset="0"/>
              </a:rPr>
              <a:t>M</a:t>
            </a:r>
            <a:r>
              <a:rPr lang="en-US" sz="2400" baseline="-25000" dirty="0" smtClean="0">
                <a:solidFill>
                  <a:srgbClr val="C00000"/>
                </a:solidFill>
                <a:latin typeface="Times New Roman" pitchFamily="18" charset="0"/>
                <a:cs typeface="Times New Roman" pitchFamily="18" charset="0"/>
              </a:rPr>
              <a:t>S</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smtClean="0">
                <a:solidFill>
                  <a:srgbClr val="C00000"/>
                </a:solidFill>
                <a:latin typeface="Times New Roman" pitchFamily="18" charset="0"/>
                <a:cs typeface="Times New Roman" pitchFamily="18" charset="0"/>
              </a:rPr>
              <a:t>M</a:t>
            </a:r>
            <a:r>
              <a:rPr lang="en-US" sz="2400" baseline="-25000" dirty="0" smtClean="0">
                <a:solidFill>
                  <a:srgbClr val="C00000"/>
                </a:solidFill>
                <a:latin typeface="Times New Roman" pitchFamily="18" charset="0"/>
                <a:cs typeface="Times New Roman" pitchFamily="18" charset="0"/>
              </a:rPr>
              <a:t>S’</a:t>
            </a:r>
            <a:endParaRPr lang="en-US" sz="2400" baseline="-25000" dirty="0">
              <a:solidFill>
                <a:srgbClr val="C00000"/>
              </a:solidFill>
              <a:latin typeface="Times New Roman" pitchFamily="18" charset="0"/>
              <a:cs typeface="Times New Roman" pitchFamily="18" charset="0"/>
            </a:endParaRPr>
          </a:p>
        </p:txBody>
      </p:sp>
      <p:sp>
        <p:nvSpPr>
          <p:cNvPr id="12" name="Right Arrow 11"/>
          <p:cNvSpPr/>
          <p:nvPr/>
        </p:nvSpPr>
        <p:spPr>
          <a:xfrm>
            <a:off x="5638800" y="3737971"/>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0826681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Rule </a:t>
            </a:r>
            <a:r>
              <a:rPr lang="en-US" dirty="0" smtClean="0"/>
              <a:t>6(Optional</a:t>
            </a:r>
            <a:r>
              <a:rPr lang="en-US" dirty="0" smtClean="0"/>
              <a:t>): Zero </a:t>
            </a:r>
            <a:r>
              <a:rPr lang="en-US" dirty="0" smtClean="0"/>
              <a:t>Buffer</a:t>
            </a:r>
            <a:endParaRPr lang="en-US" sz="5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26" name="TextBox 25"/>
          <p:cNvSpPr txBox="1"/>
          <p:nvPr/>
        </p:nvSpPr>
        <p:spPr>
          <a:xfrm>
            <a:off x="609600" y="1371600"/>
            <a:ext cx="8162427" cy="954107"/>
          </a:xfrm>
          <a:prstGeom prst="rect">
            <a:avLst/>
          </a:prstGeom>
          <a:noFill/>
        </p:spPr>
        <p:txBody>
          <a:bodyPr wrap="none" rtlCol="0">
            <a:spAutoFit/>
          </a:bodyPr>
          <a:lstStyle/>
          <a:p>
            <a:r>
              <a:rPr lang="en-US" sz="2800" dirty="0" smtClean="0"/>
              <a:t>If t</a:t>
            </a:r>
            <a:r>
              <a:rPr lang="en-US" sz="2800" dirty="0" smtClean="0"/>
              <a:t>wo </a:t>
            </a:r>
            <a:r>
              <a:rPr lang="en-US" sz="2800" dirty="0" smtClean="0"/>
              <a:t>sends S and </a:t>
            </a:r>
            <a:r>
              <a:rPr lang="en-US" sz="2800" dirty="0" smtClean="0"/>
              <a:t>S’ with a common endpoint suc</a:t>
            </a:r>
            <a:r>
              <a:rPr lang="en-US" sz="2800" dirty="0" smtClean="0"/>
              <a:t>h </a:t>
            </a:r>
          </a:p>
          <a:p>
            <a:r>
              <a:rPr lang="en-US" sz="2800" dirty="0"/>
              <a:t>t</a:t>
            </a:r>
            <a:r>
              <a:rPr lang="en-US" sz="2800" dirty="0" smtClean="0"/>
              <a:t>hat </a:t>
            </a:r>
            <a:r>
              <a:rPr lang="en-US" sz="2800" i="1" dirty="0" err="1" smtClean="0">
                <a:latin typeface="Times New Roman" pitchFamily="18" charset="0"/>
                <a:cs typeface="Times New Roman" pitchFamily="18" charset="0"/>
              </a:rPr>
              <a:t>order</a:t>
            </a:r>
            <a:r>
              <a:rPr lang="en-US" sz="2800" baseline="-25000" dirty="0" err="1" smtClean="0">
                <a:latin typeface="Times New Roman" pitchFamily="18" charset="0"/>
                <a:cs typeface="Times New Roman" pitchFamily="18" charset="0"/>
              </a:rPr>
              <a:t>S</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&lt;</a:t>
            </a:r>
            <a:r>
              <a:rPr lang="en-US" sz="2800" baseline="-25000" dirty="0">
                <a:latin typeface="Times New Roman" pitchFamily="18" charset="0"/>
                <a:cs typeface="Times New Roman" pitchFamily="18" charset="0"/>
              </a:rPr>
              <a:t>HB</a:t>
            </a:r>
            <a:r>
              <a:rPr lang="en-US" sz="2800" dirty="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order</a:t>
            </a:r>
            <a:r>
              <a:rPr lang="en-US" sz="2800" baseline="-25000" dirty="0" err="1" smtClean="0">
                <a:latin typeface="Times New Roman" pitchFamily="18" charset="0"/>
                <a:cs typeface="Times New Roman" pitchFamily="18" charset="0"/>
              </a:rPr>
              <a:t>S</a:t>
            </a:r>
            <a:r>
              <a:rPr lang="en-US" sz="2800" baseline="-250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smtClean="0">
                <a:cs typeface="Times New Roman" pitchFamily="18" charset="0"/>
              </a:rPr>
              <a:t>then </a:t>
            </a:r>
            <a:r>
              <a:rPr lang="en-US" sz="2800" dirty="0" smtClean="0"/>
              <a:t>S should be received first.</a:t>
            </a:r>
            <a:endParaRPr lang="en-US" sz="2800" dirty="0"/>
          </a:p>
        </p:txBody>
      </p:sp>
      <p:sp>
        <p:nvSpPr>
          <p:cNvPr id="16" name="TextBox 15"/>
          <p:cNvSpPr txBox="1"/>
          <p:nvPr/>
        </p:nvSpPr>
        <p:spPr>
          <a:xfrm>
            <a:off x="3141351" y="4872335"/>
            <a:ext cx="2861296" cy="461665"/>
          </a:xfrm>
          <a:prstGeom prst="rect">
            <a:avLst/>
          </a:prstGeom>
          <a:noFill/>
        </p:spPr>
        <p:txBody>
          <a:bodyPr wrap="none" rtlCol="0">
            <a:spAutoFit/>
          </a:bodyPr>
          <a:lstStyle/>
          <a:p>
            <a:r>
              <a:rPr lang="en-US" sz="2400" i="1" dirty="0" err="1" smtClean="0">
                <a:solidFill>
                  <a:srgbClr val="C00000"/>
                </a:solidFill>
                <a:latin typeface="Times New Roman" pitchFamily="18" charset="0"/>
                <a:cs typeface="Times New Roman" pitchFamily="18" charset="0"/>
              </a:rPr>
              <a:t>order</a:t>
            </a:r>
            <a:r>
              <a:rPr lang="en-US" sz="2400" baseline="-25000" dirty="0" err="1" smtClean="0">
                <a:solidFill>
                  <a:srgbClr val="C00000"/>
                </a:solidFill>
                <a:latin typeface="Times New Roman" pitchFamily="18" charset="0"/>
                <a:cs typeface="Times New Roman" pitchFamily="18" charset="0"/>
              </a:rPr>
              <a:t>W</a:t>
            </a:r>
            <a:r>
              <a:rPr lang="en-US" sz="2400" baseline="-25000" dirty="0" smtClean="0">
                <a:solidFill>
                  <a:srgbClr val="C00000"/>
                </a:solidFill>
                <a:latin typeface="Times New Roman" pitchFamily="18" charset="0"/>
                <a:cs typeface="Times New Roman" pitchFamily="18" charset="0"/>
              </a:rPr>
              <a:t>(h3)</a:t>
            </a:r>
            <a:r>
              <a:rPr lang="en-US" sz="2400" dirty="0" smtClean="0">
                <a:solidFill>
                  <a:srgbClr val="C00000"/>
                </a:solidFill>
                <a:latin typeface="Times New Roman" pitchFamily="18" charset="0"/>
                <a:cs typeface="Times New Roman" pitchFamily="18" charset="0"/>
              </a:rPr>
              <a:t> &lt;</a:t>
            </a:r>
            <a:r>
              <a:rPr lang="en-US" sz="2400" baseline="-25000" dirty="0" smtClean="0">
                <a:solidFill>
                  <a:srgbClr val="C00000"/>
                </a:solidFill>
                <a:latin typeface="Times New Roman" pitchFamily="18" charset="0"/>
                <a:cs typeface="Times New Roman" pitchFamily="18" charset="0"/>
              </a:rPr>
              <a:t>HB</a:t>
            </a:r>
            <a:r>
              <a:rPr lang="en-US" sz="2400" dirty="0" smtClean="0">
                <a:solidFill>
                  <a:srgbClr val="C00000"/>
                </a:solidFill>
                <a:latin typeface="Times New Roman" pitchFamily="18" charset="0"/>
                <a:cs typeface="Times New Roman" pitchFamily="18" charset="0"/>
              </a:rPr>
              <a:t> </a:t>
            </a:r>
            <a:r>
              <a:rPr lang="en-US" sz="2400" i="1" dirty="0" err="1" smtClean="0">
                <a:solidFill>
                  <a:srgbClr val="C00000"/>
                </a:solidFill>
                <a:latin typeface="Times New Roman" pitchFamily="18" charset="0"/>
                <a:cs typeface="Times New Roman" pitchFamily="18" charset="0"/>
              </a:rPr>
              <a:t>order</a:t>
            </a:r>
            <a:r>
              <a:rPr lang="en-US" sz="2400" baseline="-25000" dirty="0" err="1" smtClean="0">
                <a:solidFill>
                  <a:srgbClr val="C00000"/>
                </a:solidFill>
                <a:latin typeface="Times New Roman" pitchFamily="18" charset="0"/>
                <a:cs typeface="Times New Roman" pitchFamily="18" charset="0"/>
              </a:rPr>
              <a:t>S’</a:t>
            </a:r>
            <a:endParaRPr lang="en-US" sz="2400" i="1" baseline="-25000" dirty="0">
              <a:solidFill>
                <a:srgbClr val="C00000"/>
              </a:solidFill>
              <a:latin typeface="Times New Roman" pitchFamily="18"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8920209"/>
              </p:ext>
            </p:extLst>
          </p:nvPr>
        </p:nvGraphicFramePr>
        <p:xfrm>
          <a:off x="923531" y="2730268"/>
          <a:ext cx="7144538" cy="1280160"/>
        </p:xfrm>
        <a:graphic>
          <a:graphicData uri="http://schemas.openxmlformats.org/drawingml/2006/table">
            <a:tbl>
              <a:tblPr firstRow="1" bandRow="1">
                <a:tableStyleId>{2D5ABB26-0587-4C30-8999-92F81FD0307C}</a:tableStyleId>
              </a:tblPr>
              <a:tblGrid>
                <a:gridCol w="2431114"/>
                <a:gridCol w="2431114"/>
                <a:gridCol w="2282310"/>
              </a:tblGrid>
              <a:tr h="370840">
                <a:tc>
                  <a:txBody>
                    <a:bodyPr/>
                    <a:lstStyle/>
                    <a:p>
                      <a:pPr algn="ctr"/>
                      <a:r>
                        <a:rPr lang="en-US" sz="2400" dirty="0" smtClean="0">
                          <a:solidFill>
                            <a:schemeClr val="tx1"/>
                          </a:solidFill>
                          <a:latin typeface="Consolas" pitchFamily="49" charset="0"/>
                          <a:cs typeface="Consolas" pitchFamily="49" charset="0"/>
                        </a:rPr>
                        <a:t>Task X</a:t>
                      </a:r>
                      <a:endParaRPr lang="en-US" sz="2400" dirty="0">
                        <a:solidFill>
                          <a:schemeClr val="tx1"/>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latin typeface="Consolas" pitchFamily="49" charset="0"/>
                          <a:cs typeface="Consolas" pitchFamily="49" charset="0"/>
                        </a:rPr>
                        <a:t>Task </a:t>
                      </a:r>
                      <a:r>
                        <a:rPr lang="en-US" sz="2400" dirty="0" smtClean="0">
                          <a:solidFill>
                            <a:schemeClr val="tx1"/>
                          </a:solidFill>
                          <a:latin typeface="Consolas" pitchFamily="49" charset="0"/>
                          <a:cs typeface="Consolas" pitchFamily="49" charset="0"/>
                        </a:rPr>
                        <a:t>Y</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solidFill>
                            <a:schemeClr val="tx1"/>
                          </a:solidFill>
                          <a:latin typeface="Consolas" pitchFamily="49" charset="0"/>
                          <a:cs typeface="Consolas" pitchFamily="49" charset="0"/>
                        </a:rPr>
                        <a:t>Task </a:t>
                      </a:r>
                      <a:r>
                        <a:rPr lang="en-US" sz="2400" dirty="0" smtClean="0">
                          <a:solidFill>
                            <a:schemeClr val="tx1"/>
                          </a:solidFill>
                          <a:latin typeface="Consolas" pitchFamily="49" charset="0"/>
                          <a:cs typeface="Consolas" pitchFamily="49" charset="0"/>
                        </a:rPr>
                        <a:t>Z</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400" dirty="0" smtClean="0">
                          <a:solidFill>
                            <a:schemeClr val="tx1"/>
                          </a:solidFill>
                          <a:latin typeface="Consolas" pitchFamily="49" charset="0"/>
                          <a:cs typeface="Consolas" pitchFamily="49" charset="0"/>
                        </a:rPr>
                        <a:t>h1=S(</a:t>
                      </a:r>
                      <a:r>
                        <a:rPr lang="en-US" sz="2400" dirty="0" err="1" smtClean="0">
                          <a:solidFill>
                            <a:schemeClr val="tx1"/>
                          </a:solidFill>
                          <a:latin typeface="Consolas" pitchFamily="49" charset="0"/>
                          <a:cs typeface="Consolas" pitchFamily="49" charset="0"/>
                        </a:rPr>
                        <a:t>Z,</a:t>
                      </a:r>
                      <a:r>
                        <a:rPr lang="en-US" altLang="zh-CN" sz="2400" b="0" dirty="0" err="1" smtClean="0">
                          <a:solidFill>
                            <a:schemeClr val="tx1"/>
                          </a:solidFill>
                          <a:latin typeface="Lucida Console" pitchFamily="49" charset="0"/>
                        </a:rPr>
                        <a:t>d</a:t>
                      </a:r>
                      <a:r>
                        <a:rPr lang="en-US" altLang="zh-CN" sz="2400" b="0" baseline="-25000" dirty="0" err="1" smtClean="0">
                          <a:solidFill>
                            <a:schemeClr val="tx1"/>
                          </a:solidFill>
                          <a:latin typeface="Lucida Console" pitchFamily="49" charset="0"/>
                        </a:rPr>
                        <a:t>s</a:t>
                      </a:r>
                      <a:r>
                        <a:rPr lang="en-US" sz="2400" dirty="0" smtClean="0">
                          <a:solidFill>
                            <a:schemeClr val="tx1"/>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dirty="0" smtClean="0">
                          <a:solidFill>
                            <a:srgbClr val="C00000"/>
                          </a:solidFill>
                          <a:latin typeface="Consolas" pitchFamily="49" charset="0"/>
                          <a:cs typeface="Consolas" pitchFamily="49" charset="0"/>
                        </a:rPr>
                        <a:t>h2=S’(</a:t>
                      </a:r>
                      <a:r>
                        <a:rPr lang="en-US" sz="2400" dirty="0" err="1" smtClean="0">
                          <a:solidFill>
                            <a:srgbClr val="C00000"/>
                          </a:solidFill>
                          <a:latin typeface="Consolas" pitchFamily="49" charset="0"/>
                          <a:cs typeface="Consolas" pitchFamily="49" charset="0"/>
                        </a:rPr>
                        <a:t>Z,</a:t>
                      </a:r>
                      <a:r>
                        <a:rPr lang="en-US" sz="2400" b="0" dirty="0" err="1" smtClean="0">
                          <a:solidFill>
                            <a:srgbClr val="C00000"/>
                          </a:solidFill>
                          <a:latin typeface="Lucida Console" pitchFamily="49" charset="0"/>
                          <a:cs typeface="+mn-cs"/>
                        </a:rPr>
                        <a:t>d</a:t>
                      </a:r>
                      <a:r>
                        <a:rPr lang="en-US" sz="2400" b="0" baseline="-25000" dirty="0" err="1" smtClean="0">
                          <a:solidFill>
                            <a:srgbClr val="C00000"/>
                          </a:solidFill>
                          <a:latin typeface="Lucida Console" pitchFamily="49" charset="0"/>
                          <a:cs typeface="+mn-cs"/>
                        </a:rPr>
                        <a:t>s</a:t>
                      </a:r>
                      <a:r>
                        <a:rPr lang="en-US" sz="2400" b="0" baseline="-25000" dirty="0" smtClean="0">
                          <a:solidFill>
                            <a:srgbClr val="C00000"/>
                          </a:solidFill>
                          <a:latin typeface="Lucida Console" pitchFamily="49" charset="0"/>
                          <a:cs typeface="+mn-cs"/>
                        </a:rPr>
                        <a:t>’</a:t>
                      </a:r>
                      <a:r>
                        <a:rPr lang="en-US" sz="2400" dirty="0" smtClean="0">
                          <a:solidFill>
                            <a:srgbClr val="C00000"/>
                          </a:solidFill>
                          <a:latin typeface="Consolas" pitchFamily="49" charset="0"/>
                          <a:cs typeface="Consolas" pitchFamily="49" charset="0"/>
                        </a:rPr>
                        <a:t>)</a:t>
                      </a:r>
                    </a:p>
                    <a:p>
                      <a:r>
                        <a:rPr lang="en-US" sz="2400" dirty="0" smtClean="0">
                          <a:solidFill>
                            <a:schemeClr val="tx1"/>
                          </a:solidFill>
                          <a:latin typeface="Consolas" pitchFamily="49" charset="0"/>
                          <a:cs typeface="Consolas" pitchFamily="49" charset="0"/>
                        </a:rPr>
                        <a:t>W(h2)</a:t>
                      </a:r>
                      <a:endParaRPr lang="en-US" sz="240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400" dirty="0" smtClean="0">
                          <a:solidFill>
                            <a:schemeClr val="tx1"/>
                          </a:solidFill>
                          <a:latin typeface="Consolas" pitchFamily="49" charset="0"/>
                          <a:cs typeface="Consolas" pitchFamily="49" charset="0"/>
                        </a:rPr>
                        <a:t>h3=R(*,</a:t>
                      </a:r>
                      <a:r>
                        <a:rPr lang="en-US" sz="2400" baseline="0" dirty="0" err="1" smtClean="0">
                          <a:solidFill>
                            <a:schemeClr val="tx1"/>
                          </a:solidFill>
                          <a:latin typeface="Consolas" pitchFamily="49" charset="0"/>
                          <a:cs typeface="Consolas" pitchFamily="49" charset="0"/>
                        </a:rPr>
                        <a:t>v</a:t>
                      </a:r>
                      <a:r>
                        <a:rPr lang="en-US" sz="2400" baseline="-25000" dirty="0" err="1" smtClean="0">
                          <a:solidFill>
                            <a:schemeClr val="tx1"/>
                          </a:solidFill>
                          <a:latin typeface="Consolas" pitchFamily="49" charset="0"/>
                          <a:cs typeface="Consolas" pitchFamily="49" charset="0"/>
                        </a:rPr>
                        <a:t>R</a:t>
                      </a:r>
                      <a:r>
                        <a:rPr lang="en-US" sz="2400" dirty="0" smtClean="0">
                          <a:solidFill>
                            <a:schemeClr val="tx1"/>
                          </a:solidFill>
                          <a:latin typeface="Consolas" pitchFamily="49" charset="0"/>
                          <a:cs typeface="Consolas" pitchFamily="49" charset="0"/>
                        </a:rPr>
                        <a:t>)</a:t>
                      </a:r>
                    </a:p>
                    <a:p>
                      <a:r>
                        <a:rPr lang="en-US" sz="2400" dirty="0" smtClean="0">
                          <a:solidFill>
                            <a:srgbClr val="C00000"/>
                          </a:solidFill>
                          <a:latin typeface="Consolas" pitchFamily="49" charset="0"/>
                          <a:cs typeface="Consolas" pitchFamily="49" charset="0"/>
                        </a:rPr>
                        <a:t>W(h3)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10" name="Right Arrow 9"/>
          <p:cNvSpPr/>
          <p:nvPr/>
        </p:nvSpPr>
        <p:spPr>
          <a:xfrm rot="5400000">
            <a:off x="4327550" y="4120690"/>
            <a:ext cx="488896" cy="526997"/>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352303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a:t>
            </a:r>
            <a:r>
              <a:rPr lang="en-US" dirty="0" smtClean="0"/>
              <a:t>MCAPI Program Execution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4</a:t>
            </a:fld>
            <a:endParaRPr lang="en-US"/>
          </a:p>
        </p:txBody>
      </p:sp>
      <p:sp>
        <p:nvSpPr>
          <p:cNvPr id="3" name="Rectangle 2"/>
          <p:cNvSpPr/>
          <p:nvPr/>
        </p:nvSpPr>
        <p:spPr>
          <a:xfrm>
            <a:off x="228600" y="4953000"/>
            <a:ext cx="8915400" cy="523220"/>
          </a:xfrm>
          <a:prstGeom prst="rect">
            <a:avLst/>
          </a:prstGeom>
        </p:spPr>
        <p:txBody>
          <a:bodyPr wrap="square">
            <a:spAutoFit/>
          </a:bodyPr>
          <a:lstStyle/>
          <a:p>
            <a:pPr algn="ctr"/>
            <a:r>
              <a:rPr lang="en-US" sz="2800" i="1" dirty="0">
                <a:cs typeface="Times New Roman" pitchFamily="18" charset="0"/>
              </a:rPr>
              <a:t>Is there a feasible schedule </a:t>
            </a:r>
            <a:r>
              <a:rPr lang="en-US" sz="2800" i="1" dirty="0" smtClean="0">
                <a:cs typeface="Times New Roman" pitchFamily="18" charset="0"/>
              </a:rPr>
              <a:t>that violates an assertion?</a:t>
            </a:r>
            <a:endParaRPr lang="en-US" sz="2800" i="1" dirty="0">
              <a:cs typeface="Times New Roman" pitchFamily="18" charset="0"/>
            </a:endParaRPr>
          </a:p>
        </p:txBody>
      </p:sp>
      <p:graphicFrame>
        <p:nvGraphicFramePr>
          <p:cNvPr id="7" name="表格 4"/>
          <p:cNvGraphicFramePr>
            <a:graphicFrameLocks noGrp="1"/>
          </p:cNvGraphicFramePr>
          <p:nvPr>
            <p:extLst>
              <p:ext uri="{D42A27DB-BD31-4B8C-83A1-F6EECF244321}">
                <p14:modId xmlns:p14="http://schemas.microsoft.com/office/powerpoint/2010/main" val="2478249079"/>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chemeClr val="tx1"/>
                          </a:solidFill>
                          <a:latin typeface="Lucida Console" pitchFamily="49" charset="0"/>
                        </a:rPr>
                        <a:t>h5 = S</a:t>
                      </a:r>
                      <a:r>
                        <a:rPr lang="en-US" altLang="zh-CN" sz="2000" b="0" baseline="-25000" dirty="0" smtClean="0">
                          <a:solidFill>
                            <a:schemeClr val="tx1"/>
                          </a:solidFill>
                          <a:latin typeface="Lucida Console" pitchFamily="49" charset="0"/>
                        </a:rPr>
                        <a:t>2,4</a:t>
                      </a:r>
                      <a:r>
                        <a:rPr lang="en-US" altLang="zh-CN" sz="2000" b="0" dirty="0" smtClean="0">
                          <a:solidFill>
                            <a:schemeClr val="tx1"/>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dirty="0" smtClean="0">
                          <a:solidFill>
                            <a:schemeClr val="tx1"/>
                          </a:solidFill>
                          <a:latin typeface="Lucida Console" pitchFamily="49" charset="0"/>
                        </a:rPr>
                        <a:t>,</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endParaRPr lang="en-US" altLang="zh-CN" sz="200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4694503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Soundness</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17" name="TextBox 16"/>
          <p:cNvSpPr txBox="1"/>
          <p:nvPr/>
        </p:nvSpPr>
        <p:spPr>
          <a:xfrm>
            <a:off x="838199" y="1652587"/>
            <a:ext cx="4816896" cy="1384995"/>
          </a:xfrm>
          <a:prstGeom prst="rect">
            <a:avLst/>
          </a:prstGeom>
          <a:noFill/>
        </p:spPr>
        <p:txBody>
          <a:bodyPr wrap="none" rtlCol="0">
            <a:spAutoFit/>
          </a:bodyPr>
          <a:lstStyle/>
          <a:p>
            <a:r>
              <a:rPr lang="en-US" sz="2800" i="1" dirty="0" smtClean="0">
                <a:latin typeface="Cambria Math" panose="02040503050406030204" pitchFamily="18" charset="0"/>
                <a:ea typeface="Cambria Math" panose="02040503050406030204" pitchFamily="18" charset="0"/>
              </a:rPr>
              <a:t>SMT</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p,m</a:t>
            </a:r>
            <a:r>
              <a:rPr lang="en-US" sz="2800" dirty="0" smtClean="0">
                <a:latin typeface="Cambria Math" panose="02040503050406030204" pitchFamily="18" charset="0"/>
                <a:ea typeface="Cambria Math" panose="02040503050406030204" pitchFamily="18" charset="0"/>
              </a:rPr>
              <a:t>) </a:t>
            </a:r>
            <a:r>
              <a:rPr lang="en-US" sz="2800" dirty="0" smtClean="0">
                <a:latin typeface="Cambria Math" panose="02040503050406030204" pitchFamily="18" charset="0"/>
                <a:ea typeface="Cambria Math" panose="02040503050406030204" pitchFamily="18" charset="0"/>
                <a:sym typeface="Wingdings" panose="05000000000000000000" pitchFamily="2" charset="2"/>
              </a:rPr>
              <a:t> An SMT problem</a:t>
            </a:r>
          </a:p>
          <a:p>
            <a:r>
              <a:rPr lang="en-US" sz="2800" i="1" dirty="0">
                <a:latin typeface="Cambria Math" panose="02040503050406030204" pitchFamily="18" charset="0"/>
                <a:ea typeface="Cambria Math" panose="02040503050406030204" pitchFamily="18" charset="0"/>
              </a:rPr>
              <a:t>SOL</a:t>
            </a:r>
            <a:r>
              <a:rPr lang="en-US" sz="2800" dirty="0">
                <a:latin typeface="Cambria Math" panose="02040503050406030204" pitchFamily="18" charset="0"/>
                <a:ea typeface="Cambria Math" panose="02040503050406030204" pitchFamily="18" charset="0"/>
              </a:rPr>
              <a:t>(</a:t>
            </a:r>
            <a:r>
              <a:rPr lang="en-US" sz="2800" i="1" dirty="0" err="1">
                <a:latin typeface="Cambria Math" panose="02040503050406030204" pitchFamily="18" charset="0"/>
                <a:ea typeface="Cambria Math" panose="02040503050406030204" pitchFamily="18" charset="0"/>
              </a:rPr>
              <a:t>smt</a:t>
            </a:r>
            <a:r>
              <a:rPr lang="en-US" sz="2800"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sym typeface="Wingdings" panose="05000000000000000000" pitchFamily="2" charset="2"/>
              </a:rPr>
              <a:t> A trace or UNSAT</a:t>
            </a:r>
          </a:p>
          <a:p>
            <a:r>
              <a:rPr lang="en-US" sz="2800" i="1" dirty="0">
                <a:latin typeface="Cambria Math" panose="02040503050406030204" pitchFamily="18" charset="0"/>
                <a:ea typeface="Cambria Math" panose="02040503050406030204" pitchFamily="18" charset="0"/>
              </a:rPr>
              <a:t>SEM</a:t>
            </a:r>
            <a:r>
              <a:rPr lang="en-US" sz="2800" dirty="0">
                <a:latin typeface="Cambria Math" panose="02040503050406030204" pitchFamily="18" charset="0"/>
                <a:ea typeface="Cambria Math" panose="02040503050406030204" pitchFamily="18" charset="0"/>
              </a:rPr>
              <a:t>(</a:t>
            </a:r>
            <a:r>
              <a:rPr lang="en-US" sz="2800" i="1" dirty="0" err="1">
                <a:latin typeface="Cambria Math" panose="02040503050406030204" pitchFamily="18" charset="0"/>
                <a:ea typeface="Cambria Math" panose="02040503050406030204" pitchFamily="18" charset="0"/>
              </a:rPr>
              <a:t>p,t</a:t>
            </a:r>
            <a:r>
              <a:rPr lang="en-US" sz="2800"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sym typeface="Wingdings" panose="05000000000000000000" pitchFamily="2" charset="2"/>
              </a:rPr>
              <a:t> BAD or </a:t>
            </a:r>
            <a:r>
              <a:rPr lang="en-US" sz="2800" dirty="0" smtClean="0">
                <a:latin typeface="Cambria Math" panose="02040503050406030204" pitchFamily="18" charset="0"/>
                <a:ea typeface="Cambria Math" panose="02040503050406030204" pitchFamily="18" charset="0"/>
                <a:sym typeface="Wingdings" panose="05000000000000000000" pitchFamily="2" charset="2"/>
              </a:rPr>
              <a:t>OK</a:t>
            </a:r>
            <a:endParaRPr lang="en-US" sz="2800" dirty="0">
              <a:latin typeface="Cambria Math" panose="02040503050406030204" pitchFamily="18" charset="0"/>
              <a:ea typeface="Cambria Math" panose="02040503050406030204" pitchFamily="18" charset="0"/>
              <a:sym typeface="Wingdings" panose="05000000000000000000" pitchFamily="2" charset="2"/>
            </a:endParaRPr>
          </a:p>
        </p:txBody>
      </p:sp>
      <p:sp>
        <p:nvSpPr>
          <p:cNvPr id="20" name="TextBox 19"/>
          <p:cNvSpPr txBox="1"/>
          <p:nvPr/>
        </p:nvSpPr>
        <p:spPr>
          <a:xfrm>
            <a:off x="838199" y="4201180"/>
            <a:ext cx="3200401" cy="523220"/>
          </a:xfrm>
          <a:prstGeom prst="rect">
            <a:avLst/>
          </a:prstGeom>
          <a:noFill/>
        </p:spPr>
        <p:txBody>
          <a:bodyPr wrap="square" rtlCol="0">
            <a:spAutoFit/>
          </a:bodyPr>
          <a:lstStyle/>
          <a:p>
            <a:r>
              <a:rPr lang="en-US" sz="2800" i="1" dirty="0" smtClean="0">
                <a:latin typeface="Cambria Math" panose="02040503050406030204" pitchFamily="18" charset="0"/>
                <a:ea typeface="Cambria Math" panose="02040503050406030204" pitchFamily="18" charset="0"/>
              </a:rPr>
              <a:t>SOL</a:t>
            </a:r>
            <a:r>
              <a:rPr lang="en-US" sz="2800" dirty="0" smtClean="0">
                <a:latin typeface="Cambria Math" panose="02040503050406030204" pitchFamily="18" charset="0"/>
                <a:ea typeface="Cambria Math" panose="02040503050406030204" pitchFamily="18" charset="0"/>
              </a:rPr>
              <a:t>(</a:t>
            </a:r>
            <a:r>
              <a:rPr lang="en-US" sz="2800" i="1" dirty="0" smtClean="0">
                <a:latin typeface="Cambria Math" panose="02040503050406030204" pitchFamily="18" charset="0"/>
                <a:ea typeface="Cambria Math" panose="02040503050406030204" pitchFamily="18" charset="0"/>
              </a:rPr>
              <a:t>SMT</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p,m</a:t>
            </a:r>
            <a:r>
              <a:rPr lang="en-US" sz="2800" dirty="0" smtClean="0">
                <a:latin typeface="Cambria Math" panose="02040503050406030204" pitchFamily="18" charset="0"/>
                <a:ea typeface="Cambria Math" panose="02040503050406030204" pitchFamily="18" charset="0"/>
              </a:rPr>
              <a:t>)) = </a:t>
            </a:r>
            <a:r>
              <a:rPr lang="en-US" sz="2800" i="1" dirty="0" smtClean="0">
                <a:latin typeface="Cambria Math" panose="02040503050406030204" pitchFamily="18" charset="0"/>
                <a:ea typeface="Cambria Math" panose="02040503050406030204" pitchFamily="18" charset="0"/>
              </a:rPr>
              <a:t>t</a:t>
            </a:r>
            <a:r>
              <a:rPr lang="en-US" sz="2800" dirty="0" smtClean="0">
                <a:latin typeface="Cambria Math" panose="02040503050406030204" pitchFamily="18" charset="0"/>
                <a:ea typeface="Cambria Math" panose="02040503050406030204" pitchFamily="18" charset="0"/>
              </a:rPr>
              <a:t>  </a:t>
            </a:r>
          </a:p>
        </p:txBody>
      </p:sp>
      <p:sp>
        <p:nvSpPr>
          <p:cNvPr id="21" name="TextBox 20"/>
          <p:cNvSpPr txBox="1"/>
          <p:nvPr/>
        </p:nvSpPr>
        <p:spPr>
          <a:xfrm>
            <a:off x="5333999" y="4161473"/>
            <a:ext cx="3200401" cy="523220"/>
          </a:xfrm>
          <a:prstGeom prst="rect">
            <a:avLst/>
          </a:prstGeom>
          <a:noFill/>
        </p:spPr>
        <p:txBody>
          <a:bodyPr wrap="square" rtlCol="0">
            <a:spAutoFit/>
          </a:bodyPr>
          <a:lstStyle/>
          <a:p>
            <a:r>
              <a:rPr lang="en-US" sz="2800" i="1" dirty="0" smtClean="0">
                <a:latin typeface="Cambria Math" panose="02040503050406030204" pitchFamily="18" charset="0"/>
                <a:ea typeface="Cambria Math" panose="02040503050406030204" pitchFamily="18" charset="0"/>
              </a:rPr>
              <a:t>SEM</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p,t</a:t>
            </a:r>
            <a:r>
              <a:rPr lang="en-US" sz="2800" dirty="0" smtClean="0">
                <a:latin typeface="Cambria Math" panose="02040503050406030204" pitchFamily="18" charset="0"/>
                <a:ea typeface="Cambria Math" panose="02040503050406030204" pitchFamily="18" charset="0"/>
              </a:rPr>
              <a:t>) = BAD</a:t>
            </a:r>
          </a:p>
        </p:txBody>
      </p:sp>
      <p:sp>
        <p:nvSpPr>
          <p:cNvPr id="22" name="Right Arrow 21"/>
          <p:cNvSpPr/>
          <p:nvPr/>
        </p:nvSpPr>
        <p:spPr>
          <a:xfrm>
            <a:off x="4419599" y="4277380"/>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23" name="TextBox 22"/>
          <p:cNvSpPr txBox="1"/>
          <p:nvPr/>
        </p:nvSpPr>
        <p:spPr>
          <a:xfrm>
            <a:off x="838199" y="3515380"/>
            <a:ext cx="6365332" cy="584775"/>
          </a:xfrm>
          <a:prstGeom prst="rect">
            <a:avLst/>
          </a:prstGeom>
          <a:noFill/>
        </p:spPr>
        <p:txBody>
          <a:bodyPr wrap="none" rtlCol="0">
            <a:spAutoFit/>
          </a:bodyPr>
          <a:lstStyle/>
          <a:p>
            <a:r>
              <a:rPr lang="en-US" sz="3200" b="1" dirty="0" smtClean="0"/>
              <a:t>For all </a:t>
            </a:r>
            <a:r>
              <a:rPr lang="en-US" sz="2800" dirty="0" smtClean="0"/>
              <a:t>programs </a:t>
            </a:r>
            <a:r>
              <a:rPr lang="en-US" sz="2800" i="1" dirty="0" smtClean="0"/>
              <a:t>p</a:t>
            </a:r>
            <a:r>
              <a:rPr lang="en-US" sz="2800" dirty="0" smtClean="0"/>
              <a:t> and match pair sets </a:t>
            </a:r>
            <a:r>
              <a:rPr lang="en-US" sz="2800" i="1" dirty="0" smtClean="0"/>
              <a:t>m</a:t>
            </a:r>
            <a:r>
              <a:rPr lang="en-US" sz="2800" dirty="0" smtClean="0"/>
              <a:t>,</a:t>
            </a:r>
            <a:endParaRPr lang="en-US" sz="2800" dirty="0"/>
          </a:p>
        </p:txBody>
      </p:sp>
    </p:spTree>
    <p:extLst>
      <p:ext uri="{BB962C8B-B14F-4D97-AF65-F5344CB8AC3E}">
        <p14:creationId xmlns:p14="http://schemas.microsoft.com/office/powerpoint/2010/main" val="1451896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Completeness</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17" name="TextBox 16"/>
          <p:cNvSpPr txBox="1"/>
          <p:nvPr/>
        </p:nvSpPr>
        <p:spPr>
          <a:xfrm>
            <a:off x="4267199" y="3038407"/>
            <a:ext cx="3962401" cy="523220"/>
          </a:xfrm>
          <a:prstGeom prst="rect">
            <a:avLst/>
          </a:prstGeom>
          <a:noFill/>
        </p:spPr>
        <p:txBody>
          <a:bodyPr wrap="square" rtlCol="0">
            <a:spAutoFit/>
          </a:bodyPr>
          <a:lstStyle/>
          <a:p>
            <a:r>
              <a:rPr lang="en-US" sz="2800" dirty="0" smtClean="0">
                <a:latin typeface="Cambria Math" panose="02040503050406030204" pitchFamily="18" charset="0"/>
                <a:ea typeface="Cambria Math" panose="02040503050406030204" pitchFamily="18" charset="0"/>
              </a:rPr>
              <a:t>∃</a:t>
            </a:r>
            <a:r>
              <a:rPr lang="en-US" sz="2800" i="1" dirty="0" smtClean="0">
                <a:latin typeface="Cambria Math" panose="02040503050406030204" pitchFamily="18" charset="0"/>
                <a:ea typeface="Cambria Math" panose="02040503050406030204" pitchFamily="18" charset="0"/>
              </a:rPr>
              <a:t>m, SOL</a:t>
            </a:r>
            <a:r>
              <a:rPr lang="en-US" sz="2800" dirty="0" smtClean="0">
                <a:latin typeface="Cambria Math" panose="02040503050406030204" pitchFamily="18" charset="0"/>
                <a:ea typeface="Cambria Math" panose="02040503050406030204" pitchFamily="18" charset="0"/>
              </a:rPr>
              <a:t>(</a:t>
            </a:r>
            <a:r>
              <a:rPr lang="en-US" sz="2800" i="1" dirty="0" smtClean="0">
                <a:latin typeface="Cambria Math" panose="02040503050406030204" pitchFamily="18" charset="0"/>
                <a:ea typeface="Cambria Math" panose="02040503050406030204" pitchFamily="18" charset="0"/>
              </a:rPr>
              <a:t>SMT</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p,m</a:t>
            </a:r>
            <a:r>
              <a:rPr lang="en-US" sz="2800" dirty="0" smtClean="0">
                <a:latin typeface="Cambria Math" panose="02040503050406030204" pitchFamily="18" charset="0"/>
                <a:ea typeface="Cambria Math" panose="02040503050406030204" pitchFamily="18" charset="0"/>
              </a:rPr>
              <a:t>)) = </a:t>
            </a:r>
            <a:r>
              <a:rPr lang="en-US" sz="2800" i="1" dirty="0" smtClean="0">
                <a:latin typeface="Cambria Math" panose="02040503050406030204" pitchFamily="18" charset="0"/>
                <a:ea typeface="Cambria Math" panose="02040503050406030204" pitchFamily="18" charset="0"/>
              </a:rPr>
              <a:t>t</a:t>
            </a:r>
            <a:endParaRPr lang="en-US" sz="2800" dirty="0" smtClean="0">
              <a:latin typeface="Cambria Math" panose="02040503050406030204" pitchFamily="18" charset="0"/>
              <a:ea typeface="Cambria Math" panose="02040503050406030204" pitchFamily="18" charset="0"/>
            </a:endParaRPr>
          </a:p>
        </p:txBody>
      </p:sp>
      <p:sp>
        <p:nvSpPr>
          <p:cNvPr id="18" name="TextBox 17"/>
          <p:cNvSpPr txBox="1"/>
          <p:nvPr/>
        </p:nvSpPr>
        <p:spPr>
          <a:xfrm>
            <a:off x="838200" y="3061426"/>
            <a:ext cx="3200401" cy="523220"/>
          </a:xfrm>
          <a:prstGeom prst="rect">
            <a:avLst/>
          </a:prstGeom>
          <a:noFill/>
        </p:spPr>
        <p:txBody>
          <a:bodyPr wrap="square" rtlCol="0">
            <a:spAutoFit/>
          </a:bodyPr>
          <a:lstStyle/>
          <a:p>
            <a:r>
              <a:rPr lang="en-US" sz="2800" i="1" dirty="0" smtClean="0">
                <a:latin typeface="Cambria Math" panose="02040503050406030204" pitchFamily="18" charset="0"/>
                <a:ea typeface="Cambria Math" panose="02040503050406030204" pitchFamily="18" charset="0"/>
              </a:rPr>
              <a:t>SEM</a:t>
            </a:r>
            <a:r>
              <a:rPr lang="en-US" sz="2800" dirty="0" smtClean="0">
                <a:latin typeface="Cambria Math" panose="02040503050406030204" pitchFamily="18" charset="0"/>
                <a:ea typeface="Cambria Math" panose="02040503050406030204" pitchFamily="18" charset="0"/>
              </a:rPr>
              <a:t>(</a:t>
            </a:r>
            <a:r>
              <a:rPr lang="en-US" sz="2800" i="1" dirty="0" err="1" smtClean="0">
                <a:latin typeface="Cambria Math" panose="02040503050406030204" pitchFamily="18" charset="0"/>
                <a:ea typeface="Cambria Math" panose="02040503050406030204" pitchFamily="18" charset="0"/>
              </a:rPr>
              <a:t>p,t</a:t>
            </a:r>
            <a:r>
              <a:rPr lang="en-US" sz="2800" dirty="0" smtClean="0">
                <a:latin typeface="Cambria Math" panose="02040503050406030204" pitchFamily="18" charset="0"/>
                <a:ea typeface="Cambria Math" panose="02040503050406030204" pitchFamily="18" charset="0"/>
              </a:rPr>
              <a:t>) = BAD</a:t>
            </a:r>
          </a:p>
        </p:txBody>
      </p:sp>
      <p:sp>
        <p:nvSpPr>
          <p:cNvPr id="19" name="Right Arrow 18"/>
          <p:cNvSpPr/>
          <p:nvPr/>
        </p:nvSpPr>
        <p:spPr>
          <a:xfrm>
            <a:off x="3619500" y="3103512"/>
            <a:ext cx="533400" cy="44439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9" name="TextBox 8"/>
          <p:cNvSpPr txBox="1"/>
          <p:nvPr/>
        </p:nvSpPr>
        <p:spPr>
          <a:xfrm>
            <a:off x="838200" y="2362200"/>
            <a:ext cx="5014001" cy="584775"/>
          </a:xfrm>
          <a:prstGeom prst="rect">
            <a:avLst/>
          </a:prstGeom>
          <a:noFill/>
        </p:spPr>
        <p:txBody>
          <a:bodyPr wrap="none" rtlCol="0">
            <a:spAutoFit/>
          </a:bodyPr>
          <a:lstStyle/>
          <a:p>
            <a:r>
              <a:rPr lang="en-US" sz="3200" b="1" dirty="0" smtClean="0"/>
              <a:t>For all </a:t>
            </a:r>
            <a:r>
              <a:rPr lang="en-US" sz="2800" dirty="0" smtClean="0"/>
              <a:t>programs </a:t>
            </a:r>
            <a:r>
              <a:rPr lang="en-US" sz="2800" i="1" dirty="0" smtClean="0"/>
              <a:t>p</a:t>
            </a:r>
            <a:r>
              <a:rPr lang="en-US" sz="2800" dirty="0" smtClean="0"/>
              <a:t> and traces </a:t>
            </a:r>
            <a:r>
              <a:rPr lang="en-US" sz="2800" i="1" dirty="0" smtClean="0"/>
              <a:t>t</a:t>
            </a:r>
            <a:r>
              <a:rPr lang="en-US" sz="2800" dirty="0" smtClean="0"/>
              <a:t>,</a:t>
            </a:r>
            <a:endParaRPr lang="en-US" sz="2800" dirty="0"/>
          </a:p>
        </p:txBody>
      </p:sp>
    </p:spTree>
    <p:extLst>
      <p:ext uri="{BB962C8B-B14F-4D97-AF65-F5344CB8AC3E}">
        <p14:creationId xmlns:p14="http://schemas.microsoft.com/office/powerpoint/2010/main" val="28601376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Approximation</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11" name="Oval 10"/>
          <p:cNvSpPr/>
          <p:nvPr/>
        </p:nvSpPr>
        <p:spPr>
          <a:xfrm>
            <a:off x="2133600" y="1447800"/>
            <a:ext cx="4509654" cy="2133600"/>
          </a:xfrm>
          <a:prstGeom prst="ellipse">
            <a:avLst/>
          </a:prstGeom>
        </p:spPr>
        <p:style>
          <a:lnRef idx="2">
            <a:schemeClr val="accent2"/>
          </a:lnRef>
          <a:fillRef idx="1">
            <a:schemeClr val="lt1"/>
          </a:fillRef>
          <a:effectRef idx="0">
            <a:schemeClr val="accent2"/>
          </a:effectRef>
          <a:fontRef idx="minor">
            <a:schemeClr val="dk1"/>
          </a:fontRef>
        </p:style>
        <p:txBody>
          <a:bodyPr rtlCol="0" anchor="t"/>
          <a:lstStyle/>
          <a:p>
            <a:pPr algn="ctr"/>
            <a:endParaRPr lang="en-US" i="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2" name="Oval 11"/>
          <p:cNvSpPr/>
          <p:nvPr/>
        </p:nvSpPr>
        <p:spPr>
          <a:xfrm>
            <a:off x="2848459" y="2282131"/>
            <a:ext cx="3079936" cy="1299269"/>
          </a:xfrm>
          <a:prstGeom prst="ellipse">
            <a:avLst/>
          </a:prstGeom>
        </p:spPr>
        <p:style>
          <a:lnRef idx="2">
            <a:schemeClr val="accent1"/>
          </a:lnRef>
          <a:fillRef idx="1">
            <a:schemeClr val="lt1"/>
          </a:fillRef>
          <a:effectRef idx="0">
            <a:schemeClr val="accent1"/>
          </a:effectRef>
          <a:fontRef idx="minor">
            <a:schemeClr val="dk1"/>
          </a:fontRef>
        </p:style>
        <p:txBody>
          <a:bodyPr rtlCol="0" anchor="t"/>
          <a:lstStyle/>
          <a:p>
            <a:pPr algn="ctr"/>
            <a:endParaRPr lang="en-US" sz="2400" dirty="0">
              <a:solidFill>
                <a:schemeClr val="bg2">
                  <a:lumMod val="75000"/>
                </a:schemeClr>
              </a:solidFill>
            </a:endParaRPr>
          </a:p>
          <a:p>
            <a:pPr algn="ctr"/>
            <a:r>
              <a:rPr lang="en-US" sz="3200" i="1" dirty="0">
                <a:solidFill>
                  <a:srgbClr val="0070C0"/>
                </a:solidFill>
                <a:cs typeface="Times New Roman" pitchFamily="18" charset="0"/>
              </a:rPr>
              <a:t>m</a:t>
            </a:r>
            <a:endParaRPr lang="en-US" sz="3200" i="1" dirty="0">
              <a:ln w="18415" cmpd="sng">
                <a:solidFill>
                  <a:srgbClr val="FFFFFF"/>
                </a:solidFill>
                <a:prstDash val="solid"/>
              </a:ln>
              <a:solidFill>
                <a:srgbClr val="0070C0"/>
              </a:solidFill>
              <a:effectLst>
                <a:outerShdw blurRad="63500" dir="3600000" algn="tl" rotWithShape="0">
                  <a:srgbClr val="000000">
                    <a:alpha val="70000"/>
                  </a:srgbClr>
                </a:outerShdw>
              </a:effectLst>
              <a:cs typeface="Times New Roman" pitchFamily="18" charset="0"/>
            </a:endParaRPr>
          </a:p>
          <a:p>
            <a:pPr algn="ctr"/>
            <a:endPar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p:cNvSpPr/>
          <p:nvPr/>
        </p:nvSpPr>
        <p:spPr>
          <a:xfrm>
            <a:off x="4126175" y="1759496"/>
            <a:ext cx="558166" cy="523220"/>
          </a:xfrm>
          <a:prstGeom prst="rect">
            <a:avLst/>
          </a:prstGeom>
        </p:spPr>
        <p:txBody>
          <a:bodyPr wrap="none">
            <a:spAutoFit/>
          </a:bodyPr>
          <a:lstStyle/>
          <a:p>
            <a:r>
              <a:rPr lang="en-US" sz="2800" i="1" dirty="0">
                <a:solidFill>
                  <a:srgbClr val="C00000"/>
                </a:solidFill>
              </a:rPr>
              <a:t>m</a:t>
            </a:r>
            <a:r>
              <a:rPr lang="en-US" sz="2800" i="1" dirty="0" smtClean="0">
                <a:solidFill>
                  <a:srgbClr val="C00000"/>
                </a:solidFill>
              </a:rPr>
              <a:t>’</a:t>
            </a:r>
            <a:endParaRPr lang="en-US" sz="2800" i="1" dirty="0">
              <a:solidFill>
                <a:srgbClr val="C00000"/>
              </a:solidFill>
            </a:endParaRPr>
          </a:p>
        </p:txBody>
      </p:sp>
      <p:sp>
        <p:nvSpPr>
          <p:cNvPr id="14" name="Rounded Rectangle 13"/>
          <p:cNvSpPr/>
          <p:nvPr/>
        </p:nvSpPr>
        <p:spPr>
          <a:xfrm>
            <a:off x="1676400" y="4495800"/>
            <a:ext cx="1600200" cy="11407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dirty="0" smtClean="0"/>
              <a:t>SMT (</a:t>
            </a:r>
            <a:r>
              <a:rPr lang="en-US" altLang="zh-CN" sz="2800" dirty="0" smtClean="0">
                <a:solidFill>
                  <a:srgbClr val="0070C0"/>
                </a:solidFill>
              </a:rPr>
              <a:t>m</a:t>
            </a:r>
            <a:r>
              <a:rPr lang="en-US" altLang="zh-CN" sz="2800" dirty="0" smtClean="0"/>
              <a:t>)</a:t>
            </a:r>
            <a:endParaRPr lang="zh-CN" altLang="en-US" sz="2800" dirty="0"/>
          </a:p>
        </p:txBody>
      </p:sp>
      <p:sp>
        <p:nvSpPr>
          <p:cNvPr id="15" name="Rounded Rectangle 14"/>
          <p:cNvSpPr/>
          <p:nvPr/>
        </p:nvSpPr>
        <p:spPr>
          <a:xfrm>
            <a:off x="5638800" y="4495800"/>
            <a:ext cx="1600200" cy="11407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dirty="0" smtClean="0"/>
              <a:t>SMT (</a:t>
            </a:r>
            <a:r>
              <a:rPr lang="en-US" altLang="zh-CN" sz="2800" dirty="0" smtClean="0">
                <a:solidFill>
                  <a:srgbClr val="C00000"/>
                </a:solidFill>
              </a:rPr>
              <a:t>m’</a:t>
            </a:r>
            <a:r>
              <a:rPr lang="en-US" altLang="zh-CN" sz="2800" dirty="0" smtClean="0"/>
              <a:t>)</a:t>
            </a:r>
            <a:endParaRPr lang="zh-CN" altLang="en-US" sz="2800" dirty="0"/>
          </a:p>
        </p:txBody>
      </p:sp>
      <p:sp>
        <p:nvSpPr>
          <p:cNvPr id="17" name="Right Arrow 16"/>
          <p:cNvSpPr/>
          <p:nvPr/>
        </p:nvSpPr>
        <p:spPr>
          <a:xfrm rot="5400000">
            <a:off x="4161761" y="3784266"/>
            <a:ext cx="453330" cy="508669"/>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TextBox 20"/>
          <p:cNvSpPr txBox="1"/>
          <p:nvPr/>
        </p:nvSpPr>
        <p:spPr>
          <a:xfrm>
            <a:off x="4207798" y="4687669"/>
            <a:ext cx="529312" cy="646331"/>
          </a:xfrm>
          <a:prstGeom prst="rect">
            <a:avLst/>
          </a:prstGeom>
          <a:noFill/>
        </p:spPr>
        <p:txBody>
          <a:bodyPr wrap="none" rtlCol="0">
            <a:spAutoFit/>
          </a:bodyPr>
          <a:lstStyle/>
          <a:p>
            <a:r>
              <a:rPr lang="en-US" altLang="zh-CN" sz="3600" dirty="0" smtClean="0">
                <a:latin typeface="Cambria Math" panose="02040503050406030204" pitchFamily="18" charset="0"/>
                <a:ea typeface="Cambria Math" panose="02040503050406030204" pitchFamily="18" charset="0"/>
              </a:rPr>
              <a:t>⊑</a:t>
            </a:r>
            <a:endParaRPr lang="zh-CN" altLang="en-US" sz="3600" dirty="0">
              <a:latin typeface="Cambria Math" panose="02040503050406030204" pitchFamily="18" charset="0"/>
            </a:endParaRPr>
          </a:p>
        </p:txBody>
      </p:sp>
    </p:spTree>
    <p:extLst>
      <p:ext uri="{BB962C8B-B14F-4D97-AF65-F5344CB8AC3E}">
        <p14:creationId xmlns:p14="http://schemas.microsoft.com/office/powerpoint/2010/main" val="20143306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Pairs Generation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48616716"/>
              </p:ext>
            </p:extLst>
          </p:nvPr>
        </p:nvGraphicFramePr>
        <p:xfrm>
          <a:off x="685800" y="1397000"/>
          <a:ext cx="8077200" cy="29260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sz="2000" dirty="0" smtClean="0">
                          <a:latin typeface="Consolas" pitchFamily="49" charset="0"/>
                          <a:cs typeface="Consolas" pitchFamily="49" charset="0"/>
                        </a:rPr>
                        <a:t>Task 0</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1</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2</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Consolas" pitchFamily="49" charset="0"/>
                          <a:cs typeface="Consolas" pitchFamily="49" charset="0"/>
                        </a:rPr>
                        <a:t>0 h1=R</a:t>
                      </a:r>
                      <a:r>
                        <a:rPr lang="en-US" sz="2000" baseline="-25000" dirty="0" smtClean="0">
                          <a:latin typeface="Consolas" pitchFamily="49" charset="0"/>
                          <a:cs typeface="Consolas" pitchFamily="49" charset="0"/>
                        </a:rPr>
                        <a:t>0,1</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W(h1)</a:t>
                      </a:r>
                    </a:p>
                    <a:p>
                      <a:r>
                        <a:rPr lang="en-US" sz="2000" dirty="0" smtClean="0">
                          <a:latin typeface="Consolas" pitchFamily="49" charset="0"/>
                          <a:cs typeface="Consolas" pitchFamily="49" charset="0"/>
                        </a:rPr>
                        <a:t>1 h2=R</a:t>
                      </a:r>
                      <a:r>
                        <a:rPr lang="en-US" sz="2000" baseline="-25000" dirty="0" smtClean="0">
                          <a:latin typeface="Consolas" pitchFamily="49" charset="0"/>
                          <a:cs typeface="Consolas" pitchFamily="49" charset="0"/>
                        </a:rPr>
                        <a:t>0,2</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2</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W(h2)</a:t>
                      </a:r>
                    </a:p>
                    <a:p>
                      <a:r>
                        <a:rPr lang="en-US" sz="2000" dirty="0" smtClean="0">
                          <a:latin typeface="Consolas" pitchFamily="49" charset="0"/>
                          <a:cs typeface="Consolas" pitchFamily="49" charset="0"/>
                        </a:rPr>
                        <a:t>2 h3=S</a:t>
                      </a:r>
                      <a:r>
                        <a:rPr lang="en-US" sz="2000" baseline="-25000" dirty="0" smtClean="0">
                          <a:latin typeface="Consolas" pitchFamily="49" charset="0"/>
                          <a:cs typeface="Consolas" pitchFamily="49" charset="0"/>
                        </a:rPr>
                        <a:t>0,3</a:t>
                      </a:r>
                      <a:r>
                        <a:rPr lang="en-US" sz="2000" dirty="0" smtClean="0">
                          <a:latin typeface="Consolas" pitchFamily="49" charset="0"/>
                          <a:cs typeface="Consolas" pitchFamily="49" charset="0"/>
                        </a:rPr>
                        <a:t>(1,d</a:t>
                      </a:r>
                      <a:r>
                        <a:rPr lang="en-US" sz="2000" baseline="-25000" dirty="0" smtClean="0">
                          <a:latin typeface="Consolas" pitchFamily="49" charset="0"/>
                          <a:cs typeface="Consolas" pitchFamily="49" charset="0"/>
                        </a:rPr>
                        <a:t>1</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W(h3)</a:t>
                      </a:r>
                    </a:p>
                    <a:p>
                      <a:r>
                        <a:rPr lang="en-US" sz="2000" dirty="0" smtClean="0">
                          <a:latin typeface="Consolas" pitchFamily="49" charset="0"/>
                          <a:cs typeface="Consolas" pitchFamily="49" charset="0"/>
                        </a:rPr>
                        <a:t>3 h4=R</a:t>
                      </a:r>
                      <a:r>
                        <a:rPr lang="en-US" sz="2000" baseline="-25000" dirty="0" smtClean="0">
                          <a:latin typeface="Consolas" pitchFamily="49" charset="0"/>
                          <a:cs typeface="Consolas" pitchFamily="49" charset="0"/>
                        </a:rPr>
                        <a:t>0,4</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3</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W(h4)</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0 h5=S</a:t>
                      </a:r>
                      <a:r>
                        <a:rPr lang="en-US" sz="2000" baseline="-25000" dirty="0" smtClean="0">
                          <a:latin typeface="Consolas" pitchFamily="49" charset="0"/>
                          <a:cs typeface="Consolas" pitchFamily="49" charset="0"/>
                        </a:rPr>
                        <a:t>1,1</a:t>
                      </a:r>
                      <a:r>
                        <a:rPr lang="en-US" sz="2000" dirty="0" smtClean="0">
                          <a:latin typeface="Consolas" pitchFamily="49" charset="0"/>
                          <a:cs typeface="Consolas" pitchFamily="49" charset="0"/>
                        </a:rPr>
                        <a:t>(0,d</a:t>
                      </a:r>
                      <a:r>
                        <a:rPr lang="en-US" sz="2000" baseline="-25000" dirty="0" smtClean="0">
                          <a:latin typeface="Consolas" pitchFamily="49" charset="0"/>
                          <a:cs typeface="Consolas" pitchFamily="49" charset="0"/>
                        </a:rPr>
                        <a:t>2</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W(h5)</a:t>
                      </a:r>
                    </a:p>
                    <a:p>
                      <a:r>
                        <a:rPr lang="en-US" sz="2000" dirty="0" smtClean="0">
                          <a:latin typeface="Consolas" pitchFamily="49" charset="0"/>
                          <a:cs typeface="Consolas" pitchFamily="49" charset="0"/>
                        </a:rPr>
                        <a:t>1 h6=R</a:t>
                      </a:r>
                      <a:r>
                        <a:rPr lang="en-US" sz="2000" baseline="-25000" dirty="0" smtClean="0">
                          <a:latin typeface="Consolas" pitchFamily="49" charset="0"/>
                          <a:cs typeface="Consolas" pitchFamily="49" charset="0"/>
                        </a:rPr>
                        <a:t>1,2</a:t>
                      </a:r>
                      <a:r>
                        <a:rPr lang="en-US" sz="2000" dirty="0" smtClean="0">
                          <a:latin typeface="Consolas" pitchFamily="49" charset="0"/>
                          <a:cs typeface="Consolas" pitchFamily="49" charset="0"/>
                        </a:rPr>
                        <a:t>(*,v</a:t>
                      </a:r>
                      <a:r>
                        <a:rPr lang="en-US" sz="2000" baseline="-25000" dirty="0" smtClean="0">
                          <a:latin typeface="Consolas" pitchFamily="49" charset="0"/>
                          <a:cs typeface="Consolas" pitchFamily="49" charset="0"/>
                        </a:rPr>
                        <a:t>4</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W(h6)</a:t>
                      </a:r>
                    </a:p>
                    <a:p>
                      <a:r>
                        <a:rPr lang="en-US" sz="2000" dirty="0" smtClean="0">
                          <a:latin typeface="Consolas" pitchFamily="49" charset="0"/>
                          <a:cs typeface="Consolas" pitchFamily="49" charset="0"/>
                        </a:rPr>
                        <a:t>2 h7=S</a:t>
                      </a:r>
                      <a:r>
                        <a:rPr lang="en-US" sz="2000" baseline="-25000" dirty="0" smtClean="0">
                          <a:latin typeface="Consolas" pitchFamily="49" charset="0"/>
                          <a:cs typeface="Consolas" pitchFamily="49" charset="0"/>
                        </a:rPr>
                        <a:t>1,3</a:t>
                      </a:r>
                      <a:r>
                        <a:rPr lang="en-US" sz="2000" dirty="0" smtClean="0">
                          <a:latin typeface="Consolas" pitchFamily="49" charset="0"/>
                          <a:cs typeface="Consolas" pitchFamily="49" charset="0"/>
                        </a:rPr>
                        <a:t>(0,d</a:t>
                      </a:r>
                      <a:r>
                        <a:rPr lang="en-US" sz="2000" baseline="-25000" dirty="0" smtClean="0">
                          <a:latin typeface="Consolas" pitchFamily="49" charset="0"/>
                          <a:cs typeface="Consolas" pitchFamily="49" charset="0"/>
                        </a:rPr>
                        <a:t>3</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W(h7)</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latin typeface="Consolas" pitchFamily="49" charset="0"/>
                          <a:cs typeface="Consolas" pitchFamily="49" charset="0"/>
                        </a:rPr>
                        <a:t>0 h8=S</a:t>
                      </a:r>
                      <a:r>
                        <a:rPr lang="en-US" sz="2000" baseline="-25000" dirty="0" smtClean="0">
                          <a:latin typeface="Consolas" pitchFamily="49" charset="0"/>
                          <a:cs typeface="Consolas" pitchFamily="49" charset="0"/>
                        </a:rPr>
                        <a:t>2,1</a:t>
                      </a:r>
                      <a:r>
                        <a:rPr lang="en-US" sz="2000" dirty="0" smtClean="0">
                          <a:latin typeface="Consolas" pitchFamily="49" charset="0"/>
                          <a:cs typeface="Consolas" pitchFamily="49" charset="0"/>
                        </a:rPr>
                        <a:t>(0,d</a:t>
                      </a:r>
                      <a:r>
                        <a:rPr lang="en-US" sz="2000" baseline="-25000" dirty="0" smtClean="0">
                          <a:latin typeface="Consolas" pitchFamily="49" charset="0"/>
                          <a:cs typeface="Consolas" pitchFamily="49" charset="0"/>
                        </a:rPr>
                        <a:t>4</a:t>
                      </a:r>
                      <a:r>
                        <a:rPr lang="en-US" sz="2000" dirty="0" smtClean="0">
                          <a:latin typeface="Consolas" pitchFamily="49" charset="0"/>
                          <a:cs typeface="Consolas" pitchFamily="49" charset="0"/>
                        </a:rPr>
                        <a:t>)</a:t>
                      </a:r>
                    </a:p>
                    <a:p>
                      <a:r>
                        <a:rPr lang="en-US" sz="2000" dirty="0" smtClean="0">
                          <a:latin typeface="Consolas" pitchFamily="49" charset="0"/>
                          <a:cs typeface="Consolas" pitchFamily="49" charset="0"/>
                        </a:rPr>
                        <a:t>W(h8)</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4397603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Pairs Generation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44</a:t>
            </a:fld>
            <a:endParaRPr lang="en-US"/>
          </a:p>
        </p:txBody>
      </p:sp>
      <p:sp>
        <p:nvSpPr>
          <p:cNvPr id="9" name="TextBox 8"/>
          <p:cNvSpPr txBox="1"/>
          <p:nvPr/>
        </p:nvSpPr>
        <p:spPr>
          <a:xfrm>
            <a:off x="685800" y="4267200"/>
            <a:ext cx="6705600" cy="830997"/>
          </a:xfrm>
          <a:prstGeom prst="rect">
            <a:avLst/>
          </a:prstGeom>
          <a:noFill/>
        </p:spPr>
        <p:txBody>
          <a:bodyPr wrap="square" rtlCol="0">
            <a:spAutoFit/>
          </a:bodyPr>
          <a:lstStyle/>
          <a:p>
            <a:endParaRPr lang="en-US" sz="2400" dirty="0"/>
          </a:p>
          <a:p>
            <a:r>
              <a:rPr lang="en-US" sz="2400" dirty="0" smtClean="0"/>
              <a:t>Rule 1. endpoint(r</a:t>
            </a:r>
            <a:r>
              <a:rPr lang="en-US" sz="2400" dirty="0"/>
              <a:t>) = </a:t>
            </a:r>
            <a:r>
              <a:rPr lang="en-US" sz="2400" dirty="0" err="1" smtClean="0"/>
              <a:t>dest</a:t>
            </a:r>
            <a:r>
              <a:rPr lang="en-US" sz="2400" dirty="0" smtClean="0"/>
              <a:t>(s)</a:t>
            </a:r>
            <a:endParaRPr lang="en-US" sz="2400" dirty="0"/>
          </a:p>
        </p:txBody>
      </p:sp>
      <p:graphicFrame>
        <p:nvGraphicFramePr>
          <p:cNvPr id="10" name="Table 9"/>
          <p:cNvGraphicFramePr>
            <a:graphicFrameLocks noGrp="1"/>
          </p:cNvGraphicFramePr>
          <p:nvPr>
            <p:extLst>
              <p:ext uri="{D42A27DB-BD31-4B8C-83A1-F6EECF244321}">
                <p14:modId xmlns:p14="http://schemas.microsoft.com/office/powerpoint/2010/main" val="3906499067"/>
              </p:ext>
            </p:extLst>
          </p:nvPr>
        </p:nvGraphicFramePr>
        <p:xfrm>
          <a:off x="685800" y="1397000"/>
          <a:ext cx="8077200" cy="29260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sz="2000" dirty="0" smtClean="0">
                          <a:latin typeface="Consolas" pitchFamily="49" charset="0"/>
                          <a:cs typeface="Consolas" pitchFamily="49" charset="0"/>
                        </a:rPr>
                        <a:t>Task 0</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1</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2</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solidFill>
                            <a:srgbClr val="C00000"/>
                          </a:solidFill>
                          <a:latin typeface="Consolas" pitchFamily="49" charset="0"/>
                          <a:cs typeface="Consolas" pitchFamily="49" charset="0"/>
                        </a:rPr>
                        <a:t>0 h1=R</a:t>
                      </a:r>
                      <a:r>
                        <a:rPr lang="en-US" sz="2000" baseline="-25000" dirty="0" smtClean="0">
                          <a:solidFill>
                            <a:srgbClr val="C00000"/>
                          </a:solidFill>
                          <a:latin typeface="Consolas" pitchFamily="49" charset="0"/>
                          <a:cs typeface="Consolas" pitchFamily="49" charset="0"/>
                        </a:rPr>
                        <a:t>0,1</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W(h1)</a:t>
                      </a:r>
                    </a:p>
                    <a:p>
                      <a:r>
                        <a:rPr lang="en-US" sz="2000" dirty="0" smtClean="0">
                          <a:solidFill>
                            <a:srgbClr val="C00000"/>
                          </a:solidFill>
                          <a:latin typeface="Consolas" pitchFamily="49" charset="0"/>
                          <a:cs typeface="Consolas" pitchFamily="49" charset="0"/>
                        </a:rPr>
                        <a:t>1 h2=R</a:t>
                      </a:r>
                      <a:r>
                        <a:rPr lang="en-US" sz="2000" baseline="-25000" dirty="0" smtClean="0">
                          <a:solidFill>
                            <a:srgbClr val="C00000"/>
                          </a:solidFill>
                          <a:latin typeface="Consolas" pitchFamily="49" charset="0"/>
                          <a:cs typeface="Consolas" pitchFamily="49" charset="0"/>
                        </a:rPr>
                        <a:t>0,2</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W(h2)</a:t>
                      </a:r>
                    </a:p>
                    <a:p>
                      <a:r>
                        <a:rPr lang="en-US" sz="2000" dirty="0" smtClean="0">
                          <a:solidFill>
                            <a:srgbClr val="0070C0"/>
                          </a:solidFill>
                          <a:latin typeface="Consolas" pitchFamily="49" charset="0"/>
                          <a:cs typeface="Consolas" pitchFamily="49" charset="0"/>
                        </a:rPr>
                        <a:t>2 h3=S</a:t>
                      </a:r>
                      <a:r>
                        <a:rPr lang="en-US" sz="2000" baseline="-25000" dirty="0" smtClean="0">
                          <a:solidFill>
                            <a:srgbClr val="0070C0"/>
                          </a:solidFill>
                          <a:latin typeface="Consolas" pitchFamily="49" charset="0"/>
                          <a:cs typeface="Consolas" pitchFamily="49" charset="0"/>
                        </a:rPr>
                        <a:t>0,3</a:t>
                      </a:r>
                      <a:r>
                        <a:rPr lang="en-US" sz="2000" dirty="0" smtClean="0">
                          <a:solidFill>
                            <a:srgbClr val="0070C0"/>
                          </a:solidFill>
                          <a:latin typeface="Consolas" pitchFamily="49" charset="0"/>
                          <a:cs typeface="Consolas" pitchFamily="49" charset="0"/>
                        </a:rPr>
                        <a:t>(1,d</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W(h3)</a:t>
                      </a:r>
                    </a:p>
                    <a:p>
                      <a:r>
                        <a:rPr lang="en-US" sz="2000" dirty="0" smtClean="0">
                          <a:solidFill>
                            <a:srgbClr val="C00000"/>
                          </a:solidFill>
                          <a:latin typeface="Consolas" pitchFamily="49" charset="0"/>
                          <a:cs typeface="Consolas" pitchFamily="49" charset="0"/>
                        </a:rPr>
                        <a:t>3 h4=R</a:t>
                      </a:r>
                      <a:r>
                        <a:rPr lang="en-US" sz="2000" baseline="-25000" dirty="0" smtClean="0">
                          <a:solidFill>
                            <a:srgbClr val="C00000"/>
                          </a:solidFill>
                          <a:latin typeface="Consolas" pitchFamily="49" charset="0"/>
                          <a:cs typeface="Consolas" pitchFamily="49" charset="0"/>
                        </a:rPr>
                        <a:t>0,4</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W(h4)</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h5=S</a:t>
                      </a:r>
                      <a:r>
                        <a:rPr lang="en-US" sz="2000" baseline="-25000" dirty="0" smtClean="0">
                          <a:solidFill>
                            <a:srgbClr val="C00000"/>
                          </a:solidFill>
                          <a:latin typeface="Consolas" pitchFamily="49" charset="0"/>
                          <a:cs typeface="Consolas" pitchFamily="49" charset="0"/>
                        </a:rPr>
                        <a:t>1,1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W(h5)</a:t>
                      </a:r>
                    </a:p>
                    <a:p>
                      <a:r>
                        <a:rPr lang="en-US" sz="2000" dirty="0" smtClean="0">
                          <a:solidFill>
                            <a:srgbClr val="0070C0"/>
                          </a:solidFill>
                          <a:latin typeface="Consolas" pitchFamily="49" charset="0"/>
                          <a:cs typeface="Consolas" pitchFamily="49" charset="0"/>
                        </a:rPr>
                        <a:t>1 h6=R</a:t>
                      </a:r>
                      <a:r>
                        <a:rPr lang="en-US" sz="2000" baseline="-25000" dirty="0" smtClean="0">
                          <a:solidFill>
                            <a:srgbClr val="0070C0"/>
                          </a:solidFill>
                          <a:latin typeface="Consolas" pitchFamily="49" charset="0"/>
                          <a:cs typeface="Consolas" pitchFamily="49" charset="0"/>
                        </a:rPr>
                        <a:t>1,2</a:t>
                      </a:r>
                      <a:r>
                        <a:rPr lang="en-US" sz="2000" dirty="0" smtClean="0">
                          <a:solidFill>
                            <a:srgbClr val="0070C0"/>
                          </a:solidFill>
                          <a:latin typeface="Consolas" pitchFamily="49" charset="0"/>
                          <a:cs typeface="Consolas" pitchFamily="49" charset="0"/>
                        </a:rPr>
                        <a:t>(*,v</a:t>
                      </a:r>
                      <a:r>
                        <a:rPr lang="en-US" sz="2000" baseline="-25000" dirty="0" smtClean="0">
                          <a:solidFill>
                            <a:srgbClr val="0070C0"/>
                          </a:solidFill>
                          <a:latin typeface="Consolas" pitchFamily="49" charset="0"/>
                          <a:cs typeface="Consolas" pitchFamily="49" charset="0"/>
                        </a:rPr>
                        <a:t>4</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W(h6)</a:t>
                      </a:r>
                    </a:p>
                    <a:p>
                      <a:r>
                        <a:rPr lang="en-US" sz="2000" dirty="0" smtClean="0">
                          <a:solidFill>
                            <a:srgbClr val="C00000"/>
                          </a:solidFill>
                          <a:latin typeface="Consolas" pitchFamily="49" charset="0"/>
                          <a:cs typeface="Consolas" pitchFamily="49" charset="0"/>
                        </a:rPr>
                        <a:t>2 h7=S</a:t>
                      </a:r>
                      <a:r>
                        <a:rPr lang="en-US" sz="2000" baseline="-25000" dirty="0" smtClean="0">
                          <a:solidFill>
                            <a:srgbClr val="C00000"/>
                          </a:solidFill>
                          <a:latin typeface="Consolas" pitchFamily="49" charset="0"/>
                          <a:cs typeface="Consolas" pitchFamily="49" charset="0"/>
                        </a:rPr>
                        <a:t>1,3</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W(h7)</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h8=S</a:t>
                      </a:r>
                      <a:r>
                        <a:rPr lang="en-US" sz="2000" baseline="-25000" dirty="0" smtClean="0">
                          <a:solidFill>
                            <a:srgbClr val="C00000"/>
                          </a:solidFill>
                          <a:latin typeface="Consolas" pitchFamily="49" charset="0"/>
                          <a:cs typeface="Consolas" pitchFamily="49" charset="0"/>
                        </a:rPr>
                        <a:t>2,1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4</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W(h8)</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050926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915415831"/>
              </p:ext>
            </p:extLst>
          </p:nvPr>
        </p:nvGraphicFramePr>
        <p:xfrm>
          <a:off x="685800" y="1397000"/>
          <a:ext cx="8077200" cy="2926080"/>
        </p:xfrm>
        <a:graphic>
          <a:graphicData uri="http://schemas.openxmlformats.org/drawingml/2006/table">
            <a:tbl>
              <a:tblPr firstRow="1" bandRow="1">
                <a:tableStyleId>{2D5ABB26-0587-4C30-8999-92F81FD0307C}</a:tableStyleId>
              </a:tblPr>
              <a:tblGrid>
                <a:gridCol w="2692400"/>
                <a:gridCol w="2692400"/>
                <a:gridCol w="2692400"/>
              </a:tblGrid>
              <a:tr h="370840">
                <a:tc>
                  <a:txBody>
                    <a:bodyPr/>
                    <a:lstStyle/>
                    <a:p>
                      <a:pPr algn="ctr"/>
                      <a:r>
                        <a:rPr lang="en-US" sz="2000" dirty="0" smtClean="0">
                          <a:latin typeface="Consolas" pitchFamily="49" charset="0"/>
                          <a:cs typeface="Consolas" pitchFamily="49" charset="0"/>
                        </a:rPr>
                        <a:t>Task 0</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1</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Consolas" pitchFamily="49" charset="0"/>
                          <a:cs typeface="Consolas" pitchFamily="49" charset="0"/>
                        </a:rPr>
                        <a:t>Task 2</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solidFill>
                            <a:srgbClr val="C00000"/>
                          </a:solidFill>
                          <a:latin typeface="Consolas" pitchFamily="49" charset="0"/>
                          <a:cs typeface="Consolas" pitchFamily="49" charset="0"/>
                        </a:rPr>
                        <a:t>0 h1=R</a:t>
                      </a:r>
                      <a:r>
                        <a:rPr lang="en-US" sz="2000" baseline="-25000" dirty="0" smtClean="0">
                          <a:solidFill>
                            <a:srgbClr val="C00000"/>
                          </a:solidFill>
                          <a:latin typeface="Consolas" pitchFamily="49" charset="0"/>
                          <a:cs typeface="Consolas" pitchFamily="49" charset="0"/>
                        </a:rPr>
                        <a:t>0,1</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1</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W(h1)</a:t>
                      </a:r>
                    </a:p>
                    <a:p>
                      <a:r>
                        <a:rPr lang="en-US" sz="2000" dirty="0" smtClean="0">
                          <a:solidFill>
                            <a:srgbClr val="C00000"/>
                          </a:solidFill>
                          <a:latin typeface="Consolas" pitchFamily="49" charset="0"/>
                          <a:cs typeface="Consolas" pitchFamily="49" charset="0"/>
                        </a:rPr>
                        <a:t>1 h2=R</a:t>
                      </a:r>
                      <a:r>
                        <a:rPr lang="en-US" sz="2000" baseline="-25000" dirty="0" smtClean="0">
                          <a:solidFill>
                            <a:srgbClr val="C00000"/>
                          </a:solidFill>
                          <a:latin typeface="Consolas" pitchFamily="49" charset="0"/>
                          <a:cs typeface="Consolas" pitchFamily="49" charset="0"/>
                        </a:rPr>
                        <a:t>0,2</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W(h2)</a:t>
                      </a:r>
                    </a:p>
                    <a:p>
                      <a:r>
                        <a:rPr lang="en-US" sz="2000" dirty="0" smtClean="0">
                          <a:solidFill>
                            <a:srgbClr val="0070C0"/>
                          </a:solidFill>
                          <a:latin typeface="Consolas" pitchFamily="49" charset="0"/>
                          <a:cs typeface="Consolas" pitchFamily="49" charset="0"/>
                        </a:rPr>
                        <a:t>2 h3=S</a:t>
                      </a:r>
                      <a:r>
                        <a:rPr lang="en-US" sz="2000" baseline="-25000" dirty="0" smtClean="0">
                          <a:solidFill>
                            <a:srgbClr val="0070C0"/>
                          </a:solidFill>
                          <a:latin typeface="Consolas" pitchFamily="49" charset="0"/>
                          <a:cs typeface="Consolas" pitchFamily="49" charset="0"/>
                        </a:rPr>
                        <a:t>0,3</a:t>
                      </a:r>
                      <a:r>
                        <a:rPr lang="en-US" sz="2000" dirty="0" smtClean="0">
                          <a:solidFill>
                            <a:srgbClr val="0070C0"/>
                          </a:solidFill>
                          <a:latin typeface="Consolas" pitchFamily="49" charset="0"/>
                          <a:cs typeface="Consolas" pitchFamily="49" charset="0"/>
                        </a:rPr>
                        <a:t>(1,d</a:t>
                      </a:r>
                      <a:r>
                        <a:rPr lang="en-US" sz="2000" baseline="-25000" dirty="0" smtClean="0">
                          <a:solidFill>
                            <a:srgbClr val="0070C0"/>
                          </a:solidFill>
                          <a:latin typeface="Consolas" pitchFamily="49" charset="0"/>
                          <a:cs typeface="Consolas" pitchFamily="49" charset="0"/>
                        </a:rPr>
                        <a:t>1</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W(h3)</a:t>
                      </a:r>
                    </a:p>
                    <a:p>
                      <a:r>
                        <a:rPr lang="en-US" sz="2000" dirty="0" smtClean="0">
                          <a:solidFill>
                            <a:srgbClr val="C00000"/>
                          </a:solidFill>
                          <a:latin typeface="Consolas" pitchFamily="49" charset="0"/>
                          <a:cs typeface="Consolas" pitchFamily="49" charset="0"/>
                        </a:rPr>
                        <a:t>3 h4=R</a:t>
                      </a:r>
                      <a:r>
                        <a:rPr lang="en-US" sz="2000" baseline="-25000" dirty="0" smtClean="0">
                          <a:solidFill>
                            <a:srgbClr val="C00000"/>
                          </a:solidFill>
                          <a:latin typeface="Consolas" pitchFamily="49" charset="0"/>
                          <a:cs typeface="Consolas" pitchFamily="49" charset="0"/>
                        </a:rPr>
                        <a:t>0,4</a:t>
                      </a:r>
                      <a:r>
                        <a:rPr lang="en-US" sz="2000" dirty="0" smtClean="0">
                          <a:solidFill>
                            <a:srgbClr val="C00000"/>
                          </a:solidFill>
                          <a:latin typeface="Consolas" pitchFamily="49" charset="0"/>
                          <a:cs typeface="Consolas" pitchFamily="49" charset="0"/>
                        </a:rPr>
                        <a:t>(*,v</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W(h4)</a:t>
                      </a:r>
                      <a:endParaRPr lang="en-US" sz="2000" dirty="0">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h5=S</a:t>
                      </a:r>
                      <a:r>
                        <a:rPr lang="en-US" sz="2000" baseline="-25000" dirty="0" smtClean="0">
                          <a:solidFill>
                            <a:srgbClr val="C00000"/>
                          </a:solidFill>
                          <a:latin typeface="Consolas" pitchFamily="49" charset="0"/>
                          <a:cs typeface="Consolas" pitchFamily="49" charset="0"/>
                        </a:rPr>
                        <a:t>1,1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2</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W(h5)</a:t>
                      </a:r>
                    </a:p>
                    <a:p>
                      <a:r>
                        <a:rPr lang="en-US" sz="2000" dirty="0" smtClean="0">
                          <a:solidFill>
                            <a:srgbClr val="0070C0"/>
                          </a:solidFill>
                          <a:latin typeface="Consolas" pitchFamily="49" charset="0"/>
                          <a:cs typeface="Consolas" pitchFamily="49" charset="0"/>
                        </a:rPr>
                        <a:t>1 h6=R</a:t>
                      </a:r>
                      <a:r>
                        <a:rPr lang="en-US" sz="2000" baseline="-25000" dirty="0" smtClean="0">
                          <a:solidFill>
                            <a:srgbClr val="0070C0"/>
                          </a:solidFill>
                          <a:latin typeface="Consolas" pitchFamily="49" charset="0"/>
                          <a:cs typeface="Consolas" pitchFamily="49" charset="0"/>
                        </a:rPr>
                        <a:t>1,2</a:t>
                      </a:r>
                      <a:r>
                        <a:rPr lang="en-US" sz="2000" dirty="0" smtClean="0">
                          <a:solidFill>
                            <a:srgbClr val="0070C0"/>
                          </a:solidFill>
                          <a:latin typeface="Consolas" pitchFamily="49" charset="0"/>
                          <a:cs typeface="Consolas" pitchFamily="49" charset="0"/>
                        </a:rPr>
                        <a:t>(*,v</a:t>
                      </a:r>
                      <a:r>
                        <a:rPr lang="en-US" sz="2000" baseline="-25000" dirty="0" smtClean="0">
                          <a:solidFill>
                            <a:srgbClr val="0070C0"/>
                          </a:solidFill>
                          <a:latin typeface="Consolas" pitchFamily="49" charset="0"/>
                          <a:cs typeface="Consolas" pitchFamily="49" charset="0"/>
                        </a:rPr>
                        <a:t>4</a:t>
                      </a:r>
                      <a:r>
                        <a:rPr lang="en-US" sz="2000" dirty="0" smtClean="0">
                          <a:solidFill>
                            <a:srgbClr val="0070C0"/>
                          </a:solidFill>
                          <a:latin typeface="Consolas" pitchFamily="49" charset="0"/>
                          <a:cs typeface="Consolas" pitchFamily="49" charset="0"/>
                        </a:rPr>
                        <a:t>)</a:t>
                      </a:r>
                    </a:p>
                    <a:p>
                      <a:r>
                        <a:rPr lang="en-US" sz="2000" dirty="0" smtClean="0">
                          <a:latin typeface="Consolas" pitchFamily="49" charset="0"/>
                          <a:cs typeface="Consolas" pitchFamily="49" charset="0"/>
                        </a:rPr>
                        <a:t>W(h6)</a:t>
                      </a:r>
                    </a:p>
                    <a:p>
                      <a:r>
                        <a:rPr lang="en-US" sz="2000" dirty="0" smtClean="0">
                          <a:solidFill>
                            <a:srgbClr val="C00000"/>
                          </a:solidFill>
                          <a:latin typeface="Consolas" pitchFamily="49" charset="0"/>
                          <a:cs typeface="Consolas" pitchFamily="49" charset="0"/>
                        </a:rPr>
                        <a:t>2 h7=S</a:t>
                      </a:r>
                      <a:r>
                        <a:rPr lang="en-US" sz="2000" baseline="-25000" dirty="0" smtClean="0">
                          <a:solidFill>
                            <a:srgbClr val="C00000"/>
                          </a:solidFill>
                          <a:latin typeface="Consolas" pitchFamily="49" charset="0"/>
                          <a:cs typeface="Consolas" pitchFamily="49" charset="0"/>
                        </a:rPr>
                        <a:t>1,3</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3</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W(h7)</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dirty="0" smtClean="0">
                          <a:solidFill>
                            <a:srgbClr val="C00000"/>
                          </a:solidFill>
                          <a:latin typeface="Consolas" pitchFamily="49" charset="0"/>
                          <a:cs typeface="Consolas" pitchFamily="49" charset="0"/>
                        </a:rPr>
                        <a:t>0 h8=S</a:t>
                      </a:r>
                      <a:r>
                        <a:rPr lang="en-US" sz="2000" baseline="-25000" dirty="0" smtClean="0">
                          <a:solidFill>
                            <a:srgbClr val="C00000"/>
                          </a:solidFill>
                          <a:latin typeface="Consolas" pitchFamily="49" charset="0"/>
                          <a:cs typeface="Consolas" pitchFamily="49" charset="0"/>
                        </a:rPr>
                        <a:t>2,1</a:t>
                      </a:r>
                      <a:r>
                        <a:rPr lang="en-US" sz="2000" dirty="0" smtClean="0">
                          <a:solidFill>
                            <a:srgbClr val="C00000"/>
                          </a:solidFill>
                          <a:latin typeface="Consolas" pitchFamily="49" charset="0"/>
                          <a:cs typeface="Consolas" pitchFamily="49" charset="0"/>
                        </a:rPr>
                        <a:t>(0,d</a:t>
                      </a:r>
                      <a:r>
                        <a:rPr lang="en-US" sz="2000" baseline="-25000" dirty="0" smtClean="0">
                          <a:solidFill>
                            <a:srgbClr val="C00000"/>
                          </a:solidFill>
                          <a:latin typeface="Consolas" pitchFamily="49" charset="0"/>
                          <a:cs typeface="Consolas" pitchFamily="49" charset="0"/>
                        </a:rPr>
                        <a:t>4</a:t>
                      </a:r>
                      <a:r>
                        <a:rPr lang="en-US" sz="2000" dirty="0" smtClean="0">
                          <a:solidFill>
                            <a:srgbClr val="C00000"/>
                          </a:solidFill>
                          <a:latin typeface="Consolas" pitchFamily="49" charset="0"/>
                          <a:cs typeface="Consolas" pitchFamily="49" charset="0"/>
                        </a:rPr>
                        <a:t>)</a:t>
                      </a:r>
                    </a:p>
                    <a:p>
                      <a:r>
                        <a:rPr lang="en-US" sz="2000" dirty="0" smtClean="0">
                          <a:latin typeface="Consolas" pitchFamily="49" charset="0"/>
                          <a:cs typeface="Consolas" pitchFamily="49" charset="0"/>
                        </a:rPr>
                        <a:t>W(h8)</a:t>
                      </a:r>
                      <a:endParaRPr lang="en-US" sz="2000"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en-US" dirty="0" smtClean="0"/>
              <a:t>Match Pairs Generation</a:t>
            </a:r>
            <a:endParaRPr lang="en-US" dirty="0"/>
          </a:p>
        </p:txBody>
      </p:sp>
      <p:sp>
        <p:nvSpPr>
          <p:cNvPr id="3" name="TextBox 2"/>
          <p:cNvSpPr txBox="1"/>
          <p:nvPr/>
        </p:nvSpPr>
        <p:spPr>
          <a:xfrm>
            <a:off x="685800" y="4267200"/>
            <a:ext cx="8229600" cy="1938992"/>
          </a:xfrm>
          <a:prstGeom prst="rect">
            <a:avLst/>
          </a:prstGeom>
          <a:noFill/>
        </p:spPr>
        <p:txBody>
          <a:bodyPr wrap="square" rtlCol="0">
            <a:spAutoFit/>
          </a:bodyPr>
          <a:lstStyle/>
          <a:p>
            <a:endParaRPr lang="en-US" sz="2400" dirty="0"/>
          </a:p>
          <a:p>
            <a:r>
              <a:rPr lang="en-US" sz="2400" dirty="0" smtClean="0"/>
              <a:t>Rule 1. endpoint(r</a:t>
            </a:r>
            <a:r>
              <a:rPr lang="en-US" sz="2400" dirty="0"/>
              <a:t>) = </a:t>
            </a:r>
            <a:r>
              <a:rPr lang="en-US" sz="2400" dirty="0" err="1" smtClean="0"/>
              <a:t>dest</a:t>
            </a:r>
            <a:r>
              <a:rPr lang="en-US" sz="2400" dirty="0" smtClean="0"/>
              <a:t>(s)</a:t>
            </a:r>
            <a:endParaRPr lang="en-US" sz="2400" dirty="0"/>
          </a:p>
          <a:p>
            <a:r>
              <a:rPr lang="en-US" sz="2400" dirty="0" smtClean="0"/>
              <a:t>Rule 2</a:t>
            </a:r>
            <a:r>
              <a:rPr lang="en-US" sz="2400" dirty="0"/>
              <a:t>. index(r) &gt;= index(s)</a:t>
            </a:r>
          </a:p>
          <a:p>
            <a:r>
              <a:rPr lang="en-US" sz="2400" dirty="0" smtClean="0"/>
              <a:t>Rule 3</a:t>
            </a:r>
            <a:r>
              <a:rPr lang="en-US" sz="2400" dirty="0"/>
              <a:t>. index(r) =&lt; (index(s</a:t>
            </a:r>
            <a:r>
              <a:rPr lang="en-US" sz="2400" dirty="0" smtClean="0"/>
              <a:t>) + </a:t>
            </a:r>
            <a:r>
              <a:rPr lang="en-US" sz="2400" dirty="0" smtClean="0"/>
              <a:t>  count(sends(</a:t>
            </a:r>
            <a:r>
              <a:rPr lang="en-US" sz="2400" dirty="0" err="1" smtClean="0"/>
              <a:t>dest</a:t>
            </a:r>
            <a:r>
              <a:rPr lang="en-US" sz="2400" dirty="0" smtClean="0"/>
              <a:t>=</a:t>
            </a:r>
            <a:r>
              <a:rPr lang="en-US" sz="2400" dirty="0" err="1" smtClean="0"/>
              <a:t>dest</a:t>
            </a:r>
            <a:r>
              <a:rPr lang="en-US" sz="2400" dirty="0" smtClean="0"/>
              <a:t>))</a:t>
            </a:r>
          </a:p>
          <a:p>
            <a:r>
              <a:rPr lang="en-US" sz="2400" dirty="0" smtClean="0"/>
              <a:t>                                             </a:t>
            </a:r>
            <a:r>
              <a:rPr lang="en-US" sz="2400" dirty="0" smtClean="0"/>
              <a:t>      - </a:t>
            </a:r>
            <a:r>
              <a:rPr lang="en-US" sz="2400" dirty="0" smtClean="0"/>
              <a:t>count(sends(</a:t>
            </a:r>
            <a:r>
              <a:rPr lang="en-US" sz="2400" dirty="0" err="1" smtClean="0"/>
              <a:t>src</a:t>
            </a:r>
            <a:r>
              <a:rPr lang="en-US" sz="2400" dirty="0" smtClean="0"/>
              <a:t>=</a:t>
            </a:r>
            <a:r>
              <a:rPr lang="en-US" sz="2400" dirty="0" err="1" smtClean="0"/>
              <a:t>src</a:t>
            </a:r>
            <a:r>
              <a:rPr lang="en-US" sz="2400" dirty="0" smtClean="0"/>
              <a:t>, </a:t>
            </a:r>
            <a:r>
              <a:rPr lang="en-US" sz="2400" dirty="0" err="1" smtClean="0"/>
              <a:t>dest</a:t>
            </a:r>
            <a:r>
              <a:rPr lang="en-US" sz="2400" dirty="0" smtClean="0"/>
              <a:t>=</a:t>
            </a:r>
            <a:r>
              <a:rPr lang="en-US" sz="2400" dirty="0" err="1" smtClean="0"/>
              <a:t>dest</a:t>
            </a:r>
            <a:r>
              <a:rPr lang="en-US" sz="2400" dirty="0" smtClean="0"/>
              <a:t>)))</a:t>
            </a: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7" name="Left-Right Arrow 6"/>
          <p:cNvSpPr/>
          <p:nvPr/>
        </p:nvSpPr>
        <p:spPr>
          <a:xfrm>
            <a:off x="2819400" y="1936242"/>
            <a:ext cx="608076"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Left-Right Arrow 7"/>
          <p:cNvSpPr/>
          <p:nvPr/>
        </p:nvSpPr>
        <p:spPr>
          <a:xfrm rot="20185004">
            <a:off x="2815664" y="2175603"/>
            <a:ext cx="608076"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Left-Right Arrow 8"/>
          <p:cNvSpPr/>
          <p:nvPr/>
        </p:nvSpPr>
        <p:spPr>
          <a:xfrm rot="12111991">
            <a:off x="2797984" y="2779226"/>
            <a:ext cx="608076"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Left-Right Arrow 9"/>
          <p:cNvSpPr/>
          <p:nvPr/>
        </p:nvSpPr>
        <p:spPr>
          <a:xfrm rot="19982927">
            <a:off x="2732525" y="3368168"/>
            <a:ext cx="608076" cy="79763"/>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Curved Up Arrow 10"/>
          <p:cNvSpPr/>
          <p:nvPr/>
        </p:nvSpPr>
        <p:spPr>
          <a:xfrm rot="19917627">
            <a:off x="2750692" y="2961882"/>
            <a:ext cx="3302949" cy="501316"/>
          </a:xfrm>
          <a:prstGeom prst="curvedUpArrow">
            <a:avLst>
              <a:gd name="adj1" fmla="val 25000"/>
              <a:gd name="adj2" fmla="val 47917"/>
              <a:gd name="adj3" fmla="val 25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flipV="1">
            <a:off x="2793051" y="1367793"/>
            <a:ext cx="3302949" cy="461007"/>
          </a:xfrm>
          <a:prstGeom prst="curvedUpArrow">
            <a:avLst>
              <a:gd name="adj1" fmla="val 25000"/>
              <a:gd name="adj2" fmla="val 47917"/>
              <a:gd name="adj3" fmla="val 25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8" name="Left-Right Arrow 17"/>
          <p:cNvSpPr/>
          <p:nvPr/>
        </p:nvSpPr>
        <p:spPr>
          <a:xfrm rot="21039749">
            <a:off x="2835709" y="2269102"/>
            <a:ext cx="2616312" cy="82296"/>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Left-Right Arrow 18"/>
          <p:cNvSpPr/>
          <p:nvPr/>
        </p:nvSpPr>
        <p:spPr>
          <a:xfrm rot="20185004">
            <a:off x="2764354" y="2785513"/>
            <a:ext cx="608076" cy="7489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3232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Comparison </a:t>
            </a:r>
            <a:r>
              <a:rPr lang="en-US" altLang="zh-CN" dirty="0"/>
              <a:t>to A</a:t>
            </a:r>
            <a:r>
              <a:rPr lang="en-US" altLang="zh-CN" dirty="0" smtClean="0"/>
              <a:t> Prior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9" name="Content Placeholder 2"/>
          <p:cNvSpPr>
            <a:spLocks noGrp="1"/>
          </p:cNvSpPr>
          <p:nvPr>
            <p:ph idx="1"/>
          </p:nvPr>
        </p:nvSpPr>
        <p:spPr>
          <a:xfrm>
            <a:off x="457200" y="1600200"/>
            <a:ext cx="8229600" cy="4525963"/>
          </a:xfrm>
        </p:spPr>
        <p:txBody>
          <a:bodyPr/>
          <a:lstStyle/>
          <a:p>
            <a:pPr marL="0" indent="0">
              <a:buNone/>
            </a:pPr>
            <a:r>
              <a:rPr lang="en-US" altLang="zh-CN" dirty="0" smtClean="0"/>
              <a:t>The </a:t>
            </a:r>
            <a:r>
              <a:rPr lang="en-US" altLang="zh-CN" dirty="0"/>
              <a:t>zero-buffer encoding in this </a:t>
            </a:r>
            <a:r>
              <a:rPr lang="en-US" altLang="zh-CN" dirty="0" smtClean="0"/>
              <a:t>paper,</a:t>
            </a:r>
          </a:p>
          <a:p>
            <a:r>
              <a:rPr lang="en-US" altLang="zh-CN" dirty="0" smtClean="0"/>
              <a:t>70</a:t>
            </a:r>
            <a:r>
              <a:rPr lang="en-US" altLang="zh-CN" dirty="0"/>
              <a:t>% fewer </a:t>
            </a:r>
            <a:r>
              <a:rPr lang="en-US" altLang="zh-CN" dirty="0" smtClean="0"/>
              <a:t>clauses </a:t>
            </a:r>
          </a:p>
          <a:p>
            <a:r>
              <a:rPr lang="en-US" altLang="zh-CN" dirty="0" smtClean="0"/>
              <a:t>half </a:t>
            </a:r>
            <a:r>
              <a:rPr lang="en-US" altLang="zh-CN" dirty="0"/>
              <a:t>the </a:t>
            </a:r>
            <a:r>
              <a:rPr lang="en-US" altLang="zh-CN" dirty="0" smtClean="0"/>
              <a:t>memory </a:t>
            </a:r>
          </a:p>
          <a:p>
            <a:r>
              <a:rPr lang="en-US" altLang="zh-CN" dirty="0" smtClean="0"/>
              <a:t>eight </a:t>
            </a:r>
            <a:r>
              <a:rPr lang="en-US" altLang="zh-CN" dirty="0"/>
              <a:t>times </a:t>
            </a:r>
            <a:r>
              <a:rPr lang="en-US" altLang="zh-CN" dirty="0" smtClean="0"/>
              <a:t>faster</a:t>
            </a:r>
            <a:endParaRPr lang="en-US" altLang="zh-CN" dirty="0"/>
          </a:p>
          <a:p>
            <a:pPr marL="0" indent="0">
              <a:buNone/>
            </a:pPr>
            <a:endParaRPr lang="en-US" dirty="0"/>
          </a:p>
        </p:txBody>
      </p:sp>
    </p:spTree>
    <p:extLst>
      <p:ext uri="{BB962C8B-B14F-4D97-AF65-F5344CB8AC3E}">
        <p14:creationId xmlns:p14="http://schemas.microsoft.com/office/powerpoint/2010/main" val="20341432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dirty="0" smtClean="0"/>
              <a:t>Scalability Study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144047018"/>
              </p:ext>
            </p:extLst>
          </p:nvPr>
        </p:nvGraphicFramePr>
        <p:xfrm>
          <a:off x="457200" y="1478280"/>
          <a:ext cx="8305799" cy="1645920"/>
        </p:xfrm>
        <a:graphic>
          <a:graphicData uri="http://schemas.openxmlformats.org/drawingml/2006/table">
            <a:tbl>
              <a:tblPr firstRow="1" bandRow="1">
                <a:tableStyleId>{2D5ABB26-0587-4C30-8999-92F81FD0307C}</a:tableStyleId>
              </a:tblPr>
              <a:tblGrid>
                <a:gridCol w="2524311"/>
                <a:gridCol w="2768600"/>
                <a:gridCol w="422089"/>
                <a:gridCol w="2590799"/>
              </a:tblGrid>
              <a:tr h="0">
                <a:tc>
                  <a:txBody>
                    <a:bodyPr/>
                    <a:lstStyle/>
                    <a:p>
                      <a:pPr algn="ctr"/>
                      <a:r>
                        <a:rPr lang="en-US" altLang="zh-CN" sz="2400" dirty="0" smtClean="0">
                          <a:latin typeface="Consolas" panose="020B0609020204030204" pitchFamily="49" charset="0"/>
                          <a:cs typeface="Consolas" panose="020B0609020204030204" pitchFamily="49" charset="0"/>
                        </a:rPr>
                        <a:t>Task 0</a:t>
                      </a:r>
                      <a:endParaRPr lang="zh-CN" altLang="en-US" sz="2400"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Task 1</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Task N</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2000">
                <a:tc>
                  <a:txBody>
                    <a:bodyPr/>
                    <a:lstStyle/>
                    <a:p>
                      <a:r>
                        <a:rPr lang="en-US" altLang="zh-CN" sz="2400" dirty="0" smtClean="0">
                          <a:latin typeface="Consolas" panose="020B0609020204030204" pitchFamily="49" charset="0"/>
                          <a:cs typeface="Consolas" panose="020B0609020204030204" pitchFamily="49" charset="0"/>
                        </a:rPr>
                        <a:t>h1=R</a:t>
                      </a:r>
                      <a:r>
                        <a:rPr lang="en-US" altLang="zh-CN" sz="2400" baseline="-25000" dirty="0" smtClean="0">
                          <a:latin typeface="Consolas" panose="020B0609020204030204" pitchFamily="49" charset="0"/>
                          <a:cs typeface="Consolas" panose="020B0609020204030204" pitchFamily="49" charset="0"/>
                        </a:rPr>
                        <a:t>0,1</a:t>
                      </a:r>
                      <a:r>
                        <a:rPr lang="en-US" altLang="zh-CN" sz="2400" dirty="0" smtClean="0">
                          <a:latin typeface="Consolas" panose="020B0609020204030204" pitchFamily="49" charset="0"/>
                          <a:cs typeface="Consolas" panose="020B0609020204030204" pitchFamily="49" charset="0"/>
                        </a:rPr>
                        <a:t>(*, v</a:t>
                      </a:r>
                      <a:r>
                        <a:rPr lang="en-US" altLang="zh-CN" sz="2400" baseline="-25000" dirty="0" smtClean="0">
                          <a:latin typeface="Consolas" panose="020B0609020204030204" pitchFamily="49" charset="0"/>
                          <a:cs typeface="Consolas" panose="020B0609020204030204" pitchFamily="49" charset="0"/>
                        </a:rPr>
                        <a:t>1</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p>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p>
                      <a:r>
                        <a:rPr lang="en-US" altLang="zh-CN" sz="2400" dirty="0" err="1" smtClean="0">
                          <a:latin typeface="Consolas" panose="020B0609020204030204" pitchFamily="49" charset="0"/>
                          <a:cs typeface="Consolas" panose="020B0609020204030204" pitchFamily="49" charset="0"/>
                        </a:rPr>
                        <a:t>hN</a:t>
                      </a:r>
                      <a:r>
                        <a:rPr lang="en-US" altLang="zh-CN" sz="2400" dirty="0" smtClean="0">
                          <a:latin typeface="Consolas" panose="020B0609020204030204" pitchFamily="49" charset="0"/>
                          <a:cs typeface="Consolas" panose="020B0609020204030204" pitchFamily="49" charset="0"/>
                        </a:rPr>
                        <a:t>=R</a:t>
                      </a:r>
                      <a:r>
                        <a:rPr lang="en-US" altLang="zh-CN" sz="2400" baseline="-25000" dirty="0" smtClean="0">
                          <a:latin typeface="Consolas" panose="020B0609020204030204" pitchFamily="49" charset="0"/>
                          <a:cs typeface="Consolas" panose="020B0609020204030204" pitchFamily="49" charset="0"/>
                        </a:rPr>
                        <a:t>0,N</a:t>
                      </a:r>
                      <a:r>
                        <a:rPr lang="en-US" altLang="zh-CN" sz="2400" dirty="0" smtClean="0">
                          <a:latin typeface="Consolas" panose="020B0609020204030204" pitchFamily="49" charset="0"/>
                          <a:cs typeface="Consolas" panose="020B0609020204030204" pitchFamily="49" charset="0"/>
                        </a:rPr>
                        <a:t>(*,</a:t>
                      </a:r>
                      <a:r>
                        <a:rPr lang="en-US" altLang="zh-CN" sz="2400" dirty="0" err="1" smtClean="0">
                          <a:latin typeface="Consolas" panose="020B0609020204030204" pitchFamily="49" charset="0"/>
                          <a:cs typeface="Consolas" panose="020B0609020204030204" pitchFamily="49" charset="0"/>
                        </a:rPr>
                        <a:t>v</a:t>
                      </a:r>
                      <a:r>
                        <a:rPr lang="en-US" altLang="zh-CN" sz="2400" baseline="-25000" dirty="0" err="1" smtClean="0">
                          <a:latin typeface="Consolas" panose="020B0609020204030204" pitchFamily="49" charset="0"/>
                          <a:cs typeface="Consolas" panose="020B0609020204030204" pitchFamily="49" charset="0"/>
                        </a:rPr>
                        <a:t>N</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2400" dirty="0" smtClean="0">
                          <a:latin typeface="Consolas" panose="020B0609020204030204" pitchFamily="49" charset="0"/>
                          <a:cs typeface="Consolas" panose="020B0609020204030204" pitchFamily="49" charset="0"/>
                        </a:rPr>
                        <a:t>h</a:t>
                      </a:r>
                      <a:r>
                        <a:rPr lang="en-US" altLang="zh-CN" sz="2400" baseline="-25000" dirty="0" smtClean="0">
                          <a:latin typeface="Consolas" panose="020B0609020204030204" pitchFamily="49" charset="0"/>
                          <a:cs typeface="Consolas" panose="020B0609020204030204" pitchFamily="49" charset="0"/>
                        </a:rPr>
                        <a:t>1,1</a:t>
                      </a:r>
                      <a:r>
                        <a:rPr lang="en-US" altLang="zh-CN" sz="2400" baseline="0" dirty="0" smtClean="0">
                          <a:latin typeface="Consolas" panose="020B0609020204030204" pitchFamily="49" charset="0"/>
                          <a:cs typeface="Consolas" panose="020B0609020204030204" pitchFamily="49" charset="0"/>
                        </a:rPr>
                        <a:t>=</a:t>
                      </a:r>
                      <a:r>
                        <a:rPr lang="en-US" altLang="zh-CN" sz="2400" dirty="0" smtClean="0">
                          <a:latin typeface="Consolas" panose="020B0609020204030204" pitchFamily="49" charset="0"/>
                          <a:cs typeface="Consolas" panose="020B0609020204030204" pitchFamily="49" charset="0"/>
                        </a:rPr>
                        <a:t>S</a:t>
                      </a:r>
                      <a:r>
                        <a:rPr lang="en-US" altLang="zh-CN" sz="2400" baseline="-25000" dirty="0" smtClean="0">
                          <a:latin typeface="Consolas" panose="020B0609020204030204" pitchFamily="49" charset="0"/>
                          <a:cs typeface="Consolas" panose="020B0609020204030204" pitchFamily="49" charset="0"/>
                        </a:rPr>
                        <a:t>1,1</a:t>
                      </a:r>
                      <a:r>
                        <a:rPr lang="en-US" altLang="zh-CN" sz="2400" dirty="0" smtClean="0">
                          <a:latin typeface="Consolas" panose="020B0609020204030204" pitchFamily="49" charset="0"/>
                          <a:cs typeface="Consolas" panose="020B0609020204030204" pitchFamily="49" charset="0"/>
                        </a:rPr>
                        <a:t>(0, d</a:t>
                      </a:r>
                      <a:r>
                        <a:rPr lang="en-US" altLang="zh-CN" sz="2400" baseline="-25000" dirty="0" smtClean="0">
                          <a:latin typeface="Consolas" panose="020B0609020204030204" pitchFamily="49" charset="0"/>
                          <a:cs typeface="Consolas" panose="020B0609020204030204" pitchFamily="49" charset="0"/>
                        </a:rPr>
                        <a:t>1</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2400" dirty="0" smtClean="0">
                          <a:latin typeface="Consolas" panose="020B0609020204030204" pitchFamily="49" charset="0"/>
                          <a:cs typeface="Consolas" panose="020B0609020204030204" pitchFamily="49" charset="0"/>
                        </a:rPr>
                        <a:t>h</a:t>
                      </a:r>
                      <a:r>
                        <a:rPr lang="en-US" altLang="zh-CN" sz="2400" baseline="-25000" dirty="0" smtClean="0">
                          <a:latin typeface="Consolas" panose="020B0609020204030204" pitchFamily="49" charset="0"/>
                          <a:cs typeface="Consolas" panose="020B0609020204030204" pitchFamily="49" charset="0"/>
                        </a:rPr>
                        <a:t>N,1</a:t>
                      </a:r>
                      <a:r>
                        <a:rPr lang="en-US" altLang="zh-CN" sz="2400" dirty="0" smtClean="0">
                          <a:latin typeface="Consolas" panose="020B0609020204030204" pitchFamily="49" charset="0"/>
                          <a:cs typeface="Consolas" panose="020B0609020204030204" pitchFamily="49" charset="0"/>
                        </a:rPr>
                        <a:t>=S</a:t>
                      </a:r>
                      <a:r>
                        <a:rPr lang="en-US" altLang="zh-CN" sz="2400" baseline="-25000" dirty="0" smtClean="0">
                          <a:latin typeface="Consolas" panose="020B0609020204030204" pitchFamily="49" charset="0"/>
                          <a:cs typeface="Consolas" panose="020B0609020204030204" pitchFamily="49" charset="0"/>
                        </a:rPr>
                        <a:t>N,1</a:t>
                      </a:r>
                      <a:r>
                        <a:rPr lang="en-US" altLang="zh-CN" sz="2400" dirty="0" smtClean="0">
                          <a:latin typeface="Consolas" panose="020B0609020204030204" pitchFamily="49" charset="0"/>
                          <a:cs typeface="Consolas" panose="020B0609020204030204" pitchFamily="49" charset="0"/>
                        </a:rPr>
                        <a:t>(0,d</a:t>
                      </a:r>
                      <a:r>
                        <a:rPr lang="en-US" altLang="zh-CN" sz="2400" baseline="-25000" dirty="0" smtClean="0">
                          <a:latin typeface="Consolas" panose="020B0609020204030204" pitchFamily="49" charset="0"/>
                          <a:cs typeface="Consolas" panose="020B0609020204030204" pitchFamily="49" charset="0"/>
                        </a:rPr>
                        <a:t>N</a:t>
                      </a:r>
                      <a:r>
                        <a:rPr lang="en-US" altLang="zh-CN" sz="2400" dirty="0" smtClean="0">
                          <a:latin typeface="Consolas" panose="020B0609020204030204" pitchFamily="49" charset="0"/>
                          <a:cs typeface="Consolas" panose="020B0609020204030204" pitchFamily="49" charset="0"/>
                        </a:rPr>
                        <a:t>)</a:t>
                      </a:r>
                      <a:endParaRPr lang="zh-CN" altLang="en-US" sz="240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57269860"/>
              </p:ext>
            </p:extLst>
          </p:nvPr>
        </p:nvGraphicFramePr>
        <p:xfrm>
          <a:off x="457200" y="3489960"/>
          <a:ext cx="8382000" cy="2407920"/>
        </p:xfrm>
        <a:graphic>
          <a:graphicData uri="http://schemas.openxmlformats.org/drawingml/2006/table">
            <a:tbl>
              <a:tblPr firstRow="1" bandRow="1">
                <a:tableStyleId>{2D5ABB26-0587-4C30-8999-92F81FD0307C}</a:tableStyleId>
              </a:tblPr>
              <a:tblGrid>
                <a:gridCol w="569650"/>
                <a:gridCol w="3621350"/>
                <a:gridCol w="2209800"/>
                <a:gridCol w="1981200"/>
              </a:tblGrid>
              <a:tr h="228600">
                <a:tc gridSpan="2">
                  <a:txBody>
                    <a:bodyPr/>
                    <a:lstStyle/>
                    <a:p>
                      <a:pPr algn="ctr"/>
                      <a:r>
                        <a:rPr lang="en-US" altLang="zh-CN" sz="2000" dirty="0" smtClean="0"/>
                        <a:t>Test Programs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2000" dirty="0" smtClean="0"/>
                        <a:t>Performance</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400">
                <a:tc>
                  <a:txBody>
                    <a:bodyPr/>
                    <a:lstStyle/>
                    <a:p>
                      <a:pPr algn="ctr"/>
                      <a:r>
                        <a:rPr lang="en-US" altLang="zh-CN" sz="2000" dirty="0" smtClean="0"/>
                        <a:t>N</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Feasible Sets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Time (</a:t>
                      </a:r>
                      <a:r>
                        <a:rPr lang="en-US" altLang="zh-CN" sz="2000" dirty="0" err="1" smtClean="0"/>
                        <a:t>hh:mm:ss</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Memory (MB)</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dirty="0" smtClean="0"/>
                        <a:t>30</a:t>
                      </a:r>
                    </a:p>
                    <a:p>
                      <a:pPr algn="ctr"/>
                      <a:r>
                        <a:rPr lang="en-US" altLang="zh-CN" sz="2000" dirty="0" smtClean="0"/>
                        <a:t>40</a:t>
                      </a:r>
                    </a:p>
                    <a:p>
                      <a:pPr algn="ctr"/>
                      <a:r>
                        <a:rPr lang="en-US" altLang="zh-CN" sz="2000" dirty="0" smtClean="0"/>
                        <a:t>50</a:t>
                      </a:r>
                    </a:p>
                    <a:p>
                      <a:pPr algn="ctr"/>
                      <a:r>
                        <a:rPr lang="en-US" altLang="zh-CN" sz="2000" dirty="0" smtClean="0"/>
                        <a:t>60</a:t>
                      </a:r>
                    </a:p>
                    <a:p>
                      <a:pPr algn="ctr"/>
                      <a:r>
                        <a:rPr lang="en-US" altLang="zh-CN" sz="2000" dirty="0" smtClean="0"/>
                        <a:t>70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30!(~3E32)</a:t>
                      </a:r>
                    </a:p>
                    <a:p>
                      <a:pPr algn="ctr"/>
                      <a:r>
                        <a:rPr lang="en-US" altLang="zh-CN" sz="2000" dirty="0" smtClean="0"/>
                        <a:t>40!(~8E47)</a:t>
                      </a:r>
                    </a:p>
                    <a:p>
                      <a:pPr algn="ctr"/>
                      <a:r>
                        <a:rPr lang="en-US" altLang="zh-CN" sz="2000" dirty="0" smtClean="0"/>
                        <a:t>50!(~3E64)</a:t>
                      </a:r>
                    </a:p>
                    <a:p>
                      <a:pPr algn="ctr"/>
                      <a:r>
                        <a:rPr lang="en-US" altLang="zh-CN" sz="2000" dirty="0" smtClean="0"/>
                        <a:t>60!(~8E81)</a:t>
                      </a:r>
                    </a:p>
                    <a:p>
                      <a:pPr algn="ctr"/>
                      <a:r>
                        <a:rPr lang="en-US" altLang="zh-CN" sz="2000" dirty="0" smtClean="0"/>
                        <a:t>70!(~1E100)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00:00:36</a:t>
                      </a:r>
                    </a:p>
                    <a:p>
                      <a:pPr algn="ctr"/>
                      <a:r>
                        <a:rPr lang="en-US" altLang="zh-CN" sz="2000" dirty="0" smtClean="0"/>
                        <a:t>00:03:22</a:t>
                      </a:r>
                    </a:p>
                    <a:p>
                      <a:pPr algn="ctr"/>
                      <a:r>
                        <a:rPr lang="en-US" altLang="zh-CN" sz="2000" dirty="0" smtClean="0"/>
                        <a:t>00:16:11</a:t>
                      </a:r>
                    </a:p>
                    <a:p>
                      <a:pPr algn="ctr"/>
                      <a:r>
                        <a:rPr lang="en-US" altLang="zh-CN" sz="2000" dirty="0" smtClean="0"/>
                        <a:t>00:47:29</a:t>
                      </a:r>
                    </a:p>
                    <a:p>
                      <a:pPr algn="ctr"/>
                      <a:r>
                        <a:rPr lang="en-US" altLang="zh-CN" sz="2000" dirty="0" smtClean="0"/>
                        <a:t>02:00:30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20.11</a:t>
                      </a:r>
                    </a:p>
                    <a:p>
                      <a:pPr algn="ctr"/>
                      <a:r>
                        <a:rPr lang="en-US" altLang="zh-CN" sz="2000" dirty="0" smtClean="0"/>
                        <a:t>47.12</a:t>
                      </a:r>
                    </a:p>
                    <a:p>
                      <a:pPr algn="ctr"/>
                      <a:r>
                        <a:rPr lang="en-US" altLang="zh-CN" sz="2000" dirty="0" smtClean="0"/>
                        <a:t>102.65</a:t>
                      </a:r>
                    </a:p>
                    <a:p>
                      <a:pPr algn="ctr"/>
                      <a:r>
                        <a:rPr lang="en-US" altLang="zh-CN" sz="2000" dirty="0" smtClean="0"/>
                        <a:t>189.53</a:t>
                      </a:r>
                    </a:p>
                    <a:p>
                      <a:pPr algn="ctr"/>
                      <a:r>
                        <a:rPr lang="en-US" altLang="zh-CN" sz="2000" dirty="0" smtClean="0"/>
                        <a:t>364.25</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747617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Typical Benchmark Programs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TextBox 5"/>
          <p:cNvSpPr txBox="1"/>
          <p:nvPr/>
        </p:nvSpPr>
        <p:spPr>
          <a:xfrm>
            <a:off x="914400" y="1416253"/>
            <a:ext cx="530915" cy="369332"/>
          </a:xfrm>
          <a:prstGeom prst="rect">
            <a:avLst/>
          </a:prstGeom>
          <a:noFill/>
        </p:spPr>
        <p:txBody>
          <a:bodyPr wrap="none" rtlCol="0">
            <a:spAutoFit/>
          </a:bodyPr>
          <a:lstStyle/>
          <a:p>
            <a:pPr marL="342900" indent="-342900">
              <a:buFont typeface="+mj-lt"/>
              <a:buAutoNum type="arabicPeriod" startAt="3"/>
            </a:pPr>
            <a:endParaRPr lang="en-US" altLang="zh-CN" dirty="0" smtClean="0"/>
          </a:p>
        </p:txBody>
      </p:sp>
      <p:graphicFrame>
        <p:nvGraphicFramePr>
          <p:cNvPr id="3" name="Table 2"/>
          <p:cNvGraphicFramePr>
            <a:graphicFrameLocks noGrp="1"/>
          </p:cNvGraphicFramePr>
          <p:nvPr>
            <p:extLst>
              <p:ext uri="{D42A27DB-BD31-4B8C-83A1-F6EECF244321}">
                <p14:modId xmlns:p14="http://schemas.microsoft.com/office/powerpoint/2010/main" val="2747320008"/>
              </p:ext>
            </p:extLst>
          </p:nvPr>
        </p:nvGraphicFramePr>
        <p:xfrm>
          <a:off x="381000" y="1524000"/>
          <a:ext cx="8534400" cy="2103120"/>
        </p:xfrm>
        <a:graphic>
          <a:graphicData uri="http://schemas.openxmlformats.org/drawingml/2006/table">
            <a:tbl>
              <a:tblPr firstRow="1" bandRow="1">
                <a:tableStyleId>{2D5ABB26-0587-4C30-8999-92F81FD0307C}</a:tableStyleId>
              </a:tblPr>
              <a:tblGrid>
                <a:gridCol w="1066800"/>
                <a:gridCol w="1066800"/>
                <a:gridCol w="1752600"/>
                <a:gridCol w="2286000"/>
                <a:gridCol w="2362200"/>
              </a:tblGrid>
              <a:tr h="274320">
                <a:tc gridSpan="3">
                  <a:txBody>
                    <a:bodyPr/>
                    <a:lstStyle/>
                    <a:p>
                      <a:pPr algn="ctr"/>
                      <a:r>
                        <a:rPr lang="en-US" altLang="zh-CN" sz="2000" dirty="0" smtClean="0"/>
                        <a:t>Test Programs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2000" dirty="0" smtClean="0"/>
                        <a:t>Performance</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480">
                <a:tc>
                  <a:txBody>
                    <a:bodyPr/>
                    <a:lstStyle/>
                    <a:p>
                      <a:r>
                        <a:rPr lang="en-US" altLang="zh-CN" sz="2000" dirty="0" smtClean="0"/>
                        <a:t>Name</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 </a:t>
                      </a:r>
                      <a:r>
                        <a:rPr lang="en-US" altLang="zh-CN" sz="2000" dirty="0" err="1" smtClean="0"/>
                        <a:t>Mesg</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Feasible Sets</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Time(</a:t>
                      </a:r>
                      <a:r>
                        <a:rPr lang="en-US" altLang="zh-CN" sz="2000" dirty="0" err="1" smtClean="0"/>
                        <a:t>hh:mm:ss</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Memory (MB)</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2000" i="1" dirty="0" smtClean="0"/>
                        <a:t>LE</a:t>
                      </a:r>
                    </a:p>
                    <a:p>
                      <a:r>
                        <a:rPr lang="en-US" altLang="zh-CN" sz="2000" i="1" dirty="0" smtClean="0"/>
                        <a:t>Router</a:t>
                      </a:r>
                    </a:p>
                    <a:p>
                      <a:r>
                        <a:rPr lang="en-US" altLang="zh-CN" sz="2000" i="1" dirty="0" err="1" smtClean="0"/>
                        <a:t>MultiM</a:t>
                      </a:r>
                      <a:endParaRPr lang="en-US" altLang="zh-CN" sz="2000" i="1" dirty="0" smtClean="0"/>
                    </a:p>
                    <a:p>
                      <a:r>
                        <a:rPr lang="en-US" altLang="zh-CN" sz="2000" i="1" dirty="0" err="1" smtClean="0"/>
                        <a:t>Pktuse</a:t>
                      </a:r>
                      <a:endParaRPr lang="zh-CN" altLang="en-US" sz="2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620</a:t>
                      </a:r>
                    </a:p>
                    <a:p>
                      <a:pPr algn="ctr"/>
                      <a:r>
                        <a:rPr lang="en-US" altLang="zh-CN" sz="2000" dirty="0" smtClean="0"/>
                        <a:t>200</a:t>
                      </a:r>
                    </a:p>
                    <a:p>
                      <a:pPr algn="ctr"/>
                      <a:r>
                        <a:rPr lang="en-US" altLang="zh-CN" sz="2000" dirty="0" smtClean="0"/>
                        <a:t>100</a:t>
                      </a:r>
                    </a:p>
                    <a:p>
                      <a:pPr algn="ctr"/>
                      <a:r>
                        <a:rPr lang="en-US" altLang="zh-CN" sz="2000" dirty="0" smtClean="0"/>
                        <a:t>512</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1</a:t>
                      </a:r>
                    </a:p>
                    <a:p>
                      <a:pPr algn="ctr"/>
                      <a:r>
                        <a:rPr lang="en-US" altLang="zh-CN" sz="2000" dirty="0" smtClean="0"/>
                        <a:t>~6E2</a:t>
                      </a:r>
                    </a:p>
                    <a:p>
                      <a:pPr algn="ctr"/>
                      <a:r>
                        <a:rPr lang="en-US" altLang="zh-CN" sz="2000" dirty="0" smtClean="0"/>
                        <a:t>~1E40</a:t>
                      </a:r>
                    </a:p>
                    <a:p>
                      <a:pPr algn="ctr"/>
                      <a:r>
                        <a:rPr lang="en-US" altLang="zh-CN" sz="2000" dirty="0" smtClean="0"/>
                        <a:t>~1E81</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&lt;00:00:01</a:t>
                      </a:r>
                    </a:p>
                    <a:p>
                      <a:pPr algn="ctr"/>
                      <a:r>
                        <a:rPr lang="en-US" altLang="zh-CN" sz="2000" dirty="0" smtClean="0"/>
                        <a:t>00:00:02</a:t>
                      </a:r>
                    </a:p>
                    <a:p>
                      <a:pPr algn="ctr"/>
                      <a:r>
                        <a:rPr lang="en-US" altLang="zh-CN" sz="2000" dirty="0" smtClean="0"/>
                        <a:t>00:16:40</a:t>
                      </a:r>
                    </a:p>
                    <a:p>
                      <a:pPr algn="ctr"/>
                      <a:r>
                        <a:rPr lang="en-US" altLang="zh-CN" sz="2000" dirty="0" smtClean="0"/>
                        <a:t>02:06:09</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33.41</a:t>
                      </a:r>
                    </a:p>
                    <a:p>
                      <a:pPr algn="ctr"/>
                      <a:r>
                        <a:rPr lang="en-US" altLang="zh-CN" sz="2000" dirty="0" smtClean="0"/>
                        <a:t>15.03</a:t>
                      </a:r>
                    </a:p>
                    <a:p>
                      <a:pPr algn="ctr"/>
                      <a:r>
                        <a:rPr lang="en-US" altLang="zh-CN" sz="2000" dirty="0" smtClean="0"/>
                        <a:t>135.19</a:t>
                      </a:r>
                    </a:p>
                    <a:p>
                      <a:pPr algn="ctr"/>
                      <a:r>
                        <a:rPr lang="en-US" altLang="zh-CN" sz="2000" dirty="0" smtClean="0"/>
                        <a:t>1539.90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595040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altLang="zh-CN" sz="2800" dirty="0"/>
              <a:t>A proof that finds a bad schedule is NP—Complete</a:t>
            </a:r>
          </a:p>
          <a:p>
            <a:r>
              <a:rPr lang="en-US" altLang="zh-CN" sz="2800" dirty="0"/>
              <a:t>A correct and efficient SMT encoding </a:t>
            </a:r>
          </a:p>
          <a:p>
            <a:r>
              <a:rPr lang="en-US" altLang="zh-CN" sz="2800" dirty="0"/>
              <a:t>An O(N</a:t>
            </a:r>
            <a:r>
              <a:rPr lang="en-US" altLang="zh-CN" sz="2800" baseline="30000" dirty="0"/>
              <a:t>2</a:t>
            </a:r>
            <a:r>
              <a:rPr lang="en-US" altLang="zh-CN" sz="2800" dirty="0"/>
              <a:t>) algorithm to generate match pairs</a:t>
            </a:r>
            <a:endParaRPr lang="zh-CN" altLang="en-US" sz="2800" dirty="0"/>
          </a:p>
          <a:p>
            <a:r>
              <a:rPr lang="en-US" sz="2800" dirty="0" smtClean="0"/>
              <a:t>The new encoding is efficient compared </a:t>
            </a:r>
            <a:r>
              <a:rPr lang="en-US" sz="2800" dirty="0" smtClean="0"/>
              <a:t>to a prior work </a:t>
            </a:r>
            <a:r>
              <a:rPr lang="en-US" sz="2800" dirty="0" smtClean="0"/>
              <a:t>for </a:t>
            </a:r>
            <a:r>
              <a:rPr lang="en-US" sz="2800" dirty="0" smtClean="0"/>
              <a:t>examples under zero-buffer </a:t>
            </a:r>
            <a:r>
              <a:rPr lang="en-US" sz="2800" dirty="0" smtClean="0"/>
              <a:t>semantics.</a:t>
            </a:r>
            <a:endParaRPr lang="en-US" sz="2800" dirty="0" smtClean="0"/>
          </a:p>
          <a:p>
            <a:r>
              <a:rPr lang="en-US" sz="2800" dirty="0"/>
              <a:t>T</a:t>
            </a:r>
            <a:r>
              <a:rPr lang="en-US" sz="2800" dirty="0" smtClean="0"/>
              <a:t>he </a:t>
            </a:r>
            <a:r>
              <a:rPr lang="en-US" sz="2800" dirty="0" smtClean="0"/>
              <a:t>encoding scales to programs </a:t>
            </a:r>
            <a:r>
              <a:rPr lang="en-US" sz="2800" dirty="0" smtClean="0"/>
              <a:t>with significant levels of non-determinism.</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012165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459087834"/>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endParaRPr lang="en-US" dirty="0"/>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h1 = R</a:t>
                      </a:r>
                      <a:r>
                        <a:rPr lang="en-US" altLang="zh-CN" sz="2000" baseline="-25000" dirty="0" smtClean="0">
                          <a:solidFill>
                            <a:schemeClr val="tx1"/>
                          </a:solidFill>
                          <a:latin typeface="Lucida Console" pitchFamily="49" charset="0"/>
                        </a:rPr>
                        <a:t>0,2</a:t>
                      </a:r>
                      <a:r>
                        <a:rPr lang="en-US" altLang="zh-CN" sz="2000" dirty="0" smtClean="0">
                          <a:solidFill>
                            <a:schemeClr val="tx1"/>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dirty="0" smtClean="0">
                          <a:solidFill>
                            <a:schemeClr val="tx1"/>
                          </a:solidFill>
                          <a:latin typeface="Lucida Console" pitchFamily="49" charset="0"/>
                        </a:rPr>
                        <a:t>,</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endParaRPr lang="en-US" altLang="zh-CN" sz="200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2336345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Tree>
    <p:extLst>
      <p:ext uri="{BB962C8B-B14F-4D97-AF65-F5344CB8AC3E}">
        <p14:creationId xmlns:p14="http://schemas.microsoft.com/office/powerpoint/2010/main" val="2746908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165129574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h6 = S</a:t>
                      </a:r>
                      <a:r>
                        <a:rPr lang="en-US" altLang="zh-CN" sz="2000" baseline="-25000" dirty="0" smtClean="0">
                          <a:solidFill>
                            <a:schemeClr val="tx1"/>
                          </a:solidFill>
                          <a:latin typeface="Lucida Console" pitchFamily="49" charset="0"/>
                        </a:rPr>
                        <a:t>2,6</a:t>
                      </a:r>
                      <a:r>
                        <a:rPr lang="en-US" altLang="zh-CN" sz="2000" dirty="0" smtClean="0">
                          <a:solidFill>
                            <a:schemeClr val="tx1"/>
                          </a:solidFill>
                          <a:latin typeface="Lucida Console" pitchFamily="49" charset="0"/>
                        </a:rPr>
                        <a:t>(1</a:t>
                      </a:r>
                      <a:r>
                        <a:rPr lang="en-US" altLang="zh-CN" sz="2000" dirty="0" smtClean="0">
                          <a:solidFill>
                            <a:schemeClr val="tx1"/>
                          </a:solidFill>
                          <a:latin typeface="Lucida Console" pitchFamily="49" charset="0"/>
                        </a:rPr>
                        <a:t>,</a:t>
                      </a:r>
                      <a:r>
                        <a:rPr lang="en-US" altLang="zh-CN" sz="2000" b="0" dirty="0" smtClean="0">
                          <a:solidFill>
                            <a:schemeClr val="tx1"/>
                          </a:solidFill>
                          <a:latin typeface="Lucida Console" pitchFamily="49" charset="0"/>
                        </a:rPr>
                        <a:t>“</a:t>
                      </a:r>
                      <a:r>
                        <a:rPr lang="en-US" altLang="zh-CN" sz="2000" dirty="0" smtClean="0">
                          <a:solidFill>
                            <a:schemeClr val="tx1"/>
                          </a:solidFill>
                          <a:latin typeface="Lucida Console" pitchFamily="49" charset="0"/>
                        </a:rPr>
                        <a:t>Go”)</a:t>
                      </a:r>
                      <a:endParaRPr lang="en-US" altLang="zh-CN" sz="2000" dirty="0" smtClean="0">
                        <a:solidFill>
                          <a:schemeClr val="tx1"/>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167307"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ym typeface="Wingdings" panose="05000000000000000000" pitchFamily="2" charset="2"/>
              </a:rPr>
              <a:t> </a:t>
            </a:r>
            <a:r>
              <a:rPr lang="en-US" altLang="zh-CN" sz="3200" dirty="0" smtClean="0"/>
              <a:t> </a:t>
            </a:r>
            <a:endParaRPr lang="zh-CN" altLang="en-US" sz="3200" dirty="0"/>
          </a:p>
        </p:txBody>
      </p:sp>
    </p:spTree>
    <p:extLst>
      <p:ext uri="{BB962C8B-B14F-4D97-AF65-F5344CB8AC3E}">
        <p14:creationId xmlns:p14="http://schemas.microsoft.com/office/powerpoint/2010/main" val="434444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21594442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chemeClr val="tx1"/>
                          </a:solidFill>
                          <a:latin typeface="Lucida Console" pitchFamily="49" charset="0"/>
                        </a:rPr>
                        <a:t>h3</a:t>
                      </a:r>
                      <a:r>
                        <a:rPr lang="en-US" altLang="zh-CN" sz="2000" baseline="0" dirty="0" smtClean="0">
                          <a:solidFill>
                            <a:schemeClr val="tx1"/>
                          </a:solidFill>
                          <a:latin typeface="Lucida Console" pitchFamily="49" charset="0"/>
                        </a:rPr>
                        <a:t> = </a:t>
                      </a:r>
                      <a:r>
                        <a:rPr lang="en-US" altLang="zh-CN" sz="2000" dirty="0" smtClean="0">
                          <a:solidFill>
                            <a:schemeClr val="tx1"/>
                          </a:solidFill>
                          <a:latin typeface="Lucida Console" pitchFamily="49" charset="0"/>
                        </a:rPr>
                        <a:t>R</a:t>
                      </a:r>
                      <a:r>
                        <a:rPr lang="en-US" altLang="zh-CN" sz="2000" baseline="-25000" dirty="0" smtClean="0">
                          <a:solidFill>
                            <a:schemeClr val="tx1"/>
                          </a:solidFill>
                          <a:latin typeface="Lucida Console" pitchFamily="49" charset="0"/>
                        </a:rPr>
                        <a:t>1,3</a:t>
                      </a:r>
                      <a:r>
                        <a:rPr lang="en-US" altLang="zh-CN" sz="2000" dirty="0" smtClean="0">
                          <a:solidFill>
                            <a:schemeClr val="tx1"/>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1167307"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olidFill>
                  <a:srgbClr val="7030A0"/>
                </a:solidFill>
              </a:rPr>
              <a:t> </a:t>
            </a:r>
            <a:endParaRPr lang="zh-CN" altLang="en-US" sz="3200" dirty="0">
              <a:solidFill>
                <a:srgbClr val="7030A0"/>
              </a:solidFill>
            </a:endParaRPr>
          </a:p>
        </p:txBody>
      </p:sp>
    </p:spTree>
    <p:extLst>
      <p:ext uri="{BB962C8B-B14F-4D97-AF65-F5344CB8AC3E}">
        <p14:creationId xmlns:p14="http://schemas.microsoft.com/office/powerpoint/2010/main" val="1091834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293257147"/>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dirty="0"/>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tx1"/>
                          </a:solidFill>
                          <a:latin typeface="Lucida Console" pitchFamily="49" charset="0"/>
                        </a:rPr>
                        <a:t>h4 = S</a:t>
                      </a:r>
                      <a:r>
                        <a:rPr lang="en-US" altLang="zh-CN" sz="2000" baseline="-25000" dirty="0" smtClean="0">
                          <a:solidFill>
                            <a:schemeClr val="tx1"/>
                          </a:solidFill>
                          <a:latin typeface="Lucida Console" pitchFamily="49" charset="0"/>
                        </a:rPr>
                        <a:t>1,5</a:t>
                      </a:r>
                      <a:r>
                        <a:rPr lang="en-US" altLang="zh-CN" sz="2000" baseline="0" dirty="0" smtClean="0">
                          <a:solidFill>
                            <a:schemeClr val="tx1"/>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a:t>
                      </a:r>
                      <a:r>
                        <a:rPr lang="en-US" altLang="zh-CN" sz="2000" dirty="0" smtClean="0">
                          <a:solidFill>
                            <a:srgbClr val="0070C0"/>
                          </a:solidFill>
                          <a:latin typeface="Lucida Console" pitchFamily="49" charset="0"/>
                        </a:rPr>
                        <a:t>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3038781"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endParaRPr lang="zh-CN" altLang="en-US" sz="3200" dirty="0"/>
          </a:p>
        </p:txBody>
      </p:sp>
    </p:spTree>
    <p:extLst>
      <p:ext uri="{BB962C8B-B14F-4D97-AF65-F5344CB8AC3E}">
        <p14:creationId xmlns:p14="http://schemas.microsoft.com/office/powerpoint/2010/main" val="1722414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Trace One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943600"/>
            <a:ext cx="685800" cy="685800"/>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6" name="表格 4"/>
          <p:cNvGraphicFramePr>
            <a:graphicFrameLocks noGrp="1"/>
          </p:cNvGraphicFramePr>
          <p:nvPr>
            <p:extLst>
              <p:ext uri="{D42A27DB-BD31-4B8C-83A1-F6EECF244321}">
                <p14:modId xmlns:p14="http://schemas.microsoft.com/office/powerpoint/2010/main" val="3480207082"/>
              </p:ext>
            </p:extLst>
          </p:nvPr>
        </p:nvGraphicFramePr>
        <p:xfrm>
          <a:off x="152400" y="1447800"/>
          <a:ext cx="8915400" cy="2301240"/>
        </p:xfrm>
        <a:graphic>
          <a:graphicData uri="http://schemas.openxmlformats.org/drawingml/2006/table">
            <a:tbl>
              <a:tblPr firstRow="1" bandRow="1">
                <a:tableStyleId>{5C22544A-7EE6-4342-B048-85BDC9FD1C3A}</a:tableStyleId>
              </a:tblPr>
              <a:tblGrid>
                <a:gridCol w="401595"/>
                <a:gridCol w="2409567"/>
                <a:gridCol w="401595"/>
                <a:gridCol w="2570205"/>
                <a:gridCol w="401595"/>
                <a:gridCol w="2730843"/>
              </a:tblGrid>
              <a:tr h="261257">
                <a:tc gridSpan="2">
                  <a:txBody>
                    <a:bodyPr/>
                    <a:lstStyle/>
                    <a:p>
                      <a:pPr algn="ctr"/>
                      <a:r>
                        <a:rPr lang="en-US" altLang="zh-CN" sz="2000" dirty="0" smtClean="0">
                          <a:solidFill>
                            <a:schemeClr val="tx1"/>
                          </a:solidFill>
                          <a:latin typeface="Lucida Console" pitchFamily="49" charset="0"/>
                        </a:rPr>
                        <a:t>Task 0</a:t>
                      </a:r>
                      <a:endParaRPr lang="zh-CN" altLang="en-US" sz="2000" dirty="0">
                        <a:solidFill>
                          <a:schemeClr val="tx1"/>
                        </a:solidFill>
                        <a:latin typeface="Lucida Console"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1</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altLang="zh-CN" sz="2000" dirty="0" smtClean="0">
                          <a:solidFill>
                            <a:schemeClr val="tx1"/>
                          </a:solidFill>
                          <a:latin typeface="Lucida Console" pitchFamily="49" charset="0"/>
                        </a:rPr>
                        <a:t>Task 2</a:t>
                      </a:r>
                      <a:endParaRPr lang="zh-CN" altLang="en-US" sz="2000" dirty="0">
                        <a:solidFill>
                          <a:schemeClr val="tx1"/>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441960">
                <a:tc>
                  <a:txBody>
                    <a:bodyPr/>
                    <a:lstStyle/>
                    <a:p>
                      <a:pPr algn="r"/>
                      <a:r>
                        <a:rPr lang="en-US" dirty="0" smtClean="0">
                          <a:solidFill>
                            <a:srgbClr val="7030A0"/>
                          </a:solidFill>
                        </a:rPr>
                        <a:t>2</a:t>
                      </a:r>
                      <a:endParaRPr lang="en-US" dirty="0">
                        <a:solidFill>
                          <a:srgbClr val="7030A0"/>
                        </a:solidFill>
                      </a:endParaRP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7030A0"/>
                          </a:solidFill>
                          <a:latin typeface="Lucida Console" pitchFamily="49" charset="0"/>
                        </a:rPr>
                        <a:t>h1 = R</a:t>
                      </a:r>
                      <a:r>
                        <a:rPr lang="en-US" altLang="zh-CN" sz="2000" baseline="-25000" dirty="0" smtClean="0">
                          <a:solidFill>
                            <a:srgbClr val="7030A0"/>
                          </a:solidFill>
                          <a:latin typeface="Lucida Console" pitchFamily="49" charset="0"/>
                        </a:rPr>
                        <a:t>0,2</a:t>
                      </a:r>
                      <a:r>
                        <a:rPr lang="en-US" altLang="zh-CN" sz="2000" dirty="0" smtClean="0">
                          <a:solidFill>
                            <a:srgbClr val="7030A0"/>
                          </a:solidFill>
                          <a:latin typeface="Lucida Console" pitchFamily="49" charset="0"/>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W(h1)</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4</a:t>
                      </a:r>
                      <a:endParaRPr lang="en-US" dirty="0">
                        <a:solidFill>
                          <a:srgbClr val="0070C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h3</a:t>
                      </a:r>
                      <a:r>
                        <a:rPr lang="en-US" altLang="zh-CN" sz="2000" baseline="0" dirty="0" smtClean="0">
                          <a:solidFill>
                            <a:srgbClr val="0070C0"/>
                          </a:solidFill>
                          <a:latin typeface="Lucida Console" pitchFamily="49" charset="0"/>
                        </a:rPr>
                        <a:t> = </a:t>
                      </a:r>
                      <a:r>
                        <a:rPr lang="en-US" altLang="zh-CN" sz="2000" dirty="0" smtClean="0">
                          <a:solidFill>
                            <a:srgbClr val="0070C0"/>
                          </a:solidFill>
                          <a:latin typeface="Lucida Console" pitchFamily="49" charset="0"/>
                        </a:rPr>
                        <a:t>R</a:t>
                      </a:r>
                      <a:r>
                        <a:rPr lang="en-US" altLang="zh-CN" sz="2000" baseline="-25000" dirty="0" smtClean="0">
                          <a:solidFill>
                            <a:srgbClr val="0070C0"/>
                          </a:solidFill>
                          <a:latin typeface="Lucida Console" pitchFamily="49" charset="0"/>
                        </a:rPr>
                        <a:t>1,3</a:t>
                      </a:r>
                      <a:r>
                        <a:rPr lang="en-US" altLang="zh-CN" sz="2000" dirty="0" smtClean="0">
                          <a:solidFill>
                            <a:srgbClr val="0070C0"/>
                          </a:solidFill>
                          <a:latin typeface="Lucida Console" pitchFamily="49"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W(h3)</a:t>
                      </a:r>
                    </a:p>
                  </a:txBody>
                  <a:tcPr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7030A0"/>
                          </a:solidFill>
                        </a:rPr>
                        <a:t>1</a:t>
                      </a:r>
                      <a:endParaRPr lang="en-US" dirty="0">
                        <a:solidFill>
                          <a:srgbClr val="7030A0"/>
                        </a:solidFill>
                      </a:endParaRPr>
                    </a:p>
                  </a:txBody>
                  <a:tcPr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0" dirty="0" smtClean="0">
                          <a:solidFill>
                            <a:srgbClr val="7030A0"/>
                          </a:solidFill>
                          <a:latin typeface="Lucida Console" pitchFamily="49" charset="0"/>
                        </a:rPr>
                        <a:t>h5 = S</a:t>
                      </a:r>
                      <a:r>
                        <a:rPr lang="en-US" altLang="zh-CN" sz="2000" b="0" baseline="-25000" dirty="0" smtClean="0">
                          <a:solidFill>
                            <a:srgbClr val="7030A0"/>
                          </a:solidFill>
                          <a:latin typeface="Lucida Console" pitchFamily="49" charset="0"/>
                        </a:rPr>
                        <a:t>2,4</a:t>
                      </a:r>
                      <a:r>
                        <a:rPr lang="en-US" altLang="zh-CN" sz="2000" b="0" dirty="0" smtClean="0">
                          <a:solidFill>
                            <a:srgbClr val="7030A0"/>
                          </a:solidFill>
                          <a:latin typeface="Lucida Console" pitchFamily="49" charset="0"/>
                        </a:rPr>
                        <a:t>(0,“4”)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7030A0"/>
                          </a:solidFill>
                          <a:latin typeface="Lucida Console" pitchFamily="49" charset="0"/>
                        </a:rPr>
                        <a:t>W(h5)</a:t>
                      </a:r>
                    </a:p>
                  </a:txBody>
                  <a:tcPr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24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tx1"/>
                          </a:solidFill>
                          <a:latin typeface="Lucida Console" pitchFamily="49" charset="0"/>
                        </a:rPr>
                        <a:t>h2 = R</a:t>
                      </a:r>
                      <a:r>
                        <a:rPr lang="en-US" altLang="zh-CN" sz="2000" baseline="-25000" dirty="0" smtClean="0">
                          <a:solidFill>
                            <a:schemeClr val="tx1"/>
                          </a:solidFill>
                          <a:latin typeface="Lucida Console" pitchFamily="49" charset="0"/>
                        </a:rPr>
                        <a:t>0,5</a:t>
                      </a:r>
                      <a:r>
                        <a:rPr lang="en-US" altLang="zh-CN" sz="2000" baseline="0" dirty="0" smtClean="0">
                          <a:solidFill>
                            <a:schemeClr val="tx1"/>
                          </a:solidFill>
                          <a:latin typeface="Lucida Console" pitchFamily="49" charset="0"/>
                        </a:rPr>
                        <a:t>(*,b)</a:t>
                      </a:r>
                    </a:p>
                    <a:p>
                      <a:pPr algn="l"/>
                      <a:r>
                        <a:rPr lang="en-US" altLang="zh-CN" sz="2000" baseline="0" dirty="0" smtClean="0">
                          <a:solidFill>
                            <a:schemeClr val="tx1"/>
                          </a:solidFill>
                          <a:latin typeface="Lucida Console" pitchFamily="49" charset="0"/>
                        </a:rPr>
                        <a:t>W(h2)</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chemeClr val="accent6">
                              <a:lumMod val="75000"/>
                            </a:schemeClr>
                          </a:solidFill>
                        </a:rPr>
                        <a:t>5</a:t>
                      </a:r>
                      <a:endParaRPr lang="en-US" dirty="0">
                        <a:solidFill>
                          <a:schemeClr val="accent6">
                            <a:lumMod val="75000"/>
                          </a:schemeClr>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baseline="0" dirty="0" smtClean="0">
                          <a:solidFill>
                            <a:schemeClr val="accent6">
                              <a:lumMod val="75000"/>
                            </a:schemeClr>
                          </a:solidFill>
                          <a:latin typeface="Lucida Console" pitchFamily="49" charset="0"/>
                        </a:rPr>
                        <a:t>h4 = S</a:t>
                      </a:r>
                      <a:r>
                        <a:rPr lang="en-US" altLang="zh-CN" sz="2000" baseline="-25000" dirty="0" smtClean="0">
                          <a:solidFill>
                            <a:schemeClr val="accent6">
                              <a:lumMod val="75000"/>
                            </a:schemeClr>
                          </a:solidFill>
                          <a:latin typeface="Lucida Console" pitchFamily="49" charset="0"/>
                        </a:rPr>
                        <a:t>1,5</a:t>
                      </a:r>
                      <a:r>
                        <a:rPr lang="en-US" altLang="zh-CN" sz="2000" baseline="0" dirty="0" smtClean="0">
                          <a:solidFill>
                            <a:schemeClr val="accent6">
                              <a:lumMod val="75000"/>
                            </a:schemeClr>
                          </a:solidFill>
                          <a:latin typeface="Lucida Console" pitchFamily="49" charset="0"/>
                        </a:rPr>
                        <a:t>(0,“1”)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aseline="0" dirty="0" smtClean="0">
                          <a:solidFill>
                            <a:schemeClr val="accent6">
                              <a:lumMod val="75000"/>
                            </a:schemeClr>
                          </a:solidFill>
                          <a:latin typeface="Lucida Console" pitchFamily="49" charset="0"/>
                        </a:rPr>
                        <a:t>W(h4)</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smtClean="0">
                          <a:solidFill>
                            <a:srgbClr val="0070C0"/>
                          </a:solidFill>
                        </a:rPr>
                        <a:t>3</a:t>
                      </a:r>
                      <a:endParaRPr lang="en-US" dirty="0">
                        <a:solidFill>
                          <a:srgbClr val="0070C0"/>
                        </a:solidFill>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000" dirty="0" smtClean="0">
                          <a:solidFill>
                            <a:srgbClr val="0070C0"/>
                          </a:solidFill>
                          <a:latin typeface="Lucida Console" pitchFamily="49" charset="0"/>
                        </a:rPr>
                        <a:t>h6 = </a:t>
                      </a:r>
                      <a:r>
                        <a:rPr lang="en-US" altLang="zh-CN" sz="2000" dirty="0" smtClean="0">
                          <a:solidFill>
                            <a:srgbClr val="0070C0"/>
                          </a:solidFill>
                          <a:latin typeface="Lucida Console" pitchFamily="49" charset="0"/>
                        </a:rPr>
                        <a:t>S</a:t>
                      </a:r>
                      <a:r>
                        <a:rPr lang="en-US" altLang="zh-CN" sz="2000" baseline="-25000" dirty="0" smtClean="0">
                          <a:solidFill>
                            <a:srgbClr val="0070C0"/>
                          </a:solidFill>
                          <a:latin typeface="Lucida Console" pitchFamily="49" charset="0"/>
                        </a:rPr>
                        <a:t>2,6</a:t>
                      </a:r>
                      <a:r>
                        <a:rPr lang="en-US" altLang="zh-CN" sz="2000" dirty="0" smtClean="0">
                          <a:solidFill>
                            <a:srgbClr val="0070C0"/>
                          </a:solidFill>
                          <a:latin typeface="Lucida Console" pitchFamily="49" charset="0"/>
                        </a:rPr>
                        <a:t>(1,</a:t>
                      </a:r>
                      <a:r>
                        <a:rPr lang="en-US" altLang="zh-CN" sz="2000" b="0" dirty="0" smtClean="0">
                          <a:solidFill>
                            <a:srgbClr val="C00000"/>
                          </a:solidFill>
                          <a:latin typeface="Lucida Console" pitchFamily="49" charset="0"/>
                        </a:rPr>
                        <a:t> </a:t>
                      </a:r>
                      <a:r>
                        <a:rPr lang="en-US" altLang="zh-CN" sz="2000" b="0" dirty="0" smtClean="0">
                          <a:solidFill>
                            <a:srgbClr val="0070C0"/>
                          </a:solidFill>
                          <a:latin typeface="Lucida Console" pitchFamily="49" charset="0"/>
                        </a:rPr>
                        <a:t>“</a:t>
                      </a:r>
                      <a:r>
                        <a:rPr lang="en-US" altLang="zh-CN" sz="2000" dirty="0" smtClean="0">
                          <a:solidFill>
                            <a:srgbClr val="0070C0"/>
                          </a:solidFill>
                          <a:latin typeface="Lucida Console" pitchFamily="49" charset="0"/>
                        </a:rPr>
                        <a:t>Go”)</a:t>
                      </a:r>
                      <a:endParaRPr lang="en-US" altLang="zh-CN" sz="2000" dirty="0" smtClean="0">
                        <a:solidFill>
                          <a:srgbClr val="0070C0"/>
                        </a:solidFill>
                        <a:latin typeface="Lucida Console"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0070C0"/>
                          </a:solidFill>
                          <a:latin typeface="Lucida Console" pitchFamily="49" charset="0"/>
                        </a:rPr>
                        <a:t>W(h6)</a:t>
                      </a: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40080">
                <a:tc>
                  <a:txBody>
                    <a:bodyPr/>
                    <a:lstStyle/>
                    <a:p>
                      <a:pPr algn="r"/>
                      <a:endParaRPr lang="en-US"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assume(b &gt; 0</a:t>
                      </a:r>
                      <a:r>
                        <a:rPr lang="en-US" altLang="zh-CN" sz="2000" dirty="0" smtClean="0">
                          <a:solidFill>
                            <a:schemeClr val="tx1"/>
                          </a:solidFill>
                          <a:latin typeface="Lucida Console"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latin typeface="Lucida Console" pitchFamily="49" charset="0"/>
                        </a:rPr>
                        <a:t>assert(a == 4</a:t>
                      </a:r>
                      <a:r>
                        <a:rPr lang="en-US" altLang="zh-CN" sz="2000" dirty="0" smtClean="0">
                          <a:solidFill>
                            <a:schemeClr val="tx1"/>
                          </a:solidFill>
                          <a:latin typeface="Lucida Console" pitchFamily="49" charset="0"/>
                        </a:rPr>
                        <a:t>)</a:t>
                      </a: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baseline="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latin typeface="Lucida Console" pitchFamily="49" charset="0"/>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TextBox 6"/>
          <p:cNvSpPr txBox="1"/>
          <p:nvPr/>
        </p:nvSpPr>
        <p:spPr>
          <a:xfrm>
            <a:off x="546100" y="4343400"/>
            <a:ext cx="3038781" cy="584775"/>
          </a:xfrm>
          <a:prstGeom prst="rect">
            <a:avLst/>
          </a:prstGeom>
          <a:noFill/>
        </p:spPr>
        <p:txBody>
          <a:bodyPr wrap="none" rtlCol="0">
            <a:spAutoFit/>
          </a:bodyPr>
          <a:lstStyle/>
          <a:p>
            <a:r>
              <a:rPr lang="en-US" sz="3200" dirty="0">
                <a:solidFill>
                  <a:srgbClr val="7030A0"/>
                </a:solidFill>
              </a:rPr>
              <a:t>a</a:t>
            </a:r>
            <a:r>
              <a:rPr lang="en-US" sz="3200" dirty="0" smtClean="0">
                <a:solidFill>
                  <a:srgbClr val="7030A0"/>
                </a:solidFill>
              </a:rPr>
              <a:t> = 4</a:t>
            </a:r>
            <a:r>
              <a:rPr lang="en-US" altLang="zh-CN" sz="3200" dirty="0" smtClean="0">
                <a:solidFill>
                  <a:srgbClr val="7030A0"/>
                </a:solidFill>
                <a:sym typeface="Wingdings" panose="05000000000000000000" pitchFamily="2" charset="2"/>
              </a:rPr>
              <a:t> </a:t>
            </a:r>
            <a:r>
              <a:rPr lang="en-US" altLang="zh-CN" sz="3200" dirty="0" smtClean="0">
                <a:sym typeface="Wingdings" panose="05000000000000000000" pitchFamily="2" charset="2"/>
              </a:rPr>
              <a:t> </a:t>
            </a:r>
            <a:r>
              <a:rPr lang="en-US" altLang="zh-CN" sz="3200" dirty="0" smtClean="0">
                <a:solidFill>
                  <a:srgbClr val="0070C0"/>
                </a:solidFill>
                <a:sym typeface="Wingdings" panose="05000000000000000000" pitchFamily="2" charset="2"/>
              </a:rPr>
              <a:t>c = “Go”</a:t>
            </a:r>
            <a:r>
              <a:rPr lang="en-US" altLang="zh-CN" sz="3200" dirty="0" smtClean="0"/>
              <a:t> </a:t>
            </a:r>
            <a:endParaRPr lang="zh-CN" altLang="en-US" sz="3200" dirty="0"/>
          </a:p>
        </p:txBody>
      </p:sp>
    </p:spTree>
    <p:extLst>
      <p:ext uri="{BB962C8B-B14F-4D97-AF65-F5344CB8AC3E}">
        <p14:creationId xmlns:p14="http://schemas.microsoft.com/office/powerpoint/2010/main" val="1207142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5375</TotalTime>
  <Words>3513</Words>
  <Application>Microsoft Office PowerPoint</Application>
  <PresentationFormat>On-screen Show (4:3)</PresentationFormat>
  <Paragraphs>1096</Paragraphs>
  <Slides>50</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宋体</vt:lpstr>
      <vt:lpstr>Arial</vt:lpstr>
      <vt:lpstr>Calibri</vt:lpstr>
      <vt:lpstr>Cambria Math</vt:lpstr>
      <vt:lpstr>Consolas</vt:lpstr>
      <vt:lpstr>Lucida Console</vt:lpstr>
      <vt:lpstr>Symbol</vt:lpstr>
      <vt:lpstr>Times New Roman</vt:lpstr>
      <vt:lpstr>Wingdings</vt:lpstr>
      <vt:lpstr>Office Theme</vt:lpstr>
      <vt:lpstr>Proving MCAPI Executions Are Correct using SMT</vt:lpstr>
      <vt:lpstr>Introduction</vt:lpstr>
      <vt:lpstr>An MCAPI Program Execution</vt:lpstr>
      <vt:lpstr>An MCAPI Program Execution</vt:lpstr>
      <vt:lpstr>Trace One</vt:lpstr>
      <vt:lpstr>Trace One</vt:lpstr>
      <vt:lpstr>Trace One</vt:lpstr>
      <vt:lpstr>Trace One</vt:lpstr>
      <vt:lpstr>Trace One</vt:lpstr>
      <vt:lpstr>Trace One</vt:lpstr>
      <vt:lpstr>Trace One</vt:lpstr>
      <vt:lpstr>Trace Two</vt:lpstr>
      <vt:lpstr>Trace Two</vt:lpstr>
      <vt:lpstr>Trace Two</vt:lpstr>
      <vt:lpstr>Trace Two</vt:lpstr>
      <vt:lpstr>Trace Two</vt:lpstr>
      <vt:lpstr>Trace Two</vt:lpstr>
      <vt:lpstr>Trace Two</vt:lpstr>
      <vt:lpstr>Related Works</vt:lpstr>
      <vt:lpstr>Contributions</vt:lpstr>
      <vt:lpstr>Formal Problem Statement</vt:lpstr>
      <vt:lpstr>Membership in NP</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Polynomial Reduction from SAT</vt:lpstr>
      <vt:lpstr>PowerPoint Presentation</vt:lpstr>
      <vt:lpstr>Satisfiability Modulo Theories</vt:lpstr>
      <vt:lpstr>Rule 1: Assumes and Asserts</vt:lpstr>
      <vt:lpstr>Rule 2: Match Pairs</vt:lpstr>
      <vt:lpstr>Rule 3: Message Order</vt:lpstr>
      <vt:lpstr>Rule 4: Wait Witnesses Receive</vt:lpstr>
      <vt:lpstr>Rule 5: Non-Overtaking Order</vt:lpstr>
      <vt:lpstr>Rule 6(Optional): Zero Buffer</vt:lpstr>
      <vt:lpstr>Soundness</vt:lpstr>
      <vt:lpstr>Completeness</vt:lpstr>
      <vt:lpstr>Approximation</vt:lpstr>
      <vt:lpstr>Match Pairs Generation</vt:lpstr>
      <vt:lpstr>Match Pairs Generation</vt:lpstr>
      <vt:lpstr>Match Pairs Generation</vt:lpstr>
      <vt:lpstr>Comparison to A Prior Work</vt:lpstr>
      <vt:lpstr>Scalability Study</vt:lpstr>
      <vt:lpstr>Typical Benchmark Programs</vt:lpstr>
      <vt:lpstr>Conclusions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Proving MCAPI Executions Are Correct using SMT</dc:title>
  <dc:creator>Yu Huang</dc:creator>
  <cp:lastModifiedBy>Yu Huang</cp:lastModifiedBy>
  <cp:revision>455</cp:revision>
  <dcterms:created xsi:type="dcterms:W3CDTF">2006-08-16T00:00:00Z</dcterms:created>
  <dcterms:modified xsi:type="dcterms:W3CDTF">2013-11-06T23:33:10Z</dcterms:modified>
</cp:coreProperties>
</file>