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95" r:id="rId4"/>
    <p:sldId id="259" r:id="rId5"/>
    <p:sldId id="273" r:id="rId6"/>
    <p:sldId id="283" r:id="rId7"/>
    <p:sldId id="261" r:id="rId8"/>
    <p:sldId id="262" r:id="rId9"/>
    <p:sldId id="263" r:id="rId10"/>
    <p:sldId id="264" r:id="rId11"/>
    <p:sldId id="265" r:id="rId12"/>
    <p:sldId id="304" r:id="rId13"/>
    <p:sldId id="305" r:id="rId14"/>
    <p:sldId id="306" r:id="rId15"/>
    <p:sldId id="284" r:id="rId16"/>
    <p:sldId id="307" r:id="rId17"/>
    <p:sldId id="302" r:id="rId18"/>
    <p:sldId id="303" r:id="rId19"/>
    <p:sldId id="267" r:id="rId20"/>
    <p:sldId id="297" r:id="rId21"/>
    <p:sldId id="271" r:id="rId22"/>
    <p:sldId id="285" r:id="rId23"/>
    <p:sldId id="299" r:id="rId24"/>
    <p:sldId id="300" r:id="rId25"/>
    <p:sldId id="301" r:id="rId26"/>
    <p:sldId id="288" r:id="rId27"/>
    <p:sldId id="289" r:id="rId28"/>
    <p:sldId id="293" r:id="rId29"/>
    <p:sldId id="291" r:id="rId30"/>
    <p:sldId id="292" r:id="rId31"/>
    <p:sldId id="270" r:id="rId32"/>
    <p:sldId id="269"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C37939-27D7-492D-986F-474235CC4D21}">
          <p14:sldIdLst>
            <p14:sldId id="256"/>
            <p14:sldId id="257"/>
            <p14:sldId id="295"/>
            <p14:sldId id="259"/>
            <p14:sldId id="273"/>
            <p14:sldId id="283"/>
            <p14:sldId id="261"/>
            <p14:sldId id="262"/>
            <p14:sldId id="263"/>
            <p14:sldId id="264"/>
            <p14:sldId id="265"/>
            <p14:sldId id="304"/>
            <p14:sldId id="305"/>
            <p14:sldId id="306"/>
            <p14:sldId id="284"/>
            <p14:sldId id="307"/>
            <p14:sldId id="302"/>
            <p14:sldId id="303"/>
            <p14:sldId id="267"/>
            <p14:sldId id="297"/>
            <p14:sldId id="271"/>
            <p14:sldId id="285"/>
            <p14:sldId id="299"/>
            <p14:sldId id="300"/>
            <p14:sldId id="301"/>
            <p14:sldId id="288"/>
            <p14:sldId id="289"/>
            <p14:sldId id="293"/>
            <p14:sldId id="291"/>
            <p14:sldId id="292"/>
            <p14:sldId id="270"/>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33" autoAdjust="0"/>
    <p:restoredTop sz="71457" autoAdjust="0"/>
  </p:normalViewPr>
  <p:slideViewPr>
    <p:cSldViewPr>
      <p:cViewPr>
        <p:scale>
          <a:sx n="100" d="100"/>
          <a:sy n="100" d="100"/>
        </p:scale>
        <p:origin x="-19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89111220-B39A-49CE-9112-9B116A3B1043}" type="datetimeFigureOut">
              <a:rPr lang="en-US" smtClean="0"/>
              <a:t>9/14/2012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A3B01259-B2C0-44B4-BBA5-4B3587D019F6}" type="slidenum">
              <a:rPr lang="en-US" smtClean="0"/>
              <a:t>‹#›</a:t>
            </a:fld>
            <a:endParaRPr lang="en-US"/>
          </a:p>
        </p:txBody>
      </p:sp>
    </p:spTree>
    <p:extLst>
      <p:ext uri="{BB962C8B-B14F-4D97-AF65-F5344CB8AC3E}">
        <p14:creationId xmlns:p14="http://schemas.microsoft.com/office/powerpoint/2010/main" val="3532470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B6FF9642-E0FC-4E41-87C5-4272C67560A0}" type="datetimeFigureOut">
              <a:rPr lang="en-US" smtClean="0"/>
              <a:t>9/14/2012</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50C9558D-FEB3-481B-8881-5304DCCD3A51}" type="slidenum">
              <a:rPr lang="en-US" smtClean="0"/>
              <a:t>‹#›</a:t>
            </a:fld>
            <a:endParaRPr lang="en-US"/>
          </a:p>
        </p:txBody>
      </p:sp>
    </p:spTree>
    <p:extLst>
      <p:ext uri="{BB962C8B-B14F-4D97-AF65-F5344CB8AC3E}">
        <p14:creationId xmlns:p14="http://schemas.microsoft.com/office/powerpoint/2010/main" val="56356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passing is an important part of modern programs for mobile and distributed systems.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a:t>
            </a:fld>
            <a:endParaRPr lang="en-US"/>
          </a:p>
        </p:txBody>
      </p:sp>
    </p:spTree>
    <p:extLst>
      <p:ext uri="{BB962C8B-B14F-4D97-AF65-F5344CB8AC3E}">
        <p14:creationId xmlns:p14="http://schemas.microsoft.com/office/powerpoint/2010/main" val="150620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ne function to assert that no two receives are matched with the same send.</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10</a:t>
            </a:fld>
            <a:endParaRPr lang="en-US"/>
          </a:p>
        </p:txBody>
      </p:sp>
    </p:spTree>
    <p:extLst>
      <p:ext uri="{BB962C8B-B14F-4D97-AF65-F5344CB8AC3E}">
        <p14:creationId xmlns:p14="http://schemas.microsoft.com/office/powerpoint/2010/main" val="118456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11</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12</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13</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14</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7468">
              <a:defRPr/>
            </a:pPr>
            <a:r>
              <a:rPr lang="en-US" altLang="zh-CN" baseline="0" dirty="0" smtClean="0"/>
              <a:t>If we can give a larger set of match pairs, the encoding generated can capture more behaviors that may exist in more execution traces.</a:t>
            </a:r>
            <a:r>
              <a:rPr lang="zh-CN" altLang="en-US" baseline="0" dirty="0" smtClean="0"/>
              <a:t> </a:t>
            </a:r>
            <a:endParaRPr lang="en-US" altLang="zh-CN" baseline="0" dirty="0" smtClean="0"/>
          </a:p>
          <a:p>
            <a:pPr defTabSz="957468">
              <a:defRPr/>
            </a:pPr>
            <a:r>
              <a:rPr lang="en-US" altLang="zh-CN" baseline="0" dirty="0" smtClean="0"/>
              <a:t>As such, I give theorem, that presents such relations. </a:t>
            </a:r>
          </a:p>
          <a:p>
            <a:pPr defTabSz="957468">
              <a:defRPr/>
            </a:pPr>
            <a:r>
              <a:rPr lang="en-US" altLang="zh-CN" baseline="0" dirty="0" smtClean="0"/>
              <a:t>As shown in the </a:t>
            </a:r>
            <a:r>
              <a:rPr lang="en-US" altLang="zh-CN" baseline="0" dirty="0" err="1" smtClean="0"/>
              <a:t>venn</a:t>
            </a:r>
            <a:r>
              <a:rPr lang="en-US" altLang="zh-CN" baseline="0" dirty="0" smtClean="0"/>
              <a:t> diagram, the set of match pairs for encoding _alpha is the subset of that for encoding _beta. Also, they are both subset of the precise set, which represents all the potential match pairs that may exist in the program runtime. For such a relation, we can further prove that the solution of the encoding _alpha is less or equal to the solution of the encoding _beta, and either solution is less or equal to that with the precise set.</a:t>
            </a:r>
          </a:p>
          <a:p>
            <a:pPr defTabSz="957468">
              <a:defRPr/>
            </a:pPr>
            <a:r>
              <a:rPr lang="en-US" altLang="zh-CN" baseline="0" dirty="0" smtClean="0"/>
              <a:t>Note that we denote </a:t>
            </a:r>
            <a:r>
              <a:rPr lang="en-US" altLang="zh-CN" baseline="0" dirty="0" err="1" smtClean="0"/>
              <a:t>unsat</a:t>
            </a:r>
            <a:r>
              <a:rPr lang="en-US" altLang="zh-CN" baseline="0" dirty="0" smtClean="0"/>
              <a:t> &lt; sat in the relation above.</a:t>
            </a:r>
          </a:p>
          <a:p>
            <a:pPr defTabSz="957468">
              <a:defRPr/>
            </a:pPr>
            <a:r>
              <a:rPr lang="en-US" altLang="zh-CN" baseline="0" dirty="0" smtClean="0"/>
              <a:t>In particular, if the solution of _beta is </a:t>
            </a:r>
            <a:r>
              <a:rPr lang="en-US" altLang="zh-CN" baseline="0" dirty="0" err="1" smtClean="0"/>
              <a:t>unsat</a:t>
            </a:r>
            <a:r>
              <a:rPr lang="en-US" altLang="zh-CN" baseline="0" dirty="0" smtClean="0"/>
              <a:t>, the solution of _alpha can only be </a:t>
            </a:r>
            <a:r>
              <a:rPr lang="en-US" altLang="zh-CN" baseline="0" dirty="0" err="1" smtClean="0"/>
              <a:t>unsat</a:t>
            </a:r>
            <a:r>
              <a:rPr lang="en-US" altLang="zh-CN" baseline="0" dirty="0" smtClean="0"/>
              <a:t>. If the solution of _beta is sat, the solution of _alpha is either sat or </a:t>
            </a:r>
            <a:r>
              <a:rPr lang="en-US" altLang="zh-CN" baseline="0" dirty="0" err="1" smtClean="0"/>
              <a:t>unsat</a:t>
            </a:r>
            <a:r>
              <a:rPr lang="en-US" altLang="zh-CN" baseline="0" dirty="0" smtClean="0"/>
              <a:t>.</a:t>
            </a:r>
          </a:p>
        </p:txBody>
      </p:sp>
      <p:sp>
        <p:nvSpPr>
          <p:cNvPr id="4" name="灯片编号占位符 3"/>
          <p:cNvSpPr>
            <a:spLocks noGrp="1"/>
          </p:cNvSpPr>
          <p:nvPr>
            <p:ph type="sldNum" sz="quarter" idx="10"/>
          </p:nvPr>
        </p:nvSpPr>
        <p:spPr/>
        <p:txBody>
          <a:bodyPr/>
          <a:lstStyle/>
          <a:p>
            <a:fld id="{50C9558D-FEB3-481B-8881-5304DCCD3A51}" type="slidenum">
              <a:rPr lang="en-US" smtClean="0"/>
              <a:t>15</a:t>
            </a:fld>
            <a:endParaRPr lang="en-US"/>
          </a:p>
        </p:txBody>
      </p:sp>
    </p:spTree>
    <p:extLst>
      <p:ext uri="{BB962C8B-B14F-4D97-AF65-F5344CB8AC3E}">
        <p14:creationId xmlns:p14="http://schemas.microsoft.com/office/powerpoint/2010/main" val="94343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ways to resolve non-determinism because of buffering or transit delay.</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16</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17</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sketch</a:t>
            </a:r>
            <a:r>
              <a:rPr lang="en-US" baseline="0" dirty="0" smtClean="0"/>
              <a:t> reasons about possible ways to resolve non-determinism in the message passing. We’ll use our initial challenge problem to explain. Consider the two possible traces that are allowed by the MCAPI specification. The second trace takes into considerations that the send is buffered in the run time delaying its transit to node 0.</a:t>
            </a:r>
            <a:endParaRPr lang="en-US" dirty="0" smtClean="0"/>
          </a:p>
          <a:p>
            <a:endParaRPr lang="en-US" dirty="0" smtClean="0"/>
          </a:p>
          <a:p>
            <a:endParaRPr lang="en-US" dirty="0" smtClean="0"/>
          </a:p>
          <a:p>
            <a:r>
              <a:rPr lang="en-US" dirty="0" smtClean="0"/>
              <a:t>This</a:t>
            </a:r>
            <a:r>
              <a:rPr lang="en-US" baseline="0" dirty="0" smtClean="0"/>
              <a:t> 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18</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proof </a:t>
            </a:r>
            <a:r>
              <a:rPr lang="en-US" baseline="0" dirty="0" err="1" smtClean="0"/>
              <a:t>sektch</a:t>
            </a:r>
            <a:r>
              <a:rPr lang="en-US" baseline="0" dirty="0" smtClean="0"/>
              <a:t> lets revisit our running example,</a:t>
            </a:r>
          </a:p>
          <a:p>
            <a:endParaRPr lang="en-US" baseline="0" dirty="0" smtClean="0"/>
          </a:p>
          <a:p>
            <a:r>
              <a:rPr lang="en-US" baseline="0" dirty="0" smtClean="0"/>
              <a:t>We use boxes instead of the actual encoding to represent the definitions and constraints.</a:t>
            </a:r>
          </a:p>
          <a:p>
            <a:r>
              <a:rPr lang="en-US" baseline="0" dirty="0" smtClean="0"/>
              <a:t>The encoding in the middle is the one we generated in the previous slides. The encoding on the right side captures the behavior of trace 2.</a:t>
            </a:r>
          </a:p>
          <a:p>
            <a:r>
              <a:rPr lang="en-US" baseline="0" dirty="0" smtClean="0"/>
              <a:t>Notice that the </a:t>
            </a:r>
            <a:r>
              <a:rPr lang="en-US" baseline="0" dirty="0" err="1" smtClean="0"/>
              <a:t>defs</a:t>
            </a:r>
            <a:r>
              <a:rPr lang="en-US" baseline="0" dirty="0" smtClean="0"/>
              <a:t> and constraints area are equivalent. The only difference is the match set defined in each encoding.</a:t>
            </a:r>
          </a:p>
          <a:p>
            <a:endParaRPr lang="en-US" baseline="0"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19</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Message</a:t>
            </a:r>
            <a:r>
              <a:rPr lang="en-US" baseline="0" dirty="0" smtClean="0"/>
              <a:t> passing techniques in multicore devices exist everywhere in our lives. </a:t>
            </a:r>
          </a:p>
          <a:p>
            <a:r>
              <a:rPr lang="en-US" baseline="0" dirty="0" smtClean="0"/>
              <a:t>MCA is a industry that defines MCAPI, a specification for message passing operations for multicore devices.</a:t>
            </a:r>
            <a:r>
              <a:rPr lang="en-US" altLang="zh-CN" sz="1200" dirty="0" smtClean="0"/>
              <a:t> Messages can be passed across persistent channels that force an ordering of the messages,</a:t>
            </a:r>
          </a:p>
          <a:p>
            <a:r>
              <a:rPr lang="en-US" altLang="zh-CN" sz="1200" dirty="0" smtClean="0"/>
              <a:t>or they can be passed to specific endpoints within the system. The specification places few ordering constraints on messages passed from one endpoint to another. This freedom introduces into the system possibilities that two or more messages are racing if the order of their arrival at the destinations are non-deterministic. Without a way to explore this non-determinism in the MCAPI runtime,</a:t>
            </a:r>
          </a:p>
          <a:p>
            <a:r>
              <a:rPr lang="en-US" altLang="zh-CN" sz="1200" dirty="0" smtClean="0"/>
              <a:t>it is not possible to test and debug the program executions.</a:t>
            </a:r>
            <a:endParaRPr lang="en-US" dirty="0" smtClean="0"/>
          </a:p>
          <a:p>
            <a:endParaRPr lang="en-US" dirty="0" smtClean="0"/>
          </a:p>
          <a:p>
            <a:endParaRPr lang="en-US" dirty="0" smtClean="0"/>
          </a:p>
          <a:p>
            <a:r>
              <a:rPr lang="en-US" dirty="0" smtClean="0"/>
              <a:t>This</a:t>
            </a:r>
            <a:r>
              <a:rPr lang="en-US" baseline="0" dirty="0" smtClean="0"/>
              <a:t> one-task program execution given above is allowed by MCAPI specification.</a:t>
            </a:r>
          </a:p>
          <a:p>
            <a:r>
              <a:rPr lang="en-US" baseline="0" dirty="0" smtClean="0"/>
              <a:t>The function “initialize”</a:t>
            </a:r>
            <a:r>
              <a:rPr lang="en-US" altLang="zh-CN" baseline="0" dirty="0" smtClean="0"/>
              <a:t> initialize a “node” for task 0 in the program runtime.</a:t>
            </a:r>
          </a:p>
          <a:p>
            <a:r>
              <a:rPr lang="en-US" baseline="0" dirty="0" smtClean="0"/>
              <a:t>The function “</a:t>
            </a:r>
            <a:r>
              <a:rPr lang="en-US" baseline="0" dirty="0" err="1" smtClean="0"/>
              <a:t>create_endpoint</a:t>
            </a:r>
            <a:r>
              <a:rPr lang="en-US" baseline="0" dirty="0" smtClean="0"/>
              <a:t>” creates an endpoint in the node.</a:t>
            </a:r>
          </a:p>
          <a:p>
            <a:r>
              <a:rPr lang="en-US" baseline="0" dirty="0" smtClean="0"/>
              <a:t>The function “</a:t>
            </a:r>
            <a:r>
              <a:rPr lang="en-US" baseline="0" dirty="0" err="1" smtClean="0"/>
              <a:t>msg_recv_i</a:t>
            </a:r>
            <a:r>
              <a:rPr lang="en-US" baseline="0" dirty="0" smtClean="0"/>
              <a:t>” is the non-blocking receive operation for receiving the passed message. </a:t>
            </a:r>
          </a:p>
          <a:p>
            <a:r>
              <a:rPr lang="en-US" baseline="0" dirty="0" smtClean="0"/>
              <a:t>The function “</a:t>
            </a:r>
            <a:r>
              <a:rPr lang="en-US" baseline="0" dirty="0" err="1" smtClean="0"/>
              <a:t>wait”blocks</a:t>
            </a:r>
            <a:r>
              <a:rPr lang="en-US" baseline="0" dirty="0" smtClean="0"/>
              <a:t> the program until the specific receive or send operation finishes the work.</a:t>
            </a:r>
          </a:p>
          <a:p>
            <a:r>
              <a:rPr lang="en-US" baseline="0" dirty="0" smtClean="0"/>
              <a:t>Other than functions for message passing, we have other structures, like if statement and assert, for the program control flow and property checking.</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giving</a:t>
            </a:r>
            <a:r>
              <a:rPr lang="en-US" baseline="0" dirty="0" smtClean="0"/>
              <a:t> a precise set of match pair, as shown on the left side, and keep the same definitions and constraints, we can generate a new SMT encoding that captures the behaviors of both trace 1 and trace 2. </a:t>
            </a:r>
          </a:p>
          <a:p>
            <a:r>
              <a:rPr lang="en-US" baseline="0" dirty="0" smtClean="0"/>
              <a:t>Notice that we use disjunction for some match pairs and NE functions for some receives, as discussed in the previous slides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20</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running those encodings,</a:t>
            </a:r>
            <a:r>
              <a:rPr lang="en-US" baseline="0" dirty="0" smtClean="0"/>
              <a:t> we can get appropriate solutions. Notice that the answer of the encoding in the middle is </a:t>
            </a:r>
            <a:r>
              <a:rPr lang="en-US" baseline="0" dirty="0" err="1" smtClean="0"/>
              <a:t>unsat</a:t>
            </a:r>
            <a:r>
              <a:rPr lang="en-US" baseline="0" dirty="0" smtClean="0"/>
              <a:t> and the answers of the encoding on the left and right side are sat. As such, the encoding on the left side is larger or equal to either the one in the middle or the one on the right side. This is coherent to theorem 1.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21</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Theorem</a:t>
            </a:r>
            <a:r>
              <a:rPr lang="en-US" altLang="zh-CN" baseline="0" dirty="0" smtClean="0"/>
              <a:t> 1 proves that an encoding with a larger set of match pairs can capture more precise behaviors of a program execution. Further, we give theorem 2 here such that if the set of potential match pairs over-</a:t>
            </a:r>
            <a:r>
              <a:rPr lang="en-US" altLang="zh-CN" baseline="0" dirty="0" err="1" smtClean="0"/>
              <a:t>approximiates</a:t>
            </a:r>
            <a:r>
              <a:rPr lang="en-US" altLang="zh-CN" baseline="0" dirty="0" smtClean="0"/>
              <a:t> the precise set and the answer of such encoding is sat, then it implies that the answer of the encoding with precise set also returns sat.</a:t>
            </a:r>
          </a:p>
          <a:p>
            <a:r>
              <a:rPr lang="en-US" altLang="zh-CN" baseline="0" dirty="0" smtClean="0"/>
              <a:t>The match set of _gamma contains all the valid match pairs defined in the precise set, as well as the “bogus” match pairs that will exist in the program runtime.</a:t>
            </a:r>
          </a:p>
          <a:p>
            <a:r>
              <a:rPr lang="en-US" altLang="zh-CN" baseline="0" dirty="0" smtClean="0"/>
              <a:t>As such, theorem 2 also says that any match pairs used in a satisfying assignment is valid and reflects a possible MCAPI program execution.   </a:t>
            </a:r>
          </a:p>
          <a:p>
            <a:r>
              <a:rPr lang="en-US" altLang="zh-CN" baseline="0" dirty="0" smtClean="0"/>
              <a:t>Combining with theorem 1, where the answer of _gamma is </a:t>
            </a:r>
            <a:r>
              <a:rPr lang="en-US" altLang="zh-CN" baseline="0" dirty="0" err="1" smtClean="0"/>
              <a:t>unsat</a:t>
            </a:r>
            <a:r>
              <a:rPr lang="en-US" altLang="zh-CN" baseline="0" dirty="0" smtClean="0"/>
              <a:t> implies that the answer of precise is also </a:t>
            </a:r>
            <a:r>
              <a:rPr lang="en-US" altLang="zh-CN" baseline="0" dirty="0" err="1" smtClean="0"/>
              <a:t>unsat</a:t>
            </a:r>
            <a:r>
              <a:rPr lang="en-US" altLang="zh-CN" baseline="0" dirty="0" smtClean="0"/>
              <a:t>, we can conclude that the answer of the solution with an over-</a:t>
            </a:r>
            <a:r>
              <a:rPr lang="en-US" altLang="zh-CN" baseline="0" dirty="0" err="1" smtClean="0"/>
              <a:t>approximiated</a:t>
            </a:r>
            <a:r>
              <a:rPr lang="en-US" altLang="zh-CN" baseline="0" dirty="0" smtClean="0"/>
              <a:t> match set is equal to the answer of that with the precise set. In the other word, the encoding with over-approximated set reflects all possible behaviors in the program runtime.</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22</a:t>
            </a:fld>
            <a:endParaRPr lang="en-US"/>
          </a:p>
        </p:txBody>
      </p:sp>
    </p:spTree>
    <p:extLst>
      <p:ext uri="{BB962C8B-B14F-4D97-AF65-F5344CB8AC3E}">
        <p14:creationId xmlns:p14="http://schemas.microsoft.com/office/powerpoint/2010/main" val="3702712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Assume R matches with S. The constraints enforce message non-overtaking. The only</a:t>
            </a:r>
            <a:r>
              <a:rPr lang="en-US" baseline="0" dirty="0" smtClean="0"/>
              <a:t> way that the SAT solver can use the (match R S) pair, is to violate the message non-overtaking constraint. Therefore, (match R S) would never be a part of a satisfying assignment.</a:t>
            </a:r>
            <a:endParaRPr lang="en-US" altLang="zh-CN" dirty="0" smtClean="0"/>
          </a:p>
          <a:p>
            <a:endParaRPr lang="en-US" altLang="zh-CN" dirty="0" smtClean="0"/>
          </a:p>
          <a:p>
            <a:endParaRPr lang="en-US" altLang="zh-CN" dirty="0" smtClean="0"/>
          </a:p>
          <a:p>
            <a:r>
              <a:rPr lang="en-US" altLang="zh-CN" dirty="0" smtClean="0"/>
              <a:t>As proof sketch</a:t>
            </a:r>
            <a:r>
              <a:rPr lang="en-US" altLang="zh-CN" baseline="0" dirty="0" smtClean="0"/>
              <a:t>, suppose we have two sends in task 1 sending to task 0, match S and R will make the non-overtaking constraint violated, since the message sending from task 1 to task 0 should be received in a FIFO order.</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23</a:t>
            </a:fld>
            <a:endParaRPr lang="en-US"/>
          </a:p>
        </p:txBody>
      </p:sp>
    </p:spTree>
    <p:extLst>
      <p:ext uri="{BB962C8B-B14F-4D97-AF65-F5344CB8AC3E}">
        <p14:creationId xmlns:p14="http://schemas.microsoft.com/office/powerpoint/2010/main" val="1529844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ADD WAITS TO THE CODE.</a:t>
            </a:r>
          </a:p>
          <a:p>
            <a:endParaRPr lang="en-US" altLang="zh-CN" dirty="0" smtClean="0"/>
          </a:p>
          <a:p>
            <a:r>
              <a:rPr lang="en-US" altLang="zh-CN" dirty="0" smtClean="0"/>
              <a:t>Only</a:t>
            </a:r>
            <a:r>
              <a:rPr lang="en-US" altLang="zh-CN" baseline="0" dirty="0" smtClean="0"/>
              <a:t> goal of this slide is to introduce the new program!</a:t>
            </a:r>
            <a:endParaRPr lang="en-US" altLang="zh-CN" dirty="0" smtClean="0"/>
          </a:p>
          <a:p>
            <a:endParaRPr lang="en-US" altLang="zh-CN" dirty="0" smtClean="0"/>
          </a:p>
          <a:p>
            <a:endParaRPr lang="en-US" altLang="zh-CN" dirty="0" smtClean="0"/>
          </a:p>
          <a:p>
            <a:r>
              <a:rPr lang="en-US" altLang="zh-CN" dirty="0" smtClean="0"/>
              <a:t>Theorem</a:t>
            </a:r>
            <a:r>
              <a:rPr lang="en-US" altLang="zh-CN" baseline="0" dirty="0" smtClean="0"/>
              <a:t> 1 and 2 proves that an over-approximated match set can also capture the correct non-deterministic behaviors of a program execution. Now we give an algorithm that generates such an over-approximation with quadratic time complexity. </a:t>
            </a:r>
          </a:p>
          <a:p>
            <a:r>
              <a:rPr lang="en-US" altLang="zh-CN" baseline="0" dirty="0" smtClean="0"/>
              <a:t>First, let’s look at a concrete example. Then we will step through the example using our algorithm to generate the match set.</a:t>
            </a:r>
          </a:p>
          <a:p>
            <a:r>
              <a:rPr lang="en-US" altLang="zh-CN" baseline="0" dirty="0" smtClean="0"/>
              <a:t>The program execution contains three tasks and four messages passing from a task to another.</a:t>
            </a:r>
          </a:p>
          <a:p>
            <a:r>
              <a:rPr lang="en-US" altLang="zh-CN" baseline="0" dirty="0" smtClean="0"/>
              <a:t>Task 0 has one message sending to task 1. Task 1 has two messages sending to task 0 and task 2 has one message sending to task 0.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26</a:t>
            </a:fld>
            <a:endParaRPr lang="en-US"/>
          </a:p>
        </p:txBody>
      </p:sp>
    </p:spTree>
    <p:extLst>
      <p:ext uri="{BB962C8B-B14F-4D97-AF65-F5344CB8AC3E}">
        <p14:creationId xmlns:p14="http://schemas.microsoft.com/office/powerpoint/2010/main" val="3092519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step</a:t>
            </a:r>
            <a:r>
              <a:rPr lang="en-US" altLang="zh-CN" baseline="0" dirty="0" smtClean="0"/>
              <a:t> to generate the match pairs is generating two data structures, receive list and send list, as shown above.</a:t>
            </a:r>
          </a:p>
          <a:p>
            <a:r>
              <a:rPr lang="en-US" altLang="zh-CN" baseline="0" dirty="0" smtClean="0"/>
              <a:t>The purple highlights the send operations and the brown highlights the receive operations in the tasks as well as the lists.</a:t>
            </a:r>
          </a:p>
          <a:p>
            <a:r>
              <a:rPr lang="en-US" altLang="zh-CN" baseline="0" dirty="0" smtClean="0"/>
              <a:t>Notice that the integer on the left side of arrow represents the endpoint. The number proceeding the receive or send operation in tuple represents the rank of each operation.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27</a:t>
            </a:fld>
            <a:endParaRPr lang="en-US"/>
          </a:p>
        </p:txBody>
      </p:sp>
    </p:spTree>
    <p:extLst>
      <p:ext uri="{BB962C8B-B14F-4D97-AF65-F5344CB8AC3E}">
        <p14:creationId xmlns:p14="http://schemas.microsoft.com/office/powerpoint/2010/main" val="416960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Rule 1: easy. You have</a:t>
            </a:r>
            <a:r>
              <a:rPr lang="en-US" altLang="zh-CN" baseline="0" dirty="0" smtClean="0"/>
              <a:t> to match end points. Let’s only look at the red send and receives on endpoint 0</a:t>
            </a:r>
          </a:p>
          <a:p>
            <a:r>
              <a:rPr lang="en-US" altLang="zh-CN" baseline="0" dirty="0" smtClean="0"/>
              <a:t>Rule 2: somewhat easy. You have to enforce message non-overtaking. </a:t>
            </a:r>
            <a:r>
              <a:rPr lang="en-US" altLang="zh-CN" baseline="0" dirty="0" err="1" smtClean="0"/>
              <a:t>I_r</a:t>
            </a:r>
            <a:r>
              <a:rPr lang="en-US" altLang="zh-CN" baseline="0" dirty="0" smtClean="0"/>
              <a:t> or I_s orders operations to a common endpoint within a task. The rules says that for example, the first </a:t>
            </a:r>
            <a:r>
              <a:rPr lang="en-US" altLang="zh-CN" baseline="0" dirty="0" err="1" smtClean="0"/>
              <a:t>recvieve</a:t>
            </a:r>
            <a:r>
              <a:rPr lang="en-US" altLang="zh-CN" baseline="0" dirty="0" smtClean="0"/>
              <a:t> on task 0 cannot match with the second send in task 1 when looking at sends and receives on the same end point. No message overtaking.</a:t>
            </a:r>
          </a:p>
          <a:p>
            <a:r>
              <a:rPr lang="en-US" altLang="zh-CN" baseline="0" dirty="0" smtClean="0"/>
              <a:t>Rule 3: more complicated. A stronger non-overtaking constraint that recognizes that messages must complete, meaning, that at some point, a match pair must have taken place within a thread in order to reach a latter receive. Intuitively, when I am considering matches for R_0,4, I know that R_0,1 must have matched to something. The rules acknowledges the fact and restricts the potential matches for R_0,4. PRACTICE THIS POINT! First, we needs a </a:t>
            </a:r>
            <a:r>
              <a:rPr lang="en-US" altLang="zh-CN" baseline="0" dirty="0" err="1" smtClean="0"/>
              <a:t>n_s</a:t>
            </a:r>
            <a:r>
              <a:rPr lang="en-US" altLang="zh-CN" baseline="0" dirty="0" smtClean="0"/>
              <a:t> function that counts the number of sends from a source to a particular destination.</a:t>
            </a:r>
            <a:endParaRPr lang="en-US" altLang="zh-CN" dirty="0" smtClean="0"/>
          </a:p>
          <a:p>
            <a:endParaRPr lang="en-US" altLang="zh-CN" dirty="0" smtClean="0"/>
          </a:p>
          <a:p>
            <a:endParaRPr lang="en-US" altLang="zh-CN" dirty="0" smtClean="0"/>
          </a:p>
          <a:p>
            <a:r>
              <a:rPr lang="en-US" altLang="zh-CN" dirty="0" smtClean="0"/>
              <a:t>The</a:t>
            </a:r>
            <a:r>
              <a:rPr lang="en-US" altLang="zh-CN" baseline="0" dirty="0" smtClean="0"/>
              <a:t> major step of our algorithm is to apply three rules to all possible match pairs. </a:t>
            </a:r>
          </a:p>
          <a:p>
            <a:r>
              <a:rPr lang="en-US" altLang="zh-CN" baseline="0" dirty="0" smtClean="0"/>
              <a:t>If all of those rules are satisfied for a send and a receive, we will add the potential match to the return set. Otherwise, we ignore this match.</a:t>
            </a:r>
          </a:p>
          <a:p>
            <a:r>
              <a:rPr lang="en-US" altLang="zh-CN" baseline="0" dirty="0" smtClean="0"/>
              <a:t>Rule 1 is to check if the endpoint of a receive is equal to the destination endpoint of a send. We highlight the same color for those operations in our example with matched endpoint.</a:t>
            </a:r>
          </a:p>
          <a:p>
            <a:r>
              <a:rPr lang="en-US" altLang="zh-CN" baseline="0" dirty="0" smtClean="0"/>
              <a:t>Rule 2 is to check that the rank of a receive is larger or equal to the rank of a send, since otherwise the non-overtaking constraint is not satisfied.  </a:t>
            </a:r>
          </a:p>
          <a:p>
            <a:r>
              <a:rPr lang="en-US" altLang="zh-CN" baseline="0" dirty="0" smtClean="0"/>
              <a:t>Rule 3 is to check that the rank of a receive is less or equal to the rank of a send plus the number of sends that sending from the source different from that of the checking send but to the same destination of the checking send.</a:t>
            </a:r>
          </a:p>
          <a:p>
            <a:endParaRPr lang="en-US" altLang="zh-CN" baseline="0" dirty="0" smtClean="0"/>
          </a:p>
          <a:p>
            <a:r>
              <a:rPr lang="en-US" altLang="zh-CN" baseline="0" dirty="0" smtClean="0"/>
              <a:t>The dotted lines shown above depict the potential matches by applying those rules.</a:t>
            </a:r>
          </a:p>
        </p:txBody>
      </p:sp>
      <p:sp>
        <p:nvSpPr>
          <p:cNvPr id="4" name="灯片编号占位符 3"/>
          <p:cNvSpPr>
            <a:spLocks noGrp="1"/>
          </p:cNvSpPr>
          <p:nvPr>
            <p:ph type="sldNum" sz="quarter" idx="10"/>
          </p:nvPr>
        </p:nvSpPr>
        <p:spPr/>
        <p:txBody>
          <a:bodyPr/>
          <a:lstStyle/>
          <a:p>
            <a:fld id="{50C9558D-FEB3-481B-8881-5304DCCD3A51}" type="slidenum">
              <a:rPr lang="en-US" smtClean="0"/>
              <a:t>28</a:t>
            </a:fld>
            <a:endParaRPr lang="en-US"/>
          </a:p>
        </p:txBody>
      </p:sp>
    </p:spTree>
    <p:extLst>
      <p:ext uri="{BB962C8B-B14F-4D97-AF65-F5344CB8AC3E}">
        <p14:creationId xmlns:p14="http://schemas.microsoft.com/office/powerpoint/2010/main" val="1603046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300" dirty="0" smtClean="0"/>
              <a:t>Entire presentation is Definitions, Constraints, and Matches. Yet, your</a:t>
            </a:r>
            <a:r>
              <a:rPr lang="en-US" altLang="zh-CN" sz="1300" baseline="0" dirty="0" smtClean="0"/>
              <a:t> table only has matches. Make table columns match our presentation. </a:t>
            </a:r>
          </a:p>
          <a:p>
            <a:endParaRPr lang="en-US" altLang="zh-CN" sz="1300" baseline="0" dirty="0" smtClean="0"/>
          </a:p>
          <a:p>
            <a:r>
              <a:rPr lang="en-US" altLang="zh-CN" sz="1300" baseline="0" dirty="0" smtClean="0"/>
              <a:t>Fix Table 1 (3 columns)</a:t>
            </a:r>
          </a:p>
          <a:p>
            <a:r>
              <a:rPr lang="en-US" altLang="zh-CN" sz="1300" baseline="0" dirty="0" smtClean="0"/>
              <a:t>Definitions: same for both</a:t>
            </a:r>
          </a:p>
          <a:p>
            <a:r>
              <a:rPr lang="en-US" altLang="zh-CN" sz="1300" baseline="0" dirty="0" smtClean="0"/>
              <a:t>Constraints: 13 versus 33</a:t>
            </a:r>
          </a:p>
          <a:p>
            <a:r>
              <a:rPr lang="en-US" altLang="zh-CN" sz="1300" baseline="0" dirty="0" smtClean="0"/>
              <a:t>Matches: 4 versus 13</a:t>
            </a:r>
          </a:p>
          <a:p>
            <a:endParaRPr lang="en-US" altLang="zh-CN" sz="1300" dirty="0" smtClean="0"/>
          </a:p>
          <a:p>
            <a:r>
              <a:rPr lang="en-US" altLang="zh-CN" sz="1300" dirty="0" smtClean="0"/>
              <a:t>MCA </a:t>
            </a:r>
            <a:r>
              <a:rPr lang="en-US" altLang="zh-CN" sz="1300" dirty="0"/>
              <a:t>provided reference solution;</a:t>
            </a:r>
          </a:p>
          <a:p>
            <a:r>
              <a:rPr lang="en-US" altLang="zh-CN" sz="1300" dirty="0"/>
              <a:t>Experiments using </a:t>
            </a:r>
            <a:r>
              <a:rPr lang="en-US" altLang="zh-CN" sz="1300" i="1" dirty="0" err="1"/>
              <a:t>Yices</a:t>
            </a:r>
            <a:r>
              <a:rPr lang="en-US" altLang="zh-CN" sz="1300" i="1" dirty="0"/>
              <a:t> </a:t>
            </a:r>
            <a:r>
              <a:rPr lang="en-US" altLang="zh-CN" sz="1300" dirty="0"/>
              <a:t>SMT solver on a system running Ubuntu 14; </a:t>
            </a:r>
            <a:endParaRPr lang="en-US" altLang="zh-CN" sz="1300" i="1" dirty="0"/>
          </a:p>
          <a:p>
            <a:r>
              <a:rPr lang="en-US" altLang="zh-CN" sz="1300" dirty="0"/>
              <a:t>Compare our results to </a:t>
            </a:r>
            <a:r>
              <a:rPr lang="en-US" altLang="zh-CN" sz="1300" dirty="0" err="1"/>
              <a:t>Elwakil’s</a:t>
            </a:r>
            <a:r>
              <a:rPr lang="en-US" altLang="zh-CN" sz="1300" dirty="0"/>
              <a:t> work under </a:t>
            </a:r>
            <a:r>
              <a:rPr lang="en-US" altLang="zh-CN" sz="1300" i="1" dirty="0"/>
              <a:t>zero-buffer semantics;</a:t>
            </a:r>
          </a:p>
          <a:p>
            <a:r>
              <a:rPr lang="en-US" altLang="zh-CN" sz="1300" dirty="0"/>
              <a:t>Four “toy” benchmarks</a:t>
            </a:r>
            <a:r>
              <a:rPr lang="zh-CN" altLang="en-US" sz="1300" dirty="0"/>
              <a:t> </a:t>
            </a:r>
            <a:r>
              <a:rPr lang="en-US" altLang="zh-CN" sz="1300" dirty="0"/>
              <a:t>and five “large” benchmarks.</a:t>
            </a:r>
          </a:p>
          <a:p>
            <a:endParaRPr lang="en-US" altLang="zh-CN" sz="1300" dirty="0"/>
          </a:p>
          <a:p>
            <a:r>
              <a:rPr lang="en-US" altLang="zh-CN" sz="1300" dirty="0"/>
              <a:t>The tables above show the performance of the “toy” benchmarks.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29</a:t>
            </a:fld>
            <a:endParaRPr lang="en-US"/>
          </a:p>
        </p:txBody>
      </p:sp>
    </p:spTree>
    <p:extLst>
      <p:ext uri="{BB962C8B-B14F-4D97-AF65-F5344CB8AC3E}">
        <p14:creationId xmlns:p14="http://schemas.microsoft.com/office/powerpoint/2010/main" val="945754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 add a BYU logo on the slide master somewhere?</a:t>
            </a:r>
            <a:r>
              <a:rPr lang="en-US" baseline="0" dirty="0" smtClean="0"/>
              <a:t> In a corner? Top left corner?  I believe there is a website for the logos: Google BYU </a:t>
            </a:r>
            <a:r>
              <a:rPr lang="en-US" baseline="0" smtClean="0"/>
              <a:t>Official logo</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31</a:t>
            </a:fld>
            <a:endParaRPr lang="en-US"/>
          </a:p>
        </p:txBody>
      </p:sp>
    </p:spTree>
    <p:extLst>
      <p:ext uri="{BB962C8B-B14F-4D97-AF65-F5344CB8AC3E}">
        <p14:creationId xmlns:p14="http://schemas.microsoft.com/office/powerpoint/2010/main" val="627128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9558D-FEB3-481B-8881-5304DCCD3A51}" type="slidenum">
              <a:rPr lang="en-US" smtClean="0"/>
              <a:t>32</a:t>
            </a:fld>
            <a:endParaRPr lang="en-US"/>
          </a:p>
        </p:txBody>
      </p:sp>
    </p:spTree>
    <p:extLst>
      <p:ext uri="{BB962C8B-B14F-4D97-AF65-F5344CB8AC3E}">
        <p14:creationId xmlns:p14="http://schemas.microsoft.com/office/powerpoint/2010/main" val="283581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convenience,</a:t>
            </a:r>
            <a:r>
              <a:rPr lang="en-US" baseline="0" dirty="0" smtClean="0"/>
              <a:t> introduce a shorthand that expresses a single trace through the program. Further, we are making general so it works with other MP libraries such as MPI.</a:t>
            </a:r>
          </a:p>
          <a:p>
            <a:endParaRPr lang="en-US" baseline="0" dirty="0" smtClean="0"/>
          </a:p>
          <a:p>
            <a:r>
              <a:rPr lang="en-US" baseline="0" dirty="0" smtClean="0"/>
              <a:t>What about multiple branches? Treat them individually!</a:t>
            </a:r>
            <a:endParaRPr lang="en-US" dirty="0" smtClean="0"/>
          </a:p>
          <a:p>
            <a:endParaRPr lang="en-US" dirty="0" smtClean="0"/>
          </a:p>
          <a:p>
            <a:endParaRPr lang="en-US" dirty="0" smtClean="0"/>
          </a:p>
          <a:p>
            <a:r>
              <a:rPr lang="en-US" dirty="0" smtClean="0"/>
              <a:t>Followed</a:t>
            </a:r>
            <a:r>
              <a:rPr lang="en-US" baseline="0" dirty="0" smtClean="0"/>
              <a:t> by a regular MCAPI operation, we give a shorthand representation that is enough to present the program execution.</a:t>
            </a:r>
          </a:p>
          <a:p>
            <a:endParaRPr lang="en-US" baseline="0" dirty="0" smtClean="0"/>
          </a:p>
          <a:p>
            <a:r>
              <a:rPr lang="en-US" baseline="0" dirty="0" smtClean="0"/>
              <a:t>For receive operation, the first number in the subscription represents the task number and the second number is the line number. The first parameter of the send(not shown here) or receive operation is the source endpoint. In MCAPI specification, the receive has no distinct source endpoint, so that is can receive messages from any source. The second parameter is the variable that will be assigned a value from the buffer. The value was a message sending from some source endpoint. The last parameter of receiver is a handler which allows the following wait function to recognize.</a:t>
            </a:r>
          </a:p>
          <a:p>
            <a:endParaRPr lang="en-US" baseline="0" dirty="0" smtClean="0"/>
          </a:p>
          <a:p>
            <a:r>
              <a:rPr lang="en-US" baseline="0" dirty="0" smtClean="0"/>
              <a:t>The function </a:t>
            </a:r>
            <a:r>
              <a:rPr lang="en-US" altLang="zh-CN" baseline="0" dirty="0" smtClean="0"/>
              <a:t>assume </a:t>
            </a:r>
            <a:r>
              <a:rPr lang="en-US" baseline="0" dirty="0" smtClean="0"/>
              <a:t>allows the program control flow stays in one branch of the if statement. The execution returns error if the assumption is not satisfied. </a:t>
            </a:r>
          </a:p>
          <a:p>
            <a:r>
              <a:rPr lang="en-US" baseline="0" dirty="0" smtClean="0"/>
              <a:t>The function assert checks a program property that users are interested in.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IMPORTANT: there is non-determinism in the run time in resolving sends from multiple end points to a common end point (i.e., two sends from two different nodes to a common end point). Such non-determinism is not easily (if at all) controlled in a sequential test.</a:t>
            </a:r>
          </a:p>
          <a:p>
            <a:endParaRPr lang="en-US" baseline="0" dirty="0" smtClean="0"/>
          </a:p>
          <a:p>
            <a:endParaRPr lang="en-US" baseline="0" dirty="0" smtClean="0"/>
          </a:p>
          <a:p>
            <a:r>
              <a:rPr lang="en-US" baseline="0" dirty="0" smtClean="0"/>
              <a:t>Here is an MCAPI program represented by shorthand operations.</a:t>
            </a:r>
          </a:p>
          <a:p>
            <a:r>
              <a:rPr lang="en-US" baseline="0" dirty="0" smtClean="0"/>
              <a:t>In this program, task 1 has one message sending to task 0, and task 2 has one message sending to task 0 and one message sending to task 1. Besides, task 0 has an assume operation such that b should be larger than 0, and an assert such that a is equal to 4. </a:t>
            </a:r>
          </a:p>
          <a:p>
            <a:r>
              <a:rPr lang="en-US" baseline="0" dirty="0" smtClean="0"/>
              <a:t>Also, notice that the send s_1,5 will be executed only if the receive r_1,3 at task 1 is finished. </a:t>
            </a:r>
          </a:p>
          <a:p>
            <a:r>
              <a:rPr lang="en-US" baseline="0" dirty="0" smtClean="0"/>
              <a:t>Given such an concurrent program, the program non-determinism exists where a particular receive can obtain a message from different tasks. The ordering of message passing is only performed in the program runtime.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4</a:t>
            </a:fld>
            <a:endParaRPr lang="en-US"/>
          </a:p>
        </p:txBody>
      </p:sp>
    </p:spTree>
    <p:extLst>
      <p:ext uri="{BB962C8B-B14F-4D97-AF65-F5344CB8AC3E}">
        <p14:creationId xmlns:p14="http://schemas.microsoft.com/office/powerpoint/2010/main" val="39018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smtClean="0"/>
              <a:t>Be sure everyone knows relation between SMT and</a:t>
            </a:r>
            <a:r>
              <a:rPr lang="en-US" altLang="zh-CN" sz="1300" baseline="0" dirty="0" smtClean="0"/>
              <a:t> SAT. Also, be sure they understand what you mean by SMT encoding and SAT versus UNSAT.</a:t>
            </a:r>
          </a:p>
          <a:p>
            <a:endParaRPr lang="en-US" altLang="zh-CN" sz="1300" baseline="0" dirty="0" smtClean="0"/>
          </a:p>
          <a:p>
            <a:r>
              <a:rPr lang="en-US" altLang="zh-CN" sz="1300" baseline="0" dirty="0" smtClean="0"/>
              <a:t>Simplify zero-buffer: send and receive must </a:t>
            </a:r>
            <a:r>
              <a:rPr lang="en-US" altLang="zh-CN" sz="1300" baseline="0" dirty="0" err="1" smtClean="0"/>
              <a:t>rendevous</a:t>
            </a:r>
            <a:r>
              <a:rPr lang="en-US" altLang="zh-CN" sz="1300" baseline="0" dirty="0" smtClean="0"/>
              <a:t> because </a:t>
            </a:r>
            <a:r>
              <a:rPr lang="en-US" altLang="zh-CN" sz="1300" baseline="0" dirty="0" err="1" smtClean="0"/>
              <a:t>therre</a:t>
            </a:r>
            <a:r>
              <a:rPr lang="en-US" altLang="zh-CN" sz="1300" baseline="0" dirty="0" smtClean="0"/>
              <a:t> is no internal buffering</a:t>
            </a:r>
          </a:p>
          <a:p>
            <a:r>
              <a:rPr lang="en-US" altLang="zh-CN" sz="1300" baseline="0" dirty="0" err="1" smtClean="0"/>
              <a:t>Inf</a:t>
            </a:r>
            <a:r>
              <a:rPr lang="en-US" altLang="zh-CN" sz="1300" baseline="0" dirty="0" smtClean="0"/>
              <a:t>-buffer: no </a:t>
            </a:r>
            <a:r>
              <a:rPr lang="en-US" altLang="zh-CN" sz="1300" baseline="0" dirty="0" err="1" smtClean="0"/>
              <a:t>redenvous</a:t>
            </a:r>
            <a:r>
              <a:rPr lang="en-US" altLang="zh-CN" sz="1300" baseline="0" dirty="0" smtClean="0"/>
              <a:t> is needed.</a:t>
            </a:r>
            <a:endParaRPr lang="en-US" altLang="zh-CN" sz="1300" dirty="0" smtClean="0"/>
          </a:p>
          <a:p>
            <a:endParaRPr lang="en-US" altLang="zh-CN" sz="1300" dirty="0" smtClean="0"/>
          </a:p>
          <a:p>
            <a:r>
              <a:rPr lang="en-US" altLang="zh-CN" sz="1300" dirty="0" smtClean="0"/>
              <a:t>Sharma </a:t>
            </a:r>
            <a:r>
              <a:rPr lang="en-US" altLang="zh-CN" sz="1300" dirty="0"/>
              <a:t>et al. created a method of using concrete execution</a:t>
            </a:r>
          </a:p>
          <a:p>
            <a:r>
              <a:rPr lang="en-US" altLang="zh-CN" sz="1300" dirty="0"/>
              <a:t>to verify MCAPI programs, but it was later discovered that this</a:t>
            </a:r>
          </a:p>
          <a:p>
            <a:r>
              <a:rPr lang="en-US" altLang="zh-CN" sz="1300" dirty="0"/>
              <a:t>method does not completely explore the entire execution space</a:t>
            </a:r>
          </a:p>
          <a:p>
            <a:r>
              <a:rPr lang="en-US" altLang="zh-CN" sz="1300" dirty="0"/>
              <a:t>of certain kinds of MCAPI programs. The method provides</a:t>
            </a:r>
          </a:p>
          <a:p>
            <a:r>
              <a:rPr lang="en-US" altLang="zh-CN" sz="1300" dirty="0"/>
              <a:t>match pairs – couplings for potential sends and receives that we</a:t>
            </a:r>
          </a:p>
          <a:p>
            <a:r>
              <a:rPr lang="en-US" altLang="zh-CN" sz="1300" dirty="0"/>
              <a:t>use in our work. Instead of exploring all relevant </a:t>
            </a:r>
            <a:r>
              <a:rPr lang="en-US" altLang="zh-CN" sz="1300" dirty="0" err="1"/>
              <a:t>interleavings</a:t>
            </a:r>
            <a:r>
              <a:rPr lang="en-US" altLang="zh-CN" sz="1300" dirty="0"/>
              <a:t> of</a:t>
            </a:r>
          </a:p>
          <a:p>
            <a:r>
              <a:rPr lang="en-US" altLang="zh-CN" sz="1300" dirty="0"/>
              <a:t>a program in the concrete execution, Wang et al. provided</a:t>
            </a:r>
          </a:p>
          <a:p>
            <a:r>
              <a:rPr lang="en-US" altLang="zh-CN" sz="1300" dirty="0"/>
              <a:t>a symbolic algorithm that verifies each partitioned concurrent trace</a:t>
            </a:r>
          </a:p>
          <a:p>
            <a:r>
              <a:rPr lang="en-US" altLang="zh-CN" sz="1300" dirty="0"/>
              <a:t>program (CTP) with shared memory semantics using a </a:t>
            </a:r>
            <a:r>
              <a:rPr lang="en-US" altLang="zh-CN" sz="1300" dirty="0" err="1"/>
              <a:t>satisfiability</a:t>
            </a:r>
            <a:endParaRPr lang="en-US" altLang="zh-CN" sz="1300" dirty="0"/>
          </a:p>
          <a:p>
            <a:r>
              <a:rPr lang="en-US" altLang="zh-CN" sz="1300" dirty="0"/>
              <a:t>solver [20]. </a:t>
            </a:r>
            <a:r>
              <a:rPr lang="en-US" altLang="zh-CN" sz="1300" dirty="0" err="1"/>
              <a:t>Elwakil</a:t>
            </a:r>
            <a:r>
              <a:rPr lang="en-US" altLang="zh-CN" sz="1300" dirty="0"/>
              <a:t> et al. also defined a method of representing</a:t>
            </a:r>
          </a:p>
          <a:p>
            <a:r>
              <a:rPr lang="en-US" altLang="zh-CN" sz="1300" dirty="0"/>
              <a:t>MCAPI program executions as </a:t>
            </a:r>
            <a:r>
              <a:rPr lang="en-US" altLang="zh-CN" sz="1300" dirty="0" err="1"/>
              <a:t>Satisfiability</a:t>
            </a:r>
            <a:r>
              <a:rPr lang="en-US" altLang="zh-CN" sz="1300" dirty="0"/>
              <a:t> Modulo Theory</a:t>
            </a:r>
          </a:p>
          <a:p>
            <a:r>
              <a:rPr lang="en-US" altLang="zh-CN" sz="1300" dirty="0"/>
              <a:t>(SMT) problems building on the method of adapting it to message</a:t>
            </a:r>
          </a:p>
          <a:p>
            <a:r>
              <a:rPr lang="en-US" altLang="zh-CN" sz="1300" dirty="0"/>
              <a:t>passing, but this method does not capture all allowed MCAPI</a:t>
            </a:r>
          </a:p>
          <a:p>
            <a:r>
              <a:rPr lang="en-US" altLang="zh-CN" sz="1300" dirty="0"/>
              <a:t>program executions. Further, this method assumes that the user</a:t>
            </a:r>
          </a:p>
          <a:p>
            <a:r>
              <a:rPr lang="en-US" altLang="zh-CN" sz="1300" dirty="0"/>
              <a:t>is able to provide the exact set of match pairs. Such an assumption</a:t>
            </a:r>
          </a:p>
          <a:p>
            <a:r>
              <a:rPr lang="en-US" altLang="zh-CN" sz="1300" dirty="0"/>
              <a:t>is not reasonable for large complex program traces.</a:t>
            </a:r>
          </a:p>
          <a:p>
            <a:endParaRPr lang="en-US" altLang="zh-CN" sz="1300" dirty="0"/>
          </a:p>
          <a:p>
            <a:r>
              <a:rPr lang="en-US" altLang="zh-CN" sz="1300" dirty="0" err="1"/>
              <a:t>Vakkalanka</a:t>
            </a:r>
            <a:r>
              <a:rPr lang="en-US" altLang="zh-CN" sz="1300" dirty="0"/>
              <a:t> et al. provided POE, a DPOR algorithm</a:t>
            </a:r>
          </a:p>
          <a:p>
            <a:r>
              <a:rPr lang="en-US" altLang="zh-CN" sz="1300" dirty="0"/>
              <a:t>of their dynamic verifier, ISP, for MPI programs. POE explores</a:t>
            </a:r>
          </a:p>
          <a:p>
            <a:r>
              <a:rPr lang="en-US" altLang="zh-CN" sz="1300" dirty="0"/>
              <a:t>all </a:t>
            </a:r>
            <a:r>
              <a:rPr lang="en-US" altLang="zh-CN" sz="1300" dirty="0" err="1"/>
              <a:t>interleavings</a:t>
            </a:r>
            <a:r>
              <a:rPr lang="en-US" altLang="zh-CN" sz="1300" dirty="0"/>
              <a:t> of an MPI program, and is able to detect hidden</a:t>
            </a:r>
          </a:p>
          <a:p>
            <a:r>
              <a:rPr lang="en-US" altLang="zh-CN" sz="1300" dirty="0"/>
              <a:t>deadlocks under zero-buffer setting. If infinite-buffer is applied,</a:t>
            </a:r>
          </a:p>
          <a:p>
            <a:r>
              <a:rPr lang="en-US" altLang="zh-CN" sz="1300" dirty="0"/>
              <a:t>however, some </a:t>
            </a:r>
            <a:r>
              <a:rPr lang="en-US" altLang="zh-CN" sz="1300" dirty="0" err="1"/>
              <a:t>interleavings</a:t>
            </a:r>
            <a:r>
              <a:rPr lang="en-US" altLang="zh-CN" sz="1300" dirty="0"/>
              <a:t> may not be found.</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5</a:t>
            </a:fld>
            <a:endParaRPr lang="en-US"/>
          </a:p>
        </p:txBody>
      </p:sp>
    </p:spTree>
    <p:extLst>
      <p:ext uri="{BB962C8B-B14F-4D97-AF65-F5344CB8AC3E}">
        <p14:creationId xmlns:p14="http://schemas.microsoft.com/office/powerpoint/2010/main" val="363155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Define meaning for : Match pairs.</a:t>
                </a:r>
              </a:p>
              <a:p>
                <a:r>
                  <a:rPr lang="en-US" dirty="0" smtClean="0"/>
                  <a:t>Define</a:t>
                </a:r>
                <a:r>
                  <a:rPr lang="en-US" baseline="0" dirty="0" smtClean="0"/>
                  <a:t> meaning for: SAT, UNSAT, and TIMEOUT</a:t>
                </a:r>
                <a:endParaRPr lang="en-US" dirty="0" smtClean="0"/>
              </a:p>
              <a:p>
                <a:endParaRPr lang="en-US" dirty="0" smtClean="0"/>
              </a:p>
              <a:p>
                <a:endParaRPr lang="en-US" dirty="0" smtClean="0"/>
              </a:p>
              <a:p>
                <a:endParaRPr lang="en-US" dirty="0" smtClean="0"/>
              </a:p>
              <a:p>
                <a:r>
                  <a:rPr lang="en-US" dirty="0" smtClean="0"/>
                  <a:t>A correct and efficient SMT encoding of an MCAPI program execution that detects all program errors if the user provided match pairs are precise or over-approximated.</a:t>
                </a:r>
              </a:p>
              <a:p>
                <a:r>
                  <a:rPr lang="en-US" dirty="0" smtClean="0"/>
                  <a:t>An  algorithm to generate an over-approximation of possible match pairs, where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300" dirty="0"/>
                  <a:t>Basically it is a SAT problem</a:t>
                </a:r>
              </a:p>
              <a:p>
                <a:r>
                  <a:rPr lang="en-US" sz="1300" dirty="0"/>
                  <a:t>More structures, such as integer, record, etc., are supported</a:t>
                </a:r>
              </a:p>
              <a:p>
                <a:endParaRPr lang="en-US" dirty="0"/>
              </a:p>
            </p:txBody>
          </p:sp>
        </mc:Choice>
        <mc:Fallback xmlns="">
          <p:sp>
            <p:nvSpPr>
              <p:cNvPr id="3" name="Notes Placeholder 2"/>
              <p:cNvSpPr>
                <a:spLocks noGrp="1"/>
              </p:cNvSpPr>
              <p:nvPr>
                <p:ph type="body" idx="1"/>
              </p:nvPr>
            </p:nvSpPr>
            <p:spPr/>
            <p:txBody>
              <a:bodyPr/>
              <a:lstStyle/>
              <a:p>
                <a:r>
                  <a:rPr lang="en-US" dirty="0" smtClean="0"/>
                  <a:t>A correct and efficient SMT encoding of an MCAPI program execution that detects all program errors if the user provided match pairs are precise or over-approximated.</a:t>
                </a:r>
              </a:p>
              <a:p>
                <a:r>
                  <a:rPr lang="en-US" dirty="0" smtClean="0"/>
                  <a:t>An </a:t>
                </a:r>
                <a:r>
                  <a:rPr lang="en-US" i="0" smtClean="0">
                    <a:latin typeface="Cambria Math"/>
                  </a:rPr>
                  <a:t>〖</a:t>
                </a:r>
                <a:r>
                  <a:rPr lang="en-US" b="0" i="0" smtClean="0">
                    <a:latin typeface="Cambria Math"/>
                  </a:rPr>
                  <a:t>𝑂(𝑁〗^2)</a:t>
                </a:r>
                <a:r>
                  <a:rPr lang="en-US" dirty="0" smtClean="0"/>
                  <a:t> algorithm to generate an over-approximation of possible match pairs, where </a:t>
                </a:r>
                <a:r>
                  <a:rPr lang="en-US" i="0" dirty="0" smtClean="0">
                    <a:latin typeface="Cambria Math"/>
                  </a:rPr>
                  <a:t>𝑁</a:t>
                </a:r>
                <a:r>
                  <a:rPr lang="en-US" dirty="0" smtClean="0"/>
                  <a:t>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200" dirty="0" smtClean="0"/>
                  <a:t>Basically it is a SAT problem</a:t>
                </a:r>
              </a:p>
              <a:p>
                <a:r>
                  <a:rPr lang="en-US" sz="1200" dirty="0" smtClean="0"/>
                  <a:t>More structures, such as integer, record, etc., are supported</a:t>
                </a:r>
              </a:p>
              <a:p>
                <a:endParaRPr lang="en-US" dirty="0"/>
              </a:p>
            </p:txBody>
          </p:sp>
        </mc:Fallback>
      </mc:AlternateContent>
      <p:sp>
        <p:nvSpPr>
          <p:cNvPr id="4" name="Slide Number Placeholder 3"/>
          <p:cNvSpPr>
            <a:spLocks noGrp="1"/>
          </p:cNvSpPr>
          <p:nvPr>
            <p:ph type="sldNum" sz="quarter" idx="10"/>
          </p:nvPr>
        </p:nvSpPr>
        <p:spPr/>
        <p:txBody>
          <a:bodyPr/>
          <a:lstStyle/>
          <a:p>
            <a:fld id="{50C9558D-FEB3-481B-8881-5304DCCD3A51}" type="slidenum">
              <a:rPr lang="en-US" smtClean="0"/>
              <a:t>6</a:t>
            </a:fld>
            <a:endParaRPr lang="en-US"/>
          </a:p>
        </p:txBody>
      </p:sp>
    </p:spTree>
    <p:extLst>
      <p:ext uri="{BB962C8B-B14F-4D97-AF65-F5344CB8AC3E}">
        <p14:creationId xmlns:p14="http://schemas.microsoft.com/office/powerpoint/2010/main" val="538611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provide our method – an encoding that can be solved by an </a:t>
            </a:r>
            <a:r>
              <a:rPr lang="en-US" baseline="0" dirty="0" err="1" smtClean="0"/>
              <a:t>smt</a:t>
            </a:r>
            <a:r>
              <a:rPr lang="en-US" baseline="0" dirty="0" smtClean="0"/>
              <a:t> solver, to resolve the non-deterministic behavior of an </a:t>
            </a:r>
            <a:r>
              <a:rPr lang="en-US" baseline="0" dirty="0" err="1" smtClean="0"/>
              <a:t>mcapi</a:t>
            </a:r>
            <a:r>
              <a:rPr lang="en-US" baseline="0" dirty="0" smtClean="0"/>
              <a:t> program. </a:t>
            </a:r>
          </a:p>
          <a:p>
            <a:r>
              <a:rPr lang="en-US" baseline="0" dirty="0" smtClean="0"/>
              <a:t>The novelty of our encoding is the use of match pair, </a:t>
            </a:r>
          </a:p>
          <a:p>
            <a:endParaRPr lang="en-US" baseline="0" dirty="0" smtClean="0"/>
          </a:p>
          <a:p>
            <a:r>
              <a:rPr lang="en-US" baseline="0" dirty="0" smtClean="0"/>
              <a:t>Our encoding consists of three parts…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7</a:t>
            </a:fld>
            <a:endParaRPr lang="en-US"/>
          </a:p>
        </p:txBody>
      </p:sp>
    </p:spTree>
    <p:extLst>
      <p:ext uri="{BB962C8B-B14F-4D97-AF65-F5344CB8AC3E}">
        <p14:creationId xmlns:p14="http://schemas.microsoft.com/office/powerpoint/2010/main" val="1543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mention</a:t>
            </a:r>
            <a:r>
              <a:rPr lang="en-US" baseline="0" dirty="0" smtClean="0"/>
              <a:t> that each program location has a specific variable that is used to track order in what we call a happens-before relation.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8</a:t>
            </a:fld>
            <a:endParaRPr lang="en-US"/>
          </a:p>
        </p:txBody>
      </p:sp>
    </p:spTree>
    <p:extLst>
      <p:ext uri="{BB962C8B-B14F-4D97-AF65-F5344CB8AC3E}">
        <p14:creationId xmlns:p14="http://schemas.microsoft.com/office/powerpoint/2010/main" val="22259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9</a:t>
            </a:fld>
            <a:endParaRPr lang="en-US"/>
          </a:p>
        </p:txBody>
      </p:sp>
    </p:spTree>
    <p:extLst>
      <p:ext uri="{BB962C8B-B14F-4D97-AF65-F5344CB8AC3E}">
        <p14:creationId xmlns:p14="http://schemas.microsoft.com/office/powerpoint/2010/main" val="233676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A4CBD-960A-456A-9B79-9A5DAA6E02E9}"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0080-53E0-4E29-9C87-13FA032C8670}"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7581C-C694-4A06-BF33-FF47280C11E9}"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0065-1C4F-4F35-ADCD-61DA485BD8F4}"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56400-8624-4CE8-A431-7BAD40CC2038}"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95419-4A23-4EC7-827A-7FC7404DDFBC}" type="datetime1">
              <a:rPr lang="en-US" smtClean="0"/>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2B5342-B9F4-40A8-B968-68C029020404}" type="datetime1">
              <a:rPr lang="en-US" smtClean="0"/>
              <a:t>9/14/2012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46440-81A3-41E1-AE3A-5848DA728CD2}" type="datetime1">
              <a:rPr lang="en-US" smtClean="0"/>
              <a:t>9/14/2012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D17D7-9419-4A8F-9B2A-D9AEBBEE4645}" type="datetime1">
              <a:rPr lang="en-US" smtClean="0"/>
              <a:t>9/14/2012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AB767-2364-4983-96C9-1AF98BCD7BBF}" type="datetime1">
              <a:rPr lang="en-US" smtClean="0"/>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7313F-EAC3-4D49-A621-0E6066639112}" type="datetime1">
              <a:rPr lang="en-US" smtClean="0"/>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7B6C9-6E01-44ED-87EB-FEC9DE271BB7}" type="datetime1">
              <a:rPr lang="en-US" smtClean="0"/>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Proving MCAPI Executions are Correct</a:t>
            </a:r>
            <a:br>
              <a:rPr lang="en-US" sz="3200" dirty="0"/>
            </a:br>
            <a:r>
              <a:rPr lang="en-US" sz="3200" dirty="0"/>
              <a:t>Applying SMT Technology to Message Passing</a:t>
            </a:r>
          </a:p>
        </p:txBody>
      </p:sp>
      <p:sp>
        <p:nvSpPr>
          <p:cNvPr id="3" name="Subtitle 2"/>
          <p:cNvSpPr>
            <a:spLocks noGrp="1"/>
          </p:cNvSpPr>
          <p:nvPr>
            <p:ph type="subTitle" idx="1"/>
          </p:nvPr>
        </p:nvSpPr>
        <p:spPr>
          <a:xfrm>
            <a:off x="1371600" y="4191000"/>
            <a:ext cx="6400800" cy="1752600"/>
          </a:xfrm>
        </p:spPr>
        <p:txBody>
          <a:bodyPr>
            <a:normAutofit/>
          </a:bodyPr>
          <a:lstStyle/>
          <a:p>
            <a:r>
              <a:rPr lang="en-US" sz="1600" dirty="0" smtClean="0"/>
              <a:t>Yu Huang</a:t>
            </a:r>
          </a:p>
          <a:p>
            <a:r>
              <a:rPr lang="en-US" sz="1600" dirty="0" smtClean="0"/>
              <a:t>Verification &amp; Validation  Lab</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0580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cxnSp>
        <p:nvCxnSpPr>
          <p:cNvPr id="12" name="Straight Connector 11"/>
          <p:cNvCxnSpPr/>
          <p:nvPr/>
        </p:nvCxnSpPr>
        <p:spPr>
          <a:xfrm>
            <a:off x="3276600" y="4949223"/>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13866" y="4487558"/>
            <a:ext cx="3133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clauses built by the MATCH function on a set of match pairs, and the clauses built by NE function</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232015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Definitions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2002774135"/>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assert(a == 4)</a:t>
                      </a:r>
                      <a:endParaRPr lang="en-US" altLang="zh-CN"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048000" y="4923472"/>
            <a:ext cx="4419600" cy="1631216"/>
          </a:xfrm>
          <a:prstGeom prst="rect">
            <a:avLst/>
          </a:prstGeom>
          <a:noFill/>
        </p:spPr>
        <p:txBody>
          <a:bodyPr wrap="square" rtlCol="0">
            <a:spAutoFit/>
          </a:bodyPr>
          <a:lstStyle/>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a:t>
            </a:r>
            <a:r>
              <a:rPr lang="en-US" altLang="zh-CN" sz="2000" i="1" dirty="0" err="1">
                <a:solidFill>
                  <a:schemeClr val="accent2">
                    <a:lumMod val="40000"/>
                    <a:lumOff val="60000"/>
                  </a:schemeClr>
                </a:solidFill>
              </a:rPr>
              <a:t>recv</a:t>
            </a:r>
            <a:r>
              <a:rPr lang="en-US" altLang="zh-CN" sz="2000" i="1" dirty="0">
                <a:solidFill>
                  <a:schemeClr val="accent2">
                    <a:lumMod val="40000"/>
                    <a:lumOff val="60000"/>
                  </a:schemeClr>
                </a:solidFill>
              </a:rPr>
              <a:t>) </a:t>
            </a:r>
          </a:p>
          <a:p>
            <a:r>
              <a:rPr lang="en-US" altLang="zh-CN" sz="2000" i="1" dirty="0">
                <a:solidFill>
                  <a:schemeClr val="accent2">
                    <a:lumMod val="40000"/>
                    <a:lumOff val="60000"/>
                  </a:schemeClr>
                </a:solidFill>
              </a:rPr>
              <a:t>(define a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smtClean="0">
                <a:solidFill>
                  <a:schemeClr val="accent2">
                    <a:lumMod val="40000"/>
                    <a:lumOff val="60000"/>
                  </a:schemeClr>
                </a:solidFill>
              </a:rPr>
              <a:t>(</a:t>
            </a:r>
            <a:r>
              <a:rPr lang="en-US" altLang="zh-CN" sz="2000" i="1" dirty="0">
                <a:solidFill>
                  <a:schemeClr val="accent2">
                    <a:lumMod val="40000"/>
                    <a:lumOff val="60000"/>
                  </a:schemeClr>
                </a:solidFill>
              </a:rPr>
              <a:t>define W(&amp;h1).event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latin typeface="Lucida Console" pitchFamily="49" charset="0"/>
            </a:endParaRPr>
          </a:p>
          <a:p>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324560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678023363"/>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0,5</a:t>
                      </a:r>
                      <a:r>
                        <a:rPr lang="en-US" altLang="zh-CN" sz="1400" baseline="0" dirty="0" smtClean="0">
                          <a:solidFill>
                            <a:srgbClr val="E6B9B8"/>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E6B9B8"/>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2895600" y="4724400"/>
            <a:ext cx="4114800" cy="1938992"/>
          </a:xfrm>
          <a:prstGeom prst="rect">
            <a:avLst/>
          </a:prstGeom>
          <a:noFill/>
        </p:spPr>
        <p:txBody>
          <a:bodyPr wrap="square" rtlCol="0">
            <a:spAutoFit/>
          </a:bodyPr>
          <a:lstStyle/>
          <a:p>
            <a:r>
              <a:rPr lang="en-US" altLang="zh-CN" sz="2000" i="1" dirty="0" smtClean="0">
                <a:solidFill>
                  <a:srgbClr val="E6B9B8"/>
                </a:solidFill>
              </a:rPr>
              <a:t>(HB </a:t>
            </a:r>
            <a:r>
              <a:rPr lang="en-US" altLang="zh-CN" sz="2000" i="1" dirty="0">
                <a:solidFill>
                  <a:srgbClr val="E6B9B8"/>
                </a:solidFill>
              </a:rPr>
              <a:t>R</a:t>
            </a:r>
            <a:r>
              <a:rPr lang="en-US" altLang="zh-CN" sz="2000" i="1" baseline="-25000" dirty="0">
                <a:solidFill>
                  <a:srgbClr val="E6B9B8"/>
                </a:solidFill>
              </a:rPr>
              <a:t>0,2</a:t>
            </a:r>
            <a:r>
              <a:rPr lang="en-US" altLang="zh-CN" sz="2000" i="1" dirty="0">
                <a:solidFill>
                  <a:srgbClr val="E6B9B8"/>
                </a:solidFill>
              </a:rPr>
              <a:t>.event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r>
              <a:rPr lang="en-US" altLang="zh-CN" sz="2000" i="1" dirty="0">
                <a:solidFill>
                  <a:srgbClr val="E6B9B8"/>
                </a:solidFill>
              </a:rPr>
              <a:t>HB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 R</a:t>
            </a:r>
            <a:r>
              <a:rPr lang="en-US" altLang="zh-CN" sz="2000" i="1" baseline="-25000" dirty="0" smtClean="0">
                <a:solidFill>
                  <a:srgbClr val="E6B9B8"/>
                </a:solidFill>
              </a:rPr>
              <a:t>0,5</a:t>
            </a:r>
            <a:r>
              <a:rPr lang="en-US" altLang="zh-CN" sz="2000" i="1" dirty="0" smtClean="0">
                <a:solidFill>
                  <a:srgbClr val="E6B9B8"/>
                </a:solidFill>
              </a:rPr>
              <a:t>.</a:t>
            </a:r>
            <a:r>
              <a:rPr lang="en-US" altLang="zh-CN" sz="2000" i="1" dirty="0">
                <a:solidFill>
                  <a:srgbClr val="E6B9B8"/>
                </a:solidFill>
              </a:rPr>
              <a:t>event</a:t>
            </a:r>
            <a:r>
              <a:rPr lang="en-US" altLang="zh-CN" sz="2000" i="1" dirty="0" smtClean="0">
                <a:solidFill>
                  <a:srgbClr val="E6B9B8"/>
                </a:solidFill>
              </a:rPr>
              <a:t>)</a:t>
            </a:r>
          </a:p>
          <a:p>
            <a:r>
              <a:rPr lang="en-US" altLang="zh-CN" sz="2000" i="1" dirty="0" smtClean="0">
                <a:solidFill>
                  <a:srgbClr val="E6B9B8"/>
                </a:solidFill>
              </a:rPr>
              <a:t>(HB R</a:t>
            </a:r>
            <a:r>
              <a:rPr lang="en-US" altLang="zh-CN" sz="2000" i="1" baseline="-25000" dirty="0" smtClean="0">
                <a:solidFill>
                  <a:srgbClr val="E6B9B8"/>
                </a:solidFill>
              </a:rPr>
              <a:t>0,5</a:t>
            </a:r>
            <a:r>
              <a:rPr lang="en-US" altLang="zh-CN" sz="2000" i="1" dirty="0">
                <a:solidFill>
                  <a:srgbClr val="E6B9B8"/>
                </a:solidFill>
              </a:rPr>
              <a:t>.</a:t>
            </a:r>
            <a:r>
              <a:rPr lang="en-US" altLang="zh-CN" sz="2000" i="1" dirty="0" smtClean="0">
                <a:solidFill>
                  <a:srgbClr val="E6B9B8"/>
                </a:solidFill>
              </a:rPr>
              <a:t>event </a:t>
            </a:r>
            <a:r>
              <a:rPr lang="en-US" altLang="zh-CN" sz="2000" i="1" dirty="0">
                <a:solidFill>
                  <a:srgbClr val="E6B9B8"/>
                </a:solidFill>
              </a:rPr>
              <a:t>W(&amp;h2).event</a:t>
            </a:r>
            <a:r>
              <a:rPr lang="en-US" altLang="zh-CN" sz="2000" i="1" dirty="0" smtClean="0">
                <a:solidFill>
                  <a:srgbClr val="E6B9B8"/>
                </a:solidFill>
              </a:rPr>
              <a:t>)</a:t>
            </a:r>
          </a:p>
          <a:p>
            <a:r>
              <a:rPr lang="en-US" altLang="zh-CN" sz="2000" i="1" dirty="0">
                <a:solidFill>
                  <a:srgbClr val="E6B9B8"/>
                </a:solidFill>
              </a:rPr>
              <a:t>(HB W(&amp;h2).</a:t>
            </a:r>
            <a:r>
              <a:rPr lang="en-US" altLang="zh-CN" sz="2000" i="1" dirty="0" smtClean="0">
                <a:solidFill>
                  <a:srgbClr val="E6B9B8"/>
                </a:solidFill>
              </a:rPr>
              <a:t>event </a:t>
            </a:r>
            <a:r>
              <a:rPr lang="en-US" altLang="zh-CN" sz="2000" i="1" dirty="0" err="1" smtClean="0">
                <a:solidFill>
                  <a:srgbClr val="E6B9B8"/>
                </a:solidFill>
              </a:rPr>
              <a:t>assume.event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a:solidFill>
                  <a:srgbClr val="E6B9B8"/>
                </a:solidFill>
              </a:rPr>
              <a:t>(</a:t>
            </a:r>
            <a:r>
              <a:rPr lang="en-US" altLang="zh-CN" sz="2000" i="1" dirty="0" smtClean="0">
                <a:solidFill>
                  <a:srgbClr val="E6B9B8"/>
                </a:solidFill>
              </a:rPr>
              <a:t>HB </a:t>
            </a:r>
            <a:r>
              <a:rPr lang="en-US" altLang="zh-CN" sz="2000" i="1" dirty="0" err="1" smtClean="0">
                <a:solidFill>
                  <a:srgbClr val="E6B9B8"/>
                </a:solidFill>
              </a:rPr>
              <a:t>assume.event</a:t>
            </a:r>
            <a:r>
              <a:rPr lang="en-US" altLang="zh-CN" sz="2000" i="1" dirty="0" smtClean="0">
                <a:solidFill>
                  <a:srgbClr val="E6B9B8"/>
                </a:solidFill>
              </a:rPr>
              <a:t> </a:t>
            </a:r>
            <a:r>
              <a:rPr lang="en-US" altLang="zh-CN" sz="2000" i="1" dirty="0" err="1" smtClean="0">
                <a:solidFill>
                  <a:srgbClr val="E6B9B8"/>
                </a:solidFill>
              </a:rPr>
              <a:t>assert.event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endParaRPr lang="en-US" altLang="zh-CN" sz="2000" i="1" dirty="0">
              <a:solidFill>
                <a:srgbClr val="E6B9B8"/>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073752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1288822713"/>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FFFFFF"/>
                          </a:solidFill>
                          <a:latin typeface="Lucida Console" pitchFamily="49" charset="0"/>
                        </a:rPr>
                        <a:t>R</a:t>
                      </a:r>
                      <a:r>
                        <a:rPr lang="en-US" altLang="zh-CN" sz="1400" baseline="-25000" dirty="0" smtClean="0">
                          <a:solidFill>
                            <a:srgbClr val="FFFFFF"/>
                          </a:solidFill>
                          <a:latin typeface="Lucida Console" pitchFamily="49" charset="0"/>
                        </a:rPr>
                        <a:t>0,5</a:t>
                      </a:r>
                      <a:r>
                        <a:rPr lang="en-US" altLang="zh-CN" sz="1400" baseline="0" dirty="0" smtClean="0">
                          <a:solidFill>
                            <a:srgbClr val="FFFFFF"/>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707886"/>
          </a:xfrm>
          <a:prstGeom prst="rect">
            <a:avLst/>
          </a:prstGeom>
          <a:noFill/>
        </p:spPr>
        <p:txBody>
          <a:bodyPr wrap="square" rtlCol="0">
            <a:spAutoFit/>
          </a:bodyPr>
          <a:lstStyle/>
          <a:p>
            <a:r>
              <a:rPr lang="en-US" altLang="zh-CN" sz="2000" i="1" dirty="0" smtClean="0">
                <a:solidFill>
                  <a:srgbClr val="E6B9B8"/>
                </a:solidFill>
              </a:rPr>
              <a:t>(assert (&gt; b 0))</a:t>
            </a:r>
          </a:p>
          <a:p>
            <a:r>
              <a:rPr lang="en-US" altLang="zh-CN" sz="2000" i="1" dirty="0">
                <a:solidFill>
                  <a:srgbClr val="E6B9B8"/>
                </a:solidFill>
              </a:rPr>
              <a:t>(assert </a:t>
            </a:r>
            <a:r>
              <a:rPr lang="en-US" altLang="zh-CN" sz="2000" i="1" dirty="0" smtClean="0">
                <a:solidFill>
                  <a:srgbClr val="E6B9B8"/>
                </a:solidFill>
              </a:rPr>
              <a:t>(not (= a 4))</a:t>
            </a:r>
            <a:endParaRPr lang="en-US" altLang="zh-CN" sz="2000" i="1" dirty="0">
              <a:solidFill>
                <a:srgbClr val="E6B9B8"/>
              </a:solidFill>
              <a:latin typeface="Lucida Console" pitchFamily="49" charset="0"/>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760101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Match Pairs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3917966606"/>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1323439"/>
          </a:xfrm>
          <a:prstGeom prst="rect">
            <a:avLst/>
          </a:prstGeom>
          <a:noFill/>
        </p:spPr>
        <p:txBody>
          <a:bodyPr wrap="square" rtlCol="0">
            <a:spAutoFit/>
          </a:bodyPr>
          <a:lstStyle/>
          <a:p>
            <a:r>
              <a:rPr lang="en-US" altLang="zh-CN" sz="2000" i="1" dirty="0" smtClean="0">
                <a:solidFill>
                  <a:schemeClr val="accent2">
                    <a:lumMod val="40000"/>
                    <a:lumOff val="60000"/>
                  </a:schemeClr>
                </a:solidFill>
              </a:rPr>
              <a:t>(match </a:t>
            </a:r>
            <a:r>
              <a:rPr lang="en-US" sz="2000" i="1" dirty="0" smtClean="0">
                <a:solidFill>
                  <a:schemeClr val="accent2">
                    <a:lumMod val="40000"/>
                    <a:lumOff val="60000"/>
                  </a:schemeClr>
                </a:solidFill>
              </a:rPr>
              <a:t>R</a:t>
            </a:r>
            <a:r>
              <a:rPr lang="en-US" sz="2000" i="1" baseline="-25000" dirty="0" smtClean="0">
                <a:solidFill>
                  <a:schemeClr val="accent2">
                    <a:lumMod val="40000"/>
                    <a:lumOff val="60000"/>
                  </a:schemeClr>
                </a:solidFill>
              </a:rPr>
              <a:t>0,2</a:t>
            </a:r>
            <a:r>
              <a:rPr lang="en-US" sz="2000" dirty="0" smtClean="0">
                <a:solidFill>
                  <a:schemeClr val="accent2">
                    <a:lumMod val="40000"/>
                    <a:lumOff val="60000"/>
                  </a:schemeClr>
                </a:solidFill>
              </a:rPr>
              <a:t> </a:t>
            </a:r>
            <a:r>
              <a:rPr lang="en-US" sz="2000" i="1" dirty="0" smtClean="0">
                <a:solidFill>
                  <a:schemeClr val="accent2">
                    <a:lumMod val="40000"/>
                    <a:lumOff val="60000"/>
                  </a:schemeClr>
                </a:solidFill>
              </a:rPr>
              <a:t>S</a:t>
            </a:r>
            <a:r>
              <a:rPr lang="en-US" sz="2000" i="1" baseline="-25000" dirty="0" smtClean="0">
                <a:solidFill>
                  <a:schemeClr val="accent2">
                    <a:lumMod val="40000"/>
                    <a:lumOff val="60000"/>
                  </a:schemeClr>
                </a:solidFill>
              </a:rPr>
              <a:t>2,4</a:t>
            </a:r>
            <a:r>
              <a:rPr lang="en-US" sz="2000" baseline="-25000" dirty="0" smtClean="0">
                <a:solidFill>
                  <a:schemeClr val="accent2">
                    <a:lumMod val="40000"/>
                    <a:lumOff val="60000"/>
                  </a:schemeClr>
                </a:solidFill>
              </a:rPr>
              <a:t> </a:t>
            </a:r>
            <a:r>
              <a:rPr lang="en-US" altLang="zh-CN" sz="2000" i="1" dirty="0" smtClean="0">
                <a:solidFill>
                  <a:schemeClr val="accent2">
                    <a:lumMod val="40000"/>
                    <a:lumOff val="60000"/>
                  </a:schemeClr>
                </a:solidFill>
              </a:rPr>
              <a:t>)</a:t>
            </a:r>
          </a:p>
          <a:p>
            <a:r>
              <a:rPr lang="en-US" altLang="zh-CN" sz="2000" i="1" dirty="0">
                <a:solidFill>
                  <a:schemeClr val="tx2">
                    <a:lumMod val="75000"/>
                  </a:schemeClr>
                </a:solidFill>
              </a:rPr>
              <a:t>(match </a:t>
            </a:r>
            <a:r>
              <a:rPr lang="en-US" sz="2000" i="1" dirty="0" smtClean="0">
                <a:solidFill>
                  <a:schemeClr val="tx2">
                    <a:lumMod val="75000"/>
                  </a:schemeClr>
                </a:solidFill>
              </a:rPr>
              <a:t>R</a:t>
            </a:r>
            <a:r>
              <a:rPr lang="en-US" sz="2000" i="1" baseline="-25000" dirty="0" smtClean="0">
                <a:solidFill>
                  <a:schemeClr val="tx2">
                    <a:lumMod val="75000"/>
                  </a:schemeClr>
                </a:solidFill>
              </a:rPr>
              <a:t>0,5</a:t>
            </a:r>
            <a:r>
              <a:rPr lang="en-US" sz="2000" dirty="0" smtClean="0">
                <a:solidFill>
                  <a:schemeClr val="tx2">
                    <a:lumMod val="75000"/>
                  </a:schemeClr>
                </a:solidFill>
              </a:rPr>
              <a:t> </a:t>
            </a:r>
            <a:r>
              <a:rPr lang="en-US" sz="2000" i="1" dirty="0" smtClean="0">
                <a:solidFill>
                  <a:schemeClr val="tx2">
                    <a:lumMod val="75000"/>
                  </a:schemeClr>
                </a:solidFill>
              </a:rPr>
              <a:t>S</a:t>
            </a:r>
            <a:r>
              <a:rPr lang="en-US" sz="2000" i="1" baseline="-25000" dirty="0" smtClean="0">
                <a:solidFill>
                  <a:schemeClr val="tx2">
                    <a:lumMod val="75000"/>
                  </a:schemeClr>
                </a:solidFill>
              </a:rPr>
              <a:t>1,5</a:t>
            </a:r>
            <a:r>
              <a:rPr lang="en-US" sz="2000" baseline="-25000" dirty="0" smtClean="0">
                <a:solidFill>
                  <a:schemeClr val="tx2">
                    <a:lumMod val="75000"/>
                  </a:schemeClr>
                </a:solidFill>
              </a:rPr>
              <a:t> </a:t>
            </a:r>
            <a:r>
              <a:rPr lang="en-US" altLang="zh-CN" sz="2000" i="1" dirty="0">
                <a:solidFill>
                  <a:schemeClr val="tx2">
                    <a:lumMod val="75000"/>
                  </a:schemeClr>
                </a:solidFill>
              </a:rPr>
              <a:t>)</a:t>
            </a:r>
          </a:p>
          <a:p>
            <a:r>
              <a:rPr lang="en-US" altLang="zh-CN" sz="2000" i="1" dirty="0">
                <a:solidFill>
                  <a:schemeClr val="bg2">
                    <a:lumMod val="40000"/>
                    <a:lumOff val="60000"/>
                  </a:schemeClr>
                </a:solidFill>
              </a:rPr>
              <a:t>(match </a:t>
            </a:r>
            <a:r>
              <a:rPr lang="en-US" sz="2000" i="1" dirty="0" smtClean="0">
                <a:solidFill>
                  <a:schemeClr val="bg2">
                    <a:lumMod val="40000"/>
                    <a:lumOff val="60000"/>
                  </a:schemeClr>
                </a:solidFill>
              </a:rPr>
              <a:t>R</a:t>
            </a:r>
            <a:r>
              <a:rPr lang="en-US" sz="2000" i="1" baseline="-25000" dirty="0" smtClean="0">
                <a:solidFill>
                  <a:schemeClr val="bg2">
                    <a:lumMod val="40000"/>
                    <a:lumOff val="60000"/>
                  </a:schemeClr>
                </a:solidFill>
              </a:rPr>
              <a:t>1,3</a:t>
            </a:r>
            <a:r>
              <a:rPr lang="en-US" sz="2000" dirty="0" smtClean="0">
                <a:solidFill>
                  <a:schemeClr val="bg2">
                    <a:lumMod val="40000"/>
                    <a:lumOff val="60000"/>
                  </a:schemeClr>
                </a:solidFill>
              </a:rPr>
              <a:t> </a:t>
            </a:r>
            <a:r>
              <a:rPr lang="en-US" sz="2000" i="1" dirty="0" smtClean="0">
                <a:solidFill>
                  <a:schemeClr val="bg2">
                    <a:lumMod val="40000"/>
                    <a:lumOff val="60000"/>
                  </a:schemeClr>
                </a:solidFill>
              </a:rPr>
              <a:t>S</a:t>
            </a:r>
            <a:r>
              <a:rPr lang="en-US" sz="2000" i="1" baseline="-25000" dirty="0" smtClean="0">
                <a:solidFill>
                  <a:schemeClr val="bg2">
                    <a:lumMod val="40000"/>
                    <a:lumOff val="60000"/>
                  </a:schemeClr>
                </a:solidFill>
              </a:rPr>
              <a:t>2,6</a:t>
            </a:r>
            <a:r>
              <a:rPr lang="en-US" sz="2000" baseline="-25000" dirty="0" smtClean="0">
                <a:solidFill>
                  <a:schemeClr val="bg2">
                    <a:lumMod val="40000"/>
                    <a:lumOff val="60000"/>
                  </a:schemeClr>
                </a:solidFill>
              </a:rPr>
              <a:t> </a:t>
            </a:r>
            <a:r>
              <a:rPr lang="en-US" altLang="zh-CN" sz="2000" i="1" dirty="0">
                <a:solidFill>
                  <a:schemeClr val="bg2">
                    <a:lumMod val="40000"/>
                    <a:lumOff val="60000"/>
                  </a:schemeClr>
                </a:solidFill>
              </a:rPr>
              <a:t>)</a:t>
            </a:r>
          </a:p>
          <a:p>
            <a:endParaRPr lang="en-US" altLang="zh-CN" sz="2000" i="1" dirty="0" smtClean="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407941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a:t>
            </a:r>
            <a:endParaRPr lang="en-US" dirty="0"/>
          </a:p>
        </p:txBody>
      </p:sp>
      <p:sp>
        <p:nvSpPr>
          <p:cNvPr id="3" name="Content Placeholder 2"/>
          <p:cNvSpPr>
            <a:spLocks noGrp="1"/>
          </p:cNvSpPr>
          <p:nvPr>
            <p:ph idx="1"/>
          </p:nvPr>
        </p:nvSpPr>
        <p:spPr>
          <a:xfrm>
            <a:off x="457200" y="4953000"/>
            <a:ext cx="8229600" cy="1524000"/>
          </a:xfrm>
        </p:spPr>
        <p:txBody>
          <a:bodyPr>
            <a:normAutofit/>
          </a:bodyPr>
          <a:lstStyle/>
          <a:p>
            <a:pPr marL="0" indent="0" algn="ctr">
              <a:buNone/>
            </a:pPr>
            <a:r>
              <a:rPr lang="en-US" i="1" dirty="0" smtClean="0"/>
              <a:t>UNSAT </a:t>
            </a:r>
            <a:r>
              <a:rPr lang="en-US" i="1" dirty="0">
                <a:sym typeface="Symbol"/>
              </a:rPr>
              <a:t>&lt;</a:t>
            </a:r>
            <a:r>
              <a:rPr lang="en-US" i="1" dirty="0" smtClean="0">
                <a:sym typeface="Symbol"/>
              </a:rPr>
              <a:t> SAT</a:t>
            </a:r>
            <a:r>
              <a:rPr lang="en-US" i="1" dirty="0" smtClean="0"/>
              <a:t> </a:t>
            </a:r>
          </a:p>
          <a:p>
            <a:pPr marL="0" indent="0" algn="ctr">
              <a:buNone/>
            </a:pPr>
            <a:r>
              <a:rPr lang="en-US" i="1" dirty="0" err="1" smtClean="0"/>
              <a:t>Ans</a:t>
            </a:r>
            <a:r>
              <a:rPr lang="en-US" i="1" dirty="0" smtClean="0"/>
              <a:t>(</a:t>
            </a:r>
            <a:r>
              <a:rPr lang="en-US" i="1" dirty="0" err="1" smtClean="0"/>
              <a:t>smt</a:t>
            </a:r>
            <a:r>
              <a:rPr lang="en-US" i="1" baseline="-25000" dirty="0">
                <a:sym typeface="Symbol"/>
              </a:rPr>
              <a:t> </a:t>
            </a:r>
            <a:r>
              <a:rPr lang="en-US" i="1" dirty="0" smtClean="0"/>
              <a:t>) </a:t>
            </a:r>
            <a:r>
              <a:rPr lang="en-US" i="1" dirty="0" smtClean="0">
                <a:sym typeface="Symbol"/>
              </a:rPr>
              <a:t> Ans(smt</a:t>
            </a:r>
            <a:r>
              <a:rPr lang="en-US" i="1" baseline="-25000" dirty="0">
                <a:sym typeface="Symbol"/>
              </a:rPr>
              <a:t> </a:t>
            </a:r>
            <a:r>
              <a:rPr lang="en-US" i="1" dirty="0">
                <a:sym typeface="Symbol"/>
              </a:rPr>
              <a:t>)  </a:t>
            </a:r>
            <a:r>
              <a:rPr lang="en-US" i="1" dirty="0" err="1" smtClean="0">
                <a:sym typeface="Symbol"/>
              </a:rPr>
              <a:t>Ans</a:t>
            </a:r>
            <a:r>
              <a:rPr lang="en-US" i="1" dirty="0" smtClean="0">
                <a:sym typeface="Symbol"/>
              </a:rPr>
              <a:t>(Precise)</a:t>
            </a:r>
            <a:endParaRPr lang="en-US" i="1" dirty="0"/>
          </a:p>
        </p:txBody>
      </p:sp>
      <p:grpSp>
        <p:nvGrpSpPr>
          <p:cNvPr id="7" name="Group 6"/>
          <p:cNvGrpSpPr/>
          <p:nvPr/>
        </p:nvGrpSpPr>
        <p:grpSpPr>
          <a:xfrm>
            <a:off x="2272146" y="1905000"/>
            <a:ext cx="4509654" cy="2839839"/>
            <a:chOff x="1676400" y="1066800"/>
            <a:chExt cx="5705187" cy="3989173"/>
          </a:xfrm>
        </p:grpSpPr>
        <p:sp>
          <p:nvSpPr>
            <p:cNvPr id="4" name="Oval 3"/>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i="1" dirty="0" smtClean="0">
                  <a:solidFill>
                    <a:schemeClr val="accent4">
                      <a:lumMod val="50000"/>
                    </a:schemeClr>
                  </a:solidFill>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p:txBody>
        </p:sp>
        <p:sp>
          <p:nvSpPr>
            <p:cNvPr id="5" name="Oval 4"/>
            <p:cNvSpPr/>
            <p:nvPr/>
          </p:nvSpPr>
          <p:spPr>
            <a:xfrm>
              <a:off x="2509693" y="2244233"/>
              <a:ext cx="4038601"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3176443" y="3314628"/>
              <a:ext cx="2705100" cy="129649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i="1" dirty="0" smtClean="0">
                  <a:solidFill>
                    <a:schemeClr val="tx1">
                      <a:lumMod val="50000"/>
                    </a:schemeClr>
                  </a:solidFill>
                </a:rPr>
                <a:t>set(match</a:t>
              </a:r>
              <a:r>
                <a:rPr lang="en-US" sz="2000" i="1" baseline="-25000" dirty="0" smtClean="0">
                  <a:solidFill>
                    <a:schemeClr val="tx1">
                      <a:lumMod val="50000"/>
                    </a:schemeClr>
                  </a:solidFill>
                  <a:sym typeface="Symbol"/>
                </a:rPr>
                <a:t></a:t>
              </a:r>
              <a:r>
                <a:rPr lang="en-US" sz="2000" i="1" dirty="0" smtClean="0">
                  <a:solidFill>
                    <a:schemeClr val="tx1">
                      <a:lumMod val="50000"/>
                    </a:schemeClr>
                  </a:solidFill>
                </a:rPr>
                <a:t>)</a:t>
              </a:r>
              <a:endParaRPr lang="en-US" sz="2000" i="1" dirty="0">
                <a:solidFill>
                  <a:schemeClr val="tx1">
                    <a:lumMod val="50000"/>
                  </a:schemeClr>
                </a:solidFill>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4268428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Proof Sketch</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855199455"/>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6" name="表格 4"/>
          <p:cNvGraphicFramePr>
            <a:graphicFrameLocks noGrp="1"/>
          </p:cNvGraphicFramePr>
          <p:nvPr>
            <p:extLst>
              <p:ext uri="{D42A27DB-BD31-4B8C-83A1-F6EECF244321}">
                <p14:modId xmlns:p14="http://schemas.microsoft.com/office/powerpoint/2010/main" val="425667911"/>
              </p:ext>
            </p:extLst>
          </p:nvPr>
        </p:nvGraphicFramePr>
        <p:xfrm>
          <a:off x="1905000" y="42672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2">
                              <a:lumMod val="75000"/>
                            </a:schemeClr>
                          </a:solidFill>
                          <a:latin typeface="Lucida Console" pitchFamily="49" charset="0"/>
                        </a:rPr>
                        <a:t>S</a:t>
                      </a:r>
                      <a:r>
                        <a:rPr lang="en-US" altLang="zh-CN" sz="1400" b="0" baseline="-25000" dirty="0" smtClean="0">
                          <a:solidFill>
                            <a:schemeClr val="tx2">
                              <a:lumMod val="75000"/>
                            </a:schemeClr>
                          </a:solidFill>
                          <a:latin typeface="Lucida Console" pitchFamily="49" charset="0"/>
                        </a:rPr>
                        <a:t>2,4</a:t>
                      </a:r>
                      <a:r>
                        <a:rPr lang="en-US" altLang="zh-CN" sz="1400" b="0" dirty="0" smtClean="0">
                          <a:solidFill>
                            <a:schemeClr val="tx2">
                              <a:lumMod val="75000"/>
                            </a:schemeClr>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accent2">
                              <a:lumMod val="40000"/>
                              <a:lumOff val="60000"/>
                            </a:schemeClr>
                          </a:solidFill>
                          <a:latin typeface="Lucida Console" pitchFamily="49" charset="0"/>
                        </a:rPr>
                        <a:t>S</a:t>
                      </a:r>
                      <a:r>
                        <a:rPr lang="en-US" altLang="zh-CN" sz="1400" baseline="-25000" dirty="0" smtClean="0">
                          <a:solidFill>
                            <a:schemeClr val="accent2">
                              <a:lumMod val="40000"/>
                              <a:lumOff val="60000"/>
                            </a:schemeClr>
                          </a:solidFill>
                          <a:latin typeface="Lucida Console" pitchFamily="49" charset="0"/>
                        </a:rPr>
                        <a:t>1,5</a:t>
                      </a:r>
                      <a:r>
                        <a:rPr lang="en-US" altLang="zh-CN" sz="1400" baseline="0" dirty="0" smtClean="0">
                          <a:solidFill>
                            <a:schemeClr val="accent2">
                              <a:lumMod val="40000"/>
                              <a:lumOff val="60000"/>
                            </a:schemeClr>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4" name="Straight Arrow Connector 3"/>
          <p:cNvCxnSpPr/>
          <p:nvPr/>
        </p:nvCxnSpPr>
        <p:spPr>
          <a:xfrm>
            <a:off x="3352800" y="4800600"/>
            <a:ext cx="228600" cy="4572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3276600" y="2743200"/>
            <a:ext cx="304800"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426364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Traces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62338991"/>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algn="l"/>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50928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Content Placeholder 4"/>
          <p:cNvGraphicFramePr>
            <a:graphicFrameLocks/>
          </p:cNvGraphicFramePr>
          <p:nvPr>
            <p:extLst>
              <p:ext uri="{D42A27DB-BD31-4B8C-83A1-F6EECF244321}">
                <p14:modId xmlns:p14="http://schemas.microsoft.com/office/powerpoint/2010/main" val="1914417612"/>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accent2">
                              <a:lumMod val="60000"/>
                              <a:lumOff val="40000"/>
                            </a:schemeClr>
                          </a:solidFill>
                          <a:latin typeface="Lucida Console" pitchFamily="49" charset="0"/>
                        </a:rPr>
                        <a:t>S</a:t>
                      </a:r>
                      <a:r>
                        <a:rPr lang="en-US" b="0" baseline="-25000" dirty="0" smtClean="0">
                          <a:solidFill>
                            <a:schemeClr val="accent2">
                              <a:lumMod val="60000"/>
                              <a:lumOff val="40000"/>
                            </a:schemeClr>
                          </a:solidFill>
                          <a:latin typeface="Lucida Console" pitchFamily="49" charset="0"/>
                        </a:rPr>
                        <a:t>2,4</a:t>
                      </a:r>
                      <a:r>
                        <a:rPr lang="en-US" b="0" baseline="0" dirty="0" smtClean="0">
                          <a:solidFill>
                            <a:schemeClr val="accent2">
                              <a:lumMod val="60000"/>
                              <a:lumOff val="40000"/>
                            </a:schemeClr>
                          </a:solidFill>
                          <a:latin typeface="Lucida Console" pitchFamily="49" charset="0"/>
                        </a:rPr>
                        <a:t>(0,“4”,&amp;h5)</a:t>
                      </a:r>
                      <a:endParaRPr lang="en-US" b="0" dirty="0" smtClean="0">
                        <a:solidFill>
                          <a:schemeClr val="accent2">
                            <a:lumMod val="60000"/>
                            <a:lumOff val="40000"/>
                          </a:schemeClr>
                        </a:solidFill>
                        <a:latin typeface="Lucida Console" pitchFamily="49" charset="0"/>
                      </a:endParaRPr>
                    </a:p>
                    <a:p>
                      <a:pPr algn="l"/>
                      <a:r>
                        <a:rPr lang="en-US" dirty="0" smtClean="0">
                          <a:solidFill>
                            <a:schemeClr val="tx1"/>
                          </a:solidFill>
                          <a:latin typeface="Lucida Console" pitchFamily="49" charset="0"/>
                        </a:rPr>
                        <a:t>W(&amp;h5)</a:t>
                      </a: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1,5</a:t>
                      </a:r>
                      <a:r>
                        <a:rPr lang="en-US" baseline="0" dirty="0" smtClean="0">
                          <a:solidFill>
                            <a:schemeClr val="accent2">
                              <a:lumMod val="60000"/>
                              <a:lumOff val="40000"/>
                            </a:schemeClr>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Proof Sketch</a:t>
            </a:r>
            <a:endParaRPr lang="en-US" dirty="0"/>
          </a:p>
        </p:txBody>
      </p:sp>
      <p:sp>
        <p:nvSpPr>
          <p:cNvPr id="3" name="禁止符 2"/>
          <p:cNvSpPr/>
          <p:nvPr/>
        </p:nvSpPr>
        <p:spPr>
          <a:xfrm>
            <a:off x="7848600" y="6019800"/>
            <a:ext cx="304800" cy="304800"/>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4" name="同心圆 3"/>
          <p:cNvSpPr/>
          <p:nvPr/>
        </p:nvSpPr>
        <p:spPr>
          <a:xfrm>
            <a:off x="3733800" y="6019800"/>
            <a:ext cx="304800" cy="304800"/>
          </a:xfrm>
          <a:prstGeom prst="don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74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0302878"/>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u="none" strike="noStrike" kern="1200" baseline="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691870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59588039"/>
              </p:ext>
            </p:extLst>
          </p:nvPr>
        </p:nvGraphicFramePr>
        <p:xfrm>
          <a:off x="1066800" y="1447800"/>
          <a:ext cx="7162800" cy="4653280"/>
        </p:xfrm>
        <a:graphic>
          <a:graphicData uri="http://schemas.openxmlformats.org/drawingml/2006/table">
            <a:tbl>
              <a:tblPr firstRow="1" bandRow="1">
                <a:tableStyleId>{5C22544A-7EE6-4342-B048-85BDC9FD1C3A}</a:tableStyleId>
              </a:tblPr>
              <a:tblGrid>
                <a:gridCol w="7162800"/>
              </a:tblGrid>
              <a:tr h="447040">
                <a:tc>
                  <a:txBody>
                    <a:bodyPr/>
                    <a:lstStyle/>
                    <a:p>
                      <a:pPr algn="ctr"/>
                      <a:endParaRPr lang="en-US" dirty="0">
                        <a:latin typeface="Times New Roman" pitchFamily="18" charset="0"/>
                        <a:cs typeface="Times New Roman"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dirty="0" smtClean="0">
                          <a:solidFill>
                            <a:schemeClr val="tx1"/>
                          </a:solidFill>
                          <a:latin typeface="Lucida Console" pitchFamily="49" charset="0"/>
                          <a:cs typeface="Times New Roman" pitchFamily="18" charset="0"/>
                        </a:rPr>
                        <a:t>      00 initialize(NODE_0,</a:t>
                      </a:r>
                      <a:r>
                        <a:rPr lang="en-US" baseline="0" dirty="0" smtClean="0">
                          <a:solidFill>
                            <a:schemeClr val="tx1"/>
                          </a:solidFill>
                          <a:latin typeface="Lucida Console" pitchFamily="49" charset="0"/>
                          <a:cs typeface="Times New Roman" pitchFamily="18" charset="0"/>
                        </a:rPr>
                        <a:t> &amp;v, &amp;s</a:t>
                      </a:r>
                      <a:r>
                        <a:rPr lang="en-US" dirty="0" smtClean="0">
                          <a:solidFill>
                            <a:schemeClr val="tx1"/>
                          </a:solidFill>
                          <a:latin typeface="Lucida Console" pitchFamily="49" charset="0"/>
                          <a:cs typeface="Times New Roman" pitchFamily="18" charset="0"/>
                        </a:rPr>
                        <a:t>);</a:t>
                      </a:r>
                    </a:p>
                    <a:p>
                      <a:r>
                        <a:rPr lang="en-US" dirty="0" smtClean="0">
                          <a:solidFill>
                            <a:schemeClr val="tx1"/>
                          </a:solidFill>
                          <a:latin typeface="Lucida Console" pitchFamily="49" charset="0"/>
                          <a:cs typeface="Times New Roman" pitchFamily="18" charset="0"/>
                        </a:rPr>
                        <a:t>      01 e0 = </a:t>
                      </a:r>
                      <a:r>
                        <a:rPr lang="en-US" dirty="0" err="1" smtClean="0">
                          <a:solidFill>
                            <a:schemeClr val="tx1"/>
                          </a:solidFill>
                          <a:latin typeface="Lucida Console" pitchFamily="49" charset="0"/>
                          <a:cs typeface="Times New Roman" pitchFamily="18" charset="0"/>
                        </a:rPr>
                        <a:t>create_endpoint</a:t>
                      </a:r>
                      <a:r>
                        <a:rPr lang="en-US" dirty="0" smtClean="0">
                          <a:solidFill>
                            <a:schemeClr val="tx1"/>
                          </a:solidFill>
                          <a:latin typeface="Lucida Console" pitchFamily="49" charset="0"/>
                          <a:cs typeface="Times New Roman" pitchFamily="18" charset="0"/>
                        </a:rPr>
                        <a:t>(PORT_0, &amp;s);</a:t>
                      </a:r>
                    </a:p>
                    <a:p>
                      <a:r>
                        <a:rPr lang="en-US" dirty="0" smtClean="0">
                          <a:solidFill>
                            <a:schemeClr val="tx1"/>
                          </a:solidFill>
                          <a:latin typeface="Lucida Console" pitchFamily="49" charset="0"/>
                          <a:cs typeface="Times New Roman" pitchFamily="18" charset="0"/>
                        </a:rPr>
                        <a:t>      </a:t>
                      </a:r>
                    </a:p>
                    <a:p>
                      <a:r>
                        <a:rPr lang="en-US" baseline="0" dirty="0" smtClean="0">
                          <a:solidFill>
                            <a:schemeClr val="tx1"/>
                          </a:solidFill>
                          <a:latin typeface="Lucida Console" pitchFamily="49" charset="0"/>
                          <a:cs typeface="Times New Roman" pitchFamily="18" charset="0"/>
                        </a:rPr>
                        <a:t>      02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A,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(A), &amp;h1, &amp;s);</a:t>
                      </a:r>
                    </a:p>
                    <a:p>
                      <a:r>
                        <a:rPr lang="en-US" baseline="0" dirty="0" smtClean="0">
                          <a:solidFill>
                            <a:schemeClr val="tx1"/>
                          </a:solidFill>
                          <a:latin typeface="Lucida Console" pitchFamily="49" charset="0"/>
                          <a:cs typeface="Times New Roman" pitchFamily="18" charset="0"/>
                        </a:rPr>
                        <a:t>      03 wait(&amp;h1, &amp;size, &amp;s, MCAPI_INF);</a:t>
                      </a:r>
                    </a:p>
                    <a:p>
                      <a:r>
                        <a:rPr lang="en-US" baseline="0" dirty="0" smtClean="0">
                          <a:solidFill>
                            <a:schemeClr val="tx1"/>
                          </a:solidFill>
                          <a:latin typeface="Lucida Console" pitchFamily="49" charset="0"/>
                          <a:cs typeface="Times New Roman" pitchFamily="18" charset="0"/>
                        </a:rPr>
                        <a:t>      04 a = </a:t>
                      </a:r>
                      <a:r>
                        <a:rPr lang="en-US" baseline="0" dirty="0" err="1" smtClean="0">
                          <a:solidFill>
                            <a:schemeClr val="tx1"/>
                          </a:solidFill>
                          <a:latin typeface="Lucida Console" pitchFamily="49" charset="0"/>
                          <a:cs typeface="Times New Roman" pitchFamily="18" charset="0"/>
                        </a:rPr>
                        <a:t>atoi</a:t>
                      </a:r>
                      <a:r>
                        <a:rPr lang="en-US" baseline="0" dirty="0" smtClean="0">
                          <a:solidFill>
                            <a:schemeClr val="tx1"/>
                          </a:solidFill>
                          <a:latin typeface="Lucida Console" pitchFamily="49" charset="0"/>
                          <a:cs typeface="Times New Roman" pitchFamily="18" charset="0"/>
                        </a:rPr>
                        <a:t>(A);</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05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B,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(B), &amp;h2, &amp;s);</a:t>
                      </a:r>
                    </a:p>
                    <a:p>
                      <a:r>
                        <a:rPr lang="en-US" baseline="0" dirty="0" smtClean="0">
                          <a:solidFill>
                            <a:schemeClr val="tx1"/>
                          </a:solidFill>
                          <a:latin typeface="Lucida Console" pitchFamily="49" charset="0"/>
                          <a:cs typeface="Times New Roman" pitchFamily="18" charset="0"/>
                        </a:rPr>
                        <a:t>      06 wait(&amp;h2, &amp;size, &amp;s, MCAPI_INF);</a:t>
                      </a:r>
                    </a:p>
                    <a:p>
                      <a:r>
                        <a:rPr lang="en-US" dirty="0" smtClean="0">
                          <a:solidFill>
                            <a:schemeClr val="tx1"/>
                          </a:solidFill>
                          <a:latin typeface="Lucida Console" pitchFamily="49" charset="0"/>
                          <a:cs typeface="Times New Roman" pitchFamily="18" charset="0"/>
                        </a:rPr>
                        <a:t>      07 b = </a:t>
                      </a:r>
                      <a:r>
                        <a:rPr lang="en-US" dirty="0" err="1" smtClean="0">
                          <a:solidFill>
                            <a:schemeClr val="tx1"/>
                          </a:solidFill>
                          <a:latin typeface="Lucida Console" pitchFamily="49" charset="0"/>
                          <a:cs typeface="Times New Roman" pitchFamily="18" charset="0"/>
                        </a:rPr>
                        <a:t>atoi</a:t>
                      </a:r>
                      <a:r>
                        <a:rPr lang="en-US" dirty="0" smtClean="0">
                          <a:solidFill>
                            <a:schemeClr val="tx1"/>
                          </a:solidFill>
                          <a:latin typeface="Lucida Console" pitchFamily="49" charset="0"/>
                          <a:cs typeface="Times New Roman" pitchFamily="18" charset="0"/>
                        </a:rPr>
                        <a:t>(B);</a:t>
                      </a:r>
                    </a:p>
                    <a:p>
                      <a:endParaRPr lang="en-US" dirty="0" smtClean="0">
                        <a:solidFill>
                          <a:schemeClr val="tx1"/>
                        </a:solidFill>
                        <a:latin typeface="Lucida Console" pitchFamily="49" charset="0"/>
                        <a:cs typeface="Times New Roman" pitchFamily="18" charset="0"/>
                      </a:endParaRPr>
                    </a:p>
                    <a:p>
                      <a:r>
                        <a:rPr lang="en-US" dirty="0" smtClean="0">
                          <a:solidFill>
                            <a:schemeClr val="tx1"/>
                          </a:solidFill>
                          <a:latin typeface="Lucida Console" pitchFamily="49" charset="0"/>
                          <a:cs typeface="Times New Roman" pitchFamily="18" charset="0"/>
                        </a:rPr>
                        <a:t>      08</a:t>
                      </a:r>
                      <a:r>
                        <a:rPr lang="en-US" baseline="0" dirty="0" smtClean="0">
                          <a:solidFill>
                            <a:schemeClr val="tx1"/>
                          </a:solidFill>
                          <a:latin typeface="Lucida Console" pitchFamily="49" charset="0"/>
                          <a:cs typeface="Times New Roman" pitchFamily="18" charset="0"/>
                        </a:rPr>
                        <a:t> if(b &gt; 0)</a:t>
                      </a:r>
                    </a:p>
                    <a:p>
                      <a:r>
                        <a:rPr lang="en-US" baseline="0" dirty="0" smtClean="0">
                          <a:solidFill>
                            <a:schemeClr val="tx1"/>
                          </a:solidFill>
                          <a:latin typeface="Lucida Console" pitchFamily="49" charset="0"/>
                          <a:cs typeface="Times New Roman" pitchFamily="18" charset="0"/>
                        </a:rPr>
                        <a:t>      09    assert(a == 4);</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10 finalize(&amp;s);</a:t>
                      </a:r>
                      <a:endParaRPr lang="en-US"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996780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016622"/>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p>
                      <a:endParaRPr lang="en-US" sz="1400" u="none" strike="noStrike" kern="1200" baseline="0" dirty="0" smtClean="0"/>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3" name="TextBox 2"/>
          <p:cNvSpPr txBox="1"/>
          <p:nvPr/>
        </p:nvSpPr>
        <p:spPr>
          <a:xfrm>
            <a:off x="2819400" y="2510135"/>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2" name="TextBox 11"/>
          <p:cNvSpPr txBox="1"/>
          <p:nvPr/>
        </p:nvSpPr>
        <p:spPr>
          <a:xfrm>
            <a:off x="2590800"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436077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0197484"/>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marL="0" algn="l" defTabSz="914400" rtl="0" eaLnBrk="1" latinLnBrk="0" hangingPunct="1"/>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Rectangle 10"/>
          <p:cNvSpPr/>
          <p:nvPr/>
        </p:nvSpPr>
        <p:spPr>
          <a:xfrm>
            <a:off x="11076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2" name="Rectangle 11"/>
          <p:cNvSpPr/>
          <p:nvPr/>
        </p:nvSpPr>
        <p:spPr>
          <a:xfrm>
            <a:off x="67464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3" name="Rectangle 12"/>
          <p:cNvSpPr/>
          <p:nvPr/>
        </p:nvSpPr>
        <p:spPr>
          <a:xfrm>
            <a:off x="3556743" y="5707557"/>
            <a:ext cx="1760738" cy="769441"/>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dirty="0" smtClean="0">
                <a:ln/>
                <a:solidFill>
                  <a:schemeClr val="accent3"/>
                </a:solidFill>
              </a:rPr>
              <a:t>UNSAT</a:t>
            </a:r>
            <a:endParaRPr lang="en-US" sz="4400" b="1" dirty="0">
              <a:ln/>
              <a:solidFill>
                <a:schemeClr val="accent3"/>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05997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2</a:t>
            </a:r>
            <a:endParaRPr lang="en-US" dirty="0"/>
          </a:p>
        </p:txBody>
      </p:sp>
      <p:sp>
        <p:nvSpPr>
          <p:cNvPr id="3" name="Content Placeholder 2"/>
          <p:cNvSpPr>
            <a:spLocks noGrp="1"/>
          </p:cNvSpPr>
          <p:nvPr>
            <p:ph idx="1"/>
          </p:nvPr>
        </p:nvSpPr>
        <p:spPr>
          <a:xfrm>
            <a:off x="457200" y="4953000"/>
            <a:ext cx="8229600" cy="1173163"/>
          </a:xfrm>
        </p:spPr>
        <p:txBody>
          <a:bodyPr/>
          <a:lstStyle/>
          <a:p>
            <a:pPr marL="0" indent="0" algn="ctr">
              <a:buNone/>
            </a:pPr>
            <a:r>
              <a:rPr lang="en-US" i="1" dirty="0" err="1" smtClean="0"/>
              <a:t>Ans</a:t>
            </a:r>
            <a:r>
              <a:rPr lang="en-US" i="1" dirty="0" smtClean="0"/>
              <a:t>(</a:t>
            </a:r>
            <a:r>
              <a:rPr lang="en-US" i="1" dirty="0" err="1" smtClean="0"/>
              <a:t>smt</a:t>
            </a:r>
            <a:r>
              <a:rPr lang="en-US" i="1" baseline="-25000" dirty="0" smtClean="0">
                <a:sym typeface="Symbol"/>
              </a:rPr>
              <a:t></a:t>
            </a:r>
            <a:r>
              <a:rPr lang="en-US" i="1" dirty="0" smtClean="0"/>
              <a:t>) = SAT </a:t>
            </a:r>
            <a:r>
              <a:rPr lang="en-US" i="1" dirty="0" smtClean="0">
                <a:sym typeface="Symbol"/>
              </a:rPr>
              <a:t> </a:t>
            </a:r>
            <a:r>
              <a:rPr lang="en-US" i="1" dirty="0" err="1" smtClean="0">
                <a:sym typeface="Symbol"/>
              </a:rPr>
              <a:t>Ans</a:t>
            </a:r>
            <a:r>
              <a:rPr lang="en-US" i="1" dirty="0" smtClean="0">
                <a:sym typeface="Symbol"/>
              </a:rPr>
              <a:t>(Precise) = SAT</a:t>
            </a:r>
            <a:endParaRPr lang="en-US" i="1" dirty="0"/>
          </a:p>
        </p:txBody>
      </p:sp>
      <p:grpSp>
        <p:nvGrpSpPr>
          <p:cNvPr id="9" name="Group 8"/>
          <p:cNvGrpSpPr/>
          <p:nvPr/>
        </p:nvGrpSpPr>
        <p:grpSpPr>
          <a:xfrm>
            <a:off x="2133600" y="1447799"/>
            <a:ext cx="4509654" cy="2839839"/>
            <a:chOff x="2133600" y="1447799"/>
            <a:chExt cx="4509654" cy="2839839"/>
          </a:xfrm>
        </p:grpSpPr>
        <p:grpSp>
          <p:nvGrpSpPr>
            <p:cNvPr id="4" name="Group 3"/>
            <p:cNvGrpSpPr/>
            <p:nvPr/>
          </p:nvGrpSpPr>
          <p:grpSpPr>
            <a:xfrm>
              <a:off x="2133600" y="1447799"/>
              <a:ext cx="4509654" cy="2839839"/>
              <a:chOff x="1676400" y="1066800"/>
              <a:chExt cx="5705187" cy="3989173"/>
            </a:xfrm>
          </p:grpSpPr>
          <p:sp>
            <p:nvSpPr>
              <p:cNvPr id="5" name="Oval 4"/>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Oval 5"/>
              <p:cNvSpPr/>
              <p:nvPr/>
            </p:nvSpPr>
            <p:spPr>
              <a:xfrm>
                <a:off x="2580772" y="2244232"/>
                <a:ext cx="3896443"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smtClean="0">
                    <a:solidFill>
                      <a:schemeClr val="accent4">
                        <a:lumMod val="50000"/>
                      </a:schemeClr>
                    </a:solidFill>
                    <a:cs typeface="Times New Roman" pitchFamily="18" charset="0"/>
                  </a:rPr>
                  <a:t>Precise</a:t>
                </a:r>
                <a:endParaRPr lang="en-US" sz="2400" i="1" dirty="0" smtClean="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671900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by Contradiction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10327605"/>
              </p:ext>
            </p:extLst>
          </p:nvPr>
        </p:nvGraphicFramePr>
        <p:xfrm>
          <a:off x="1524000" y="2895600"/>
          <a:ext cx="6096000" cy="12852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altLang="zh-CN" dirty="0" smtClean="0">
                          <a:solidFill>
                            <a:schemeClr val="tx1"/>
                          </a:solidFill>
                        </a:rPr>
                        <a:t>Task 0</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Task 1</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dirty="0" smtClean="0">
                          <a:solidFill>
                            <a:schemeClr val="tx1"/>
                          </a:solidFill>
                        </a:rPr>
                        <a:t>R’</a:t>
                      </a:r>
                    </a:p>
                    <a:p>
                      <a:pPr algn="ctr"/>
                      <a:r>
                        <a:rPr lang="en-US" altLang="zh-CN" dirty="0" smtClean="0">
                          <a:solidFill>
                            <a:schemeClr val="tx1"/>
                          </a:solidFill>
                        </a:rPr>
                        <a:t>R</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altLang="zh-CN" dirty="0" smtClean="0">
                        <a:solidFill>
                          <a:schemeClr val="tx1"/>
                        </a:solidFill>
                      </a:endParaRPr>
                    </a:p>
                    <a:p>
                      <a:pPr algn="ctr"/>
                      <a:r>
                        <a:rPr lang="en-US" altLang="zh-CN" dirty="0" smtClean="0">
                          <a:solidFill>
                            <a:schemeClr val="tx1"/>
                          </a:solidFill>
                        </a:rPr>
                        <a:t>S</a:t>
                      </a:r>
                    </a:p>
                    <a:p>
                      <a:pPr algn="ctr"/>
                      <a:r>
                        <a:rPr lang="en-US" altLang="zh-CN" dirty="0" smtClean="0">
                          <a:solidFill>
                            <a:schemeClr val="tx1"/>
                          </a:solidFill>
                        </a:rPr>
                        <a:t>S’</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6" name="直接连接符 5"/>
          <p:cNvCxnSpPr/>
          <p:nvPr/>
        </p:nvCxnSpPr>
        <p:spPr>
          <a:xfrm>
            <a:off x="3200400" y="372364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00400" y="3418840"/>
            <a:ext cx="2743200" cy="609600"/>
          </a:xfrm>
          <a:prstGeom prst="line">
            <a:avLst/>
          </a:prstGeom>
          <a:ln>
            <a:prstDash val="dash"/>
          </a:ln>
        </p:spPr>
        <p:style>
          <a:lnRef idx="1">
            <a:schemeClr val="accent2"/>
          </a:lnRef>
          <a:fillRef idx="0">
            <a:schemeClr val="accent2"/>
          </a:fillRef>
          <a:effectRef idx="0">
            <a:schemeClr val="accent2"/>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14236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 &amp; 2</a:t>
            </a:r>
            <a:endParaRPr lang="en-US" dirty="0"/>
          </a:p>
        </p:txBody>
      </p:sp>
      <p:sp>
        <p:nvSpPr>
          <p:cNvPr id="3"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
        <p:nvSpPr>
          <p:cNvPr id="10" name="Oval 9"/>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1" name="Oval 10"/>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89775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r>
              <a:rPr lang="en-US" dirty="0" smtClean="0"/>
              <a:t>Theorem 1 &amp; 2</a:t>
            </a:r>
            <a:endParaRPr lang="en-US" dirty="0"/>
          </a:p>
        </p:txBody>
      </p:sp>
      <p:sp>
        <p:nvSpPr>
          <p:cNvPr id="10" name="Rectangle 9"/>
          <p:cNvSpPr/>
          <p:nvPr/>
        </p:nvSpPr>
        <p:spPr>
          <a:xfrm>
            <a:off x="2438400" y="5791200"/>
            <a:ext cx="4319153" cy="58477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smt</a:t>
            </a:r>
            <a:r>
              <a:rPr lang="en-US" sz="3200" b="1" i="1" baseline="-25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Symbol"/>
              </a:rPr>
              <a:t></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a:t>
            </a:r>
            <a:r>
              <a:rPr lang="en-US" sz="3200" b="1" i="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(Precise)</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ectangle 12"/>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
        <p:nvSpPr>
          <p:cNvPr id="8"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228212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Match Pairs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835775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0,1</a:t>
                      </a:r>
                      <a:r>
                        <a:rPr lang="en-US" dirty="0" smtClean="0">
                          <a:solidFill>
                            <a:schemeClr val="tx1"/>
                          </a:solidFill>
                          <a:latin typeface="Lucida Console" pitchFamily="49" charset="0"/>
                        </a:rPr>
                        <a:t>(*,a,&amp;h1)</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1,1</a:t>
                      </a:r>
                      <a:r>
                        <a:rPr lang="en-US" dirty="0" smtClean="0">
                          <a:solidFill>
                            <a:schemeClr val="tx1"/>
                          </a:solidFill>
                          <a:latin typeface="Lucida Console" pitchFamily="49" charset="0"/>
                        </a:rPr>
                        <a:t>(0,”2”,&amp;h5)</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2,1</a:t>
                      </a:r>
                      <a:r>
                        <a:rPr lang="en-US" dirty="0" smtClean="0">
                          <a:solidFill>
                            <a:schemeClr val="tx1"/>
                          </a:solidFill>
                          <a:latin typeface="Lucida Console" pitchFamily="49" charset="0"/>
                        </a:rPr>
                        <a:t>(0,”4”,&amp;h8)</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1,2</a:t>
                      </a:r>
                      <a:r>
                        <a:rPr lang="en-US" dirty="0" smtClean="0">
                          <a:solidFill>
                            <a:schemeClr val="tx1"/>
                          </a:solidFill>
                          <a:latin typeface="Lucida Console" pitchFamily="49" charset="0"/>
                        </a:rPr>
                        <a:t>(*,d,&amp;h6)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0,3</a:t>
                      </a:r>
                      <a:r>
                        <a:rPr lang="en-US" dirty="0" smtClean="0">
                          <a:solidFill>
                            <a:schemeClr val="tx1"/>
                          </a:solidFill>
                          <a:latin typeface="Lucida Console" pitchFamily="49" charset="0"/>
                        </a:rPr>
                        <a:t>(1,”1”,&amp;h3)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(0,”3”,&amp;h7)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0,4</a:t>
                      </a:r>
                      <a:r>
                        <a:rPr lang="en-US" dirty="0" smtClean="0">
                          <a:solidFill>
                            <a:schemeClr val="tx1"/>
                          </a:solidFill>
                          <a:latin typeface="Lucida Console" pitchFamily="49" charset="0"/>
                        </a:rPr>
                        <a:t>(*,c,&amp;h4)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373473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ounded Rectangle 8"/>
          <p:cNvSpPr/>
          <p:nvPr/>
        </p:nvSpPr>
        <p:spPr>
          <a:xfrm>
            <a:off x="1371600" y="5196702"/>
            <a:ext cx="7086600" cy="6941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4224918"/>
            <a:ext cx="7086600" cy="69416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2745097" y="4224918"/>
            <a:ext cx="4339605" cy="670696"/>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0,1</a:t>
            </a:r>
            <a:r>
              <a:rPr lang="en-US" b="0" dirty="0" smtClean="0">
                <a:solidFill>
                  <a:schemeClr val="bg1"/>
                </a:solidFill>
                <a:latin typeface="Lucida Console" pitchFamily="49" charset="0"/>
                <a:sym typeface="Symbol"/>
              </a:rPr>
              <a:t>),(1,R</a:t>
            </a:r>
            <a:r>
              <a:rPr lang="en-US" b="0" baseline="-25000" dirty="0" smtClean="0">
                <a:solidFill>
                  <a:schemeClr val="bg1"/>
                </a:solidFill>
                <a:latin typeface="Lucida Console" pitchFamily="49" charset="0"/>
                <a:sym typeface="Symbol"/>
              </a:rPr>
              <a:t>0,2</a:t>
            </a:r>
            <a:r>
              <a:rPr lang="en-US" b="0" dirty="0" smtClean="0">
                <a:solidFill>
                  <a:schemeClr val="bg1"/>
                </a:solidFill>
                <a:latin typeface="Lucida Console" pitchFamily="49" charset="0"/>
                <a:sym typeface="Symbol"/>
              </a:rPr>
              <a:t>),(2,R</a:t>
            </a:r>
            <a:r>
              <a:rPr lang="en-US" b="0" baseline="-25000" dirty="0" smtClean="0">
                <a:solidFill>
                  <a:schemeClr val="bg1"/>
                </a:solidFill>
                <a:latin typeface="Lucida Console" pitchFamily="49" charset="0"/>
                <a:sym typeface="Symbol"/>
              </a:rPr>
              <a:t>0,4</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1,2</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sp>
        <p:nvSpPr>
          <p:cNvPr id="5" name="TextBox 4"/>
          <p:cNvSpPr txBox="1"/>
          <p:nvPr/>
        </p:nvSpPr>
        <p:spPr>
          <a:xfrm>
            <a:off x="1524000" y="4387334"/>
            <a:ext cx="1387688" cy="369332"/>
          </a:xfrm>
          <a:prstGeom prst="rect">
            <a:avLst/>
          </a:prstGeom>
          <a:noFill/>
        </p:spPr>
        <p:txBody>
          <a:bodyPr wrap="none" rtlCol="0">
            <a:spAutoFit/>
          </a:bodyPr>
          <a:lstStyle/>
          <a:p>
            <a:r>
              <a:rPr lang="en-US" dirty="0" smtClean="0">
                <a:solidFill>
                  <a:schemeClr val="bg1"/>
                </a:solidFill>
              </a:rPr>
              <a:t>Receive List: </a:t>
            </a:r>
            <a:endParaRPr lang="en-US" dirty="0">
              <a:solidFill>
                <a:schemeClr val="bg1"/>
              </a:solidFill>
            </a:endParaRPr>
          </a:p>
        </p:txBody>
      </p:sp>
      <p:sp>
        <p:nvSpPr>
          <p:cNvPr id="6" name="TextBox 5"/>
          <p:cNvSpPr txBox="1"/>
          <p:nvPr/>
        </p:nvSpPr>
        <p:spPr>
          <a:xfrm>
            <a:off x="1524000" y="5257800"/>
            <a:ext cx="1132682" cy="369332"/>
          </a:xfrm>
          <a:prstGeom prst="rect">
            <a:avLst/>
          </a:prstGeom>
          <a:noFill/>
        </p:spPr>
        <p:txBody>
          <a:bodyPr wrap="none" rtlCol="0">
            <a:spAutoFit/>
          </a:bodyPr>
          <a:lstStyle/>
          <a:p>
            <a:r>
              <a:rPr lang="en-US" dirty="0" smtClean="0">
                <a:solidFill>
                  <a:schemeClr val="bg1"/>
                </a:solidFill>
              </a:rPr>
              <a:t>Send List: </a:t>
            </a:r>
            <a:endParaRPr lang="en-US" dirty="0">
              <a:solidFill>
                <a:schemeClr val="bg1"/>
              </a:solidFill>
            </a:endParaRPr>
          </a:p>
        </p:txBody>
      </p:sp>
      <p:sp>
        <p:nvSpPr>
          <p:cNvPr id="7" name="TextBox 6"/>
          <p:cNvSpPr txBox="1"/>
          <p:nvPr/>
        </p:nvSpPr>
        <p:spPr>
          <a:xfrm>
            <a:off x="2438400" y="5181600"/>
            <a:ext cx="6248400" cy="658514"/>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((1((0,S</a:t>
            </a:r>
            <a:r>
              <a:rPr lang="en-US" b="0" baseline="-25000" dirty="0" smtClean="0">
                <a:solidFill>
                  <a:schemeClr val="bg1"/>
                </a:solidFill>
                <a:latin typeface="Lucida Console" pitchFamily="49" charset="0"/>
                <a:sym typeface="Symbol"/>
              </a:rPr>
              <a:t>1,1</a:t>
            </a:r>
            <a:r>
              <a:rPr lang="en-US" b="0" dirty="0" smtClean="0">
                <a:solidFill>
                  <a:schemeClr val="bg1"/>
                </a:solidFill>
                <a:latin typeface="Lucida Console" pitchFamily="49" charset="0"/>
                <a:sym typeface="Symbol"/>
              </a:rPr>
              <a:t>),(1,S</a:t>
            </a:r>
            <a:r>
              <a:rPr lang="en-US" b="0" baseline="-25000" dirty="0" smtClean="0">
                <a:solidFill>
                  <a:schemeClr val="bg1"/>
                </a:solidFill>
                <a:latin typeface="Lucida Console" pitchFamily="49" charset="0"/>
                <a:sym typeface="Symbol"/>
              </a:rPr>
              <a:t>1,3</a:t>
            </a:r>
            <a:r>
              <a:rPr lang="en-US" b="0" dirty="0" smtClean="0">
                <a:solidFill>
                  <a:schemeClr val="bg1"/>
                </a:solidFill>
                <a:latin typeface="Lucida Console" pitchFamily="49" charset="0"/>
                <a:sym typeface="Symbol"/>
              </a:rPr>
              <a:t>)),(2((0,S</a:t>
            </a:r>
            <a:r>
              <a:rPr lang="en-US" b="0" baseline="-25000" dirty="0" smtClean="0">
                <a:solidFill>
                  <a:schemeClr val="bg1"/>
                </a:solidFill>
                <a:latin typeface="Lucida Console" pitchFamily="49" charset="0"/>
                <a:sym typeface="Symbol"/>
              </a:rPr>
              <a:t>2,1</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((0((0,S0,3))))</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17190831"/>
              </p:ext>
            </p:extLst>
          </p:nvPr>
        </p:nvGraphicFramePr>
        <p:xfrm>
          <a:off x="1524000" y="1656080"/>
          <a:ext cx="6553200" cy="1849120"/>
        </p:xfrm>
        <a:graphic>
          <a:graphicData uri="http://schemas.openxmlformats.org/drawingml/2006/table">
            <a:tbl>
              <a:tblPr firstRow="1" bandRow="1">
                <a:tableStyleId>{5C22544A-7EE6-4342-B048-85BDC9FD1C3A}</a:tableStyleId>
              </a:tblPr>
              <a:tblGrid>
                <a:gridCol w="2133600"/>
                <a:gridCol w="2133600"/>
                <a:gridCol w="2286000"/>
              </a:tblGrid>
              <a:tr h="117403">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0,1</a:t>
                      </a:r>
                      <a:r>
                        <a:rPr lang="en-US" dirty="0" smtClean="0">
                          <a:solidFill>
                            <a:schemeClr val="tx2">
                              <a:lumMod val="50000"/>
                            </a:schemeClr>
                          </a:solidFill>
                          <a:latin typeface="Lucida Console" pitchFamily="49" charset="0"/>
                        </a:rPr>
                        <a:t>(*,a,&amp;h1)</a:t>
                      </a:r>
                      <a:endParaRPr lang="en-US" dirty="0">
                        <a:solidFill>
                          <a:schemeClr val="tx2">
                            <a:lumMod val="5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1,1</a:t>
                      </a:r>
                      <a:r>
                        <a:rPr lang="en-US" dirty="0" smtClean="0">
                          <a:solidFill>
                            <a:schemeClr val="accent4">
                              <a:lumMod val="60000"/>
                              <a:lumOff val="40000"/>
                            </a:schemeClr>
                          </a:solidFill>
                          <a:latin typeface="Lucida Console" pitchFamily="49" charset="0"/>
                        </a:rPr>
                        <a:t>(0,”2”,&amp;h5)</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2,1</a:t>
                      </a:r>
                      <a:r>
                        <a:rPr lang="en-US" dirty="0" smtClean="0">
                          <a:solidFill>
                            <a:schemeClr val="accent4">
                              <a:lumMod val="60000"/>
                              <a:lumOff val="40000"/>
                            </a:schemeClr>
                          </a:solidFill>
                          <a:latin typeface="Lucida Console" pitchFamily="49" charset="0"/>
                        </a:rPr>
                        <a:t>(0,”4”,&amp;h8)</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0,2</a:t>
                      </a:r>
                      <a:r>
                        <a:rPr lang="en-US" dirty="0" smtClean="0">
                          <a:solidFill>
                            <a:schemeClr val="tx2">
                              <a:lumMod val="50000"/>
                            </a:schemeClr>
                          </a:solidFill>
                          <a:latin typeface="Lucida Console" pitchFamily="49" charset="0"/>
                        </a:rPr>
                        <a:t>(*,b,&amp;h2)</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1,2</a:t>
                      </a:r>
                      <a:r>
                        <a:rPr lang="en-US" dirty="0" smtClean="0">
                          <a:solidFill>
                            <a:schemeClr val="tx2">
                              <a:lumMod val="50000"/>
                            </a:schemeClr>
                          </a:solidFill>
                          <a:latin typeface="Lucida Console" pitchFamily="49" charset="0"/>
                        </a:rPr>
                        <a:t>(*,d,&amp;h6)</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0,3</a:t>
                      </a:r>
                      <a:r>
                        <a:rPr lang="en-US" dirty="0" smtClean="0">
                          <a:solidFill>
                            <a:schemeClr val="accent4">
                              <a:lumMod val="60000"/>
                              <a:lumOff val="40000"/>
                            </a:schemeClr>
                          </a:solidFill>
                          <a:latin typeface="Lucida Console" pitchFamily="49" charset="0"/>
                        </a:rPr>
                        <a:t>(1,”1”,&amp;h3)</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1,3</a:t>
                      </a:r>
                      <a:r>
                        <a:rPr lang="en-US" dirty="0" smtClean="0">
                          <a:solidFill>
                            <a:schemeClr val="accent4">
                              <a:lumMod val="60000"/>
                              <a:lumOff val="40000"/>
                            </a:schemeClr>
                          </a:solidFill>
                          <a:latin typeface="Lucida Console" pitchFamily="49" charset="0"/>
                        </a:rPr>
                        <a:t>(0,”3”,&amp;h7)</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0,4</a:t>
                      </a:r>
                      <a:r>
                        <a:rPr lang="en-US" dirty="0" smtClean="0">
                          <a:solidFill>
                            <a:schemeClr val="tx2">
                              <a:lumMod val="50000"/>
                            </a:schemeClr>
                          </a:solidFill>
                          <a:latin typeface="Lucida Console" pitchFamily="49" charset="0"/>
                        </a:rPr>
                        <a:t>(*,c,&amp;h4)</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3924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071111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0,1</a:t>
                      </a:r>
                      <a:r>
                        <a:rPr lang="en-US" dirty="0" smtClean="0">
                          <a:solidFill>
                            <a:schemeClr val="accent2">
                              <a:lumMod val="60000"/>
                              <a:lumOff val="40000"/>
                            </a:schemeClr>
                          </a:solidFill>
                          <a:latin typeface="Lucida Console" pitchFamily="49" charset="0"/>
                        </a:rPr>
                        <a:t>(*,a,&amp;h1)</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1,1</a:t>
                      </a:r>
                      <a:r>
                        <a:rPr lang="en-US" dirty="0" smtClean="0">
                          <a:solidFill>
                            <a:schemeClr val="accent2">
                              <a:lumMod val="60000"/>
                              <a:lumOff val="40000"/>
                            </a:schemeClr>
                          </a:solidFill>
                          <a:latin typeface="Lucida Console" pitchFamily="49" charset="0"/>
                        </a:rPr>
                        <a:t>(0,”2”,&amp;h5)</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2,1</a:t>
                      </a:r>
                      <a:r>
                        <a:rPr lang="en-US" dirty="0" smtClean="0">
                          <a:solidFill>
                            <a:schemeClr val="accent2">
                              <a:lumMod val="60000"/>
                              <a:lumOff val="40000"/>
                            </a:schemeClr>
                          </a:solidFill>
                          <a:latin typeface="Lucida Console" pitchFamily="49" charset="0"/>
                        </a:rPr>
                        <a:t>(0,”4”,&amp;h8)</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R</a:t>
                      </a:r>
                      <a:r>
                        <a:rPr lang="en-US" baseline="-25000" dirty="0" smtClean="0">
                          <a:solidFill>
                            <a:schemeClr val="accent1">
                              <a:lumMod val="60000"/>
                              <a:lumOff val="40000"/>
                            </a:schemeClr>
                          </a:solidFill>
                          <a:latin typeface="Lucida Console" pitchFamily="49" charset="0"/>
                        </a:rPr>
                        <a:t>1,2</a:t>
                      </a:r>
                      <a:r>
                        <a:rPr lang="en-US" dirty="0" smtClean="0">
                          <a:solidFill>
                            <a:schemeClr val="accent1">
                              <a:lumMod val="60000"/>
                              <a:lumOff val="40000"/>
                            </a:schemeClr>
                          </a:solidFill>
                          <a:latin typeface="Lucida Console" pitchFamily="49" charset="0"/>
                        </a:rPr>
                        <a:t>(*,d,&amp;h6)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S</a:t>
                      </a:r>
                      <a:r>
                        <a:rPr lang="en-US" baseline="-25000" dirty="0" smtClean="0">
                          <a:solidFill>
                            <a:schemeClr val="accent1">
                              <a:lumMod val="60000"/>
                              <a:lumOff val="40000"/>
                            </a:schemeClr>
                          </a:solidFill>
                          <a:latin typeface="Lucida Console" pitchFamily="49" charset="0"/>
                        </a:rPr>
                        <a:t>0,3</a:t>
                      </a:r>
                      <a:r>
                        <a:rPr lang="en-US" dirty="0" smtClean="0">
                          <a:solidFill>
                            <a:schemeClr val="accent1">
                              <a:lumMod val="60000"/>
                              <a:lumOff val="40000"/>
                            </a:schemeClr>
                          </a:solidFill>
                          <a:latin typeface="Lucida Console" pitchFamily="49" charset="0"/>
                        </a:rPr>
                        <a:t>(1,”1”,&amp;h3)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1,3</a:t>
                      </a:r>
                      <a:r>
                        <a:rPr lang="en-US" dirty="0" smtClean="0">
                          <a:solidFill>
                            <a:schemeClr val="accent2">
                              <a:lumMod val="60000"/>
                              <a:lumOff val="40000"/>
                            </a:schemeClr>
                          </a:solidFill>
                          <a:latin typeface="Lucida Console" pitchFamily="49" charset="0"/>
                        </a:rPr>
                        <a:t>(0,”3”,&amp;h7)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0,4</a:t>
                      </a:r>
                      <a:r>
                        <a:rPr lang="en-US" dirty="0" smtClean="0">
                          <a:solidFill>
                            <a:schemeClr val="accent2">
                              <a:lumMod val="60000"/>
                              <a:lumOff val="40000"/>
                            </a:schemeClr>
                          </a:solidFill>
                          <a:latin typeface="Lucida Console" pitchFamily="49" charset="0"/>
                        </a:rPr>
                        <a:t>(*,c,&amp;h4)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1219200" y="4895671"/>
            <a:ext cx="7391400" cy="1200329"/>
          </a:xfrm>
          <a:prstGeom prst="rect">
            <a:avLst/>
          </a:prstGeom>
          <a:noFill/>
        </p:spPr>
        <p:txBody>
          <a:bodyPr wrap="square" rtlCol="0">
            <a:spAutoFit/>
          </a:bodyPr>
          <a:lstStyle/>
          <a:p>
            <a:r>
              <a:rPr lang="en-US" altLang="zh-CN" sz="2400" dirty="0" smtClean="0"/>
              <a:t>Rule 1: </a:t>
            </a:r>
            <a:r>
              <a:rPr lang="en-US" altLang="zh-CN" sz="2400" i="1" dirty="0" smtClean="0"/>
              <a:t>ep</a:t>
            </a:r>
            <a:r>
              <a:rPr lang="en-US" altLang="zh-CN" sz="2400" i="1" baseline="-25000" dirty="0" smtClean="0"/>
              <a:t>s</a:t>
            </a:r>
            <a:r>
              <a:rPr lang="en-US" altLang="zh-CN" sz="2400" i="1" dirty="0" smtClean="0"/>
              <a:t> = </a:t>
            </a:r>
            <a:r>
              <a:rPr lang="en-US" altLang="zh-CN" sz="2400" i="1" dirty="0" err="1" smtClean="0"/>
              <a:t>ep</a:t>
            </a:r>
            <a:r>
              <a:rPr lang="en-US" altLang="zh-CN" sz="2400" i="1" baseline="-25000" dirty="0" err="1" smtClean="0"/>
              <a:t>r</a:t>
            </a:r>
            <a:endParaRPr lang="en-US" sz="2400" i="1" baseline="-25000" dirty="0" smtClean="0"/>
          </a:p>
          <a:p>
            <a:r>
              <a:rPr lang="en-US" sz="2400" dirty="0" smtClean="0"/>
              <a:t>Rule 2: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endParaRPr lang="en-US" sz="2400" i="1" baseline="-25000" dirty="0" smtClean="0"/>
          </a:p>
          <a:p>
            <a:r>
              <a:rPr lang="en-US" sz="2400" dirty="0" smtClean="0"/>
              <a:t>Rule 3: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r>
              <a:rPr lang="en-US" sz="2400" i="1" dirty="0" smtClean="0">
                <a:sym typeface="Symbol"/>
              </a:rPr>
              <a:t> + (n</a:t>
            </a:r>
            <a:r>
              <a:rPr lang="en-US" sz="2400" i="1" baseline="-25000" dirty="0" smtClean="0">
                <a:sym typeface="Symbol"/>
              </a:rPr>
              <a:t>s</a:t>
            </a:r>
            <a:r>
              <a:rPr lang="en-US" sz="2400" i="1" dirty="0" smtClean="0">
                <a:sym typeface="Symbol"/>
              </a:rPr>
              <a:t>(*,dst)n</a:t>
            </a:r>
            <a:r>
              <a:rPr lang="en-US" sz="2400" i="1" baseline="-25000" dirty="0" smtClean="0">
                <a:sym typeface="Symbol"/>
              </a:rPr>
              <a:t>s</a:t>
            </a:r>
            <a:r>
              <a:rPr lang="en-US" sz="2400" i="1" dirty="0" smtClean="0">
                <a:sym typeface="Symbol"/>
              </a:rPr>
              <a:t>(</a:t>
            </a:r>
            <a:r>
              <a:rPr lang="en-US" sz="2400" i="1" dirty="0" err="1" smtClean="0">
                <a:sym typeface="Symbol"/>
              </a:rPr>
              <a:t>src,dst</a:t>
            </a:r>
            <a:r>
              <a:rPr lang="en-US" sz="2400" i="1" dirty="0" smtClean="0">
                <a:sym typeface="Symbol"/>
              </a:rPr>
              <a:t>))</a:t>
            </a:r>
            <a:endParaRPr lang="en-US" sz="2400" i="1" dirty="0"/>
          </a:p>
        </p:txBody>
      </p:sp>
      <p:cxnSp>
        <p:nvCxnSpPr>
          <p:cNvPr id="7" name="Straight Connector 6"/>
          <p:cNvCxnSpPr/>
          <p:nvPr/>
        </p:nvCxnSpPr>
        <p:spPr>
          <a:xfrm>
            <a:off x="3276600" y="2133600"/>
            <a:ext cx="419100"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2209800"/>
            <a:ext cx="2514600" cy="1905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76600" y="2247900"/>
            <a:ext cx="533400" cy="4191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924175"/>
            <a:ext cx="342900" cy="50482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52800" y="2247900"/>
            <a:ext cx="2438400" cy="54768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276600" y="3581400"/>
            <a:ext cx="381000" cy="5334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352800" y="2362200"/>
            <a:ext cx="2438400" cy="180022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543300" y="2924175"/>
            <a:ext cx="190500" cy="504825"/>
          </a:xfrm>
          <a:prstGeom prst="line">
            <a:avLst/>
          </a:prstGeom>
          <a:ln w="28575">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337490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68279552"/>
              </p:ext>
            </p:extLst>
          </p:nvPr>
        </p:nvGraphicFramePr>
        <p:xfrm>
          <a:off x="990600" y="1773242"/>
          <a:ext cx="7239000" cy="1524000"/>
        </p:xfrm>
        <a:graphic>
          <a:graphicData uri="http://schemas.openxmlformats.org/drawingml/2006/table">
            <a:tbl>
              <a:tblPr firstRow="1" bandRow="1">
                <a:tableStyleId>{5C22544A-7EE6-4342-B048-85BDC9FD1C3A}</a:tableStyleId>
              </a:tblPr>
              <a:tblGrid>
                <a:gridCol w="1910292"/>
                <a:gridCol w="1910292"/>
                <a:gridCol w="1709208"/>
                <a:gridCol w="1709208"/>
              </a:tblGrid>
              <a:tr h="520861">
                <a:tc>
                  <a:txBody>
                    <a:bodyPr/>
                    <a:lstStyle/>
                    <a:p>
                      <a:pPr algn="ctr"/>
                      <a:endParaRPr lang="en-US" dirty="0"/>
                    </a:p>
                  </a:txBody>
                  <a:tcPr marL="0" marR="0" marT="0" marB="0" anchor="ctr"/>
                </a:tc>
                <a:tc>
                  <a:txBody>
                    <a:bodyPr/>
                    <a:lstStyle/>
                    <a:p>
                      <a:pPr algn="ctr"/>
                      <a:r>
                        <a:rPr lang="en-US" dirty="0" smtClean="0"/>
                        <a:t>Definitions</a:t>
                      </a:r>
                      <a:endParaRPr lang="en-US" dirty="0"/>
                    </a:p>
                  </a:txBody>
                  <a:tcPr marL="0" marR="0" marT="0" marB="0" anchor="ctr"/>
                </a:tc>
                <a:tc>
                  <a:txBody>
                    <a:bodyPr/>
                    <a:lstStyle/>
                    <a:p>
                      <a:pPr algn="ctr"/>
                      <a:r>
                        <a:rPr lang="en-US" dirty="0" smtClean="0"/>
                        <a:t>Constraints</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Matches</a:t>
                      </a:r>
                    </a:p>
                  </a:txBody>
                  <a:tcPr marL="0" marR="0" marT="0" marB="0" anchor="ctr"/>
                </a:tc>
              </a:tr>
              <a:tr h="520861">
                <a:tc>
                  <a:txBody>
                    <a:bodyPr/>
                    <a:lstStyle/>
                    <a:p>
                      <a:pPr algn="ctr"/>
                      <a:r>
                        <a:rPr lang="en-US" dirty="0" smtClean="0"/>
                        <a:t>Our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13</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marL="0" marR="0" marT="0" marB="0" anchor="ctr"/>
                </a:tc>
              </a:tr>
              <a:tr h="482278">
                <a:tc>
                  <a:txBody>
                    <a:bodyPr/>
                    <a:lstStyle/>
                    <a:p>
                      <a:pPr algn="ctr"/>
                      <a:r>
                        <a:rPr lang="en-US" dirty="0" err="1" smtClean="0"/>
                        <a:t>Elwakil’s</a:t>
                      </a:r>
                      <a:r>
                        <a:rPr lang="en-US" dirty="0" smtClean="0"/>
                        <a:t>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33</a:t>
                      </a:r>
                      <a:endParaRPr lang="en-US" dirty="0"/>
                    </a:p>
                  </a:txBody>
                  <a:tcPr marL="0" marR="0" marT="0" marB="0" anchor="ctr"/>
                </a:tc>
                <a:tc>
                  <a:txBody>
                    <a:bodyPr/>
                    <a:lstStyle/>
                    <a:p>
                      <a:pPr algn="ctr"/>
                      <a:r>
                        <a:rPr lang="en-US" dirty="0" smtClean="0"/>
                        <a:t>13</a:t>
                      </a:r>
                      <a:endParaRPr lang="en-US" dirty="0"/>
                    </a:p>
                  </a:txBody>
                  <a:tcPr marL="0" marR="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00777393"/>
              </p:ext>
            </p:extLst>
          </p:nvPr>
        </p:nvGraphicFramePr>
        <p:xfrm>
          <a:off x="990600" y="4114800"/>
          <a:ext cx="7239000" cy="1783080"/>
        </p:xfrm>
        <a:graphic>
          <a:graphicData uri="http://schemas.openxmlformats.org/drawingml/2006/table">
            <a:tbl>
              <a:tblPr firstRow="1" bandRow="1">
                <a:tableStyleId>{5C22544A-7EE6-4342-B048-85BDC9FD1C3A}</a:tableStyleId>
              </a:tblPr>
              <a:tblGrid>
                <a:gridCol w="1206500"/>
                <a:gridCol w="1206500"/>
                <a:gridCol w="1206500"/>
                <a:gridCol w="1206500"/>
                <a:gridCol w="1206500"/>
                <a:gridCol w="1206500"/>
              </a:tblGrid>
              <a:tr h="370840">
                <a:tc gridSpan="2">
                  <a:txBody>
                    <a:bodyPr/>
                    <a:lstStyle/>
                    <a:p>
                      <a:pPr algn="ctr"/>
                      <a:r>
                        <a:rPr lang="en-US" dirty="0" smtClean="0"/>
                        <a:t>Test</a:t>
                      </a:r>
                      <a:r>
                        <a:rPr lang="en-US" baseline="0" dirty="0" smtClean="0"/>
                        <a: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1496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r>
              <a:tr h="370840">
                <a:tc>
                  <a:txBody>
                    <a:bodyPr/>
                    <a:lstStyle/>
                    <a:p>
                      <a:pPr algn="ctr"/>
                      <a:r>
                        <a:rPr lang="en-US" dirty="0" smtClean="0"/>
                        <a:t>EP</a:t>
                      </a:r>
                    </a:p>
                    <a:p>
                      <a:pPr algn="ctr"/>
                      <a:r>
                        <a:rPr lang="en-US" dirty="0" smtClean="0"/>
                        <a:t>Small1</a:t>
                      </a:r>
                    </a:p>
                    <a:p>
                      <a:pPr algn="ctr"/>
                      <a:r>
                        <a:rPr lang="en-US" dirty="0" smtClean="0"/>
                        <a:t>Small2</a:t>
                      </a:r>
                    </a:p>
                    <a:p>
                      <a:pPr algn="ctr"/>
                      <a:r>
                        <a:rPr lang="en-US" dirty="0" smtClean="0"/>
                        <a:t>small3</a:t>
                      </a:r>
                      <a:endParaRPr lang="en-US" dirty="0"/>
                    </a:p>
                  </a:txBody>
                  <a:tcPr marL="0" marR="0" marT="0" marB="0"/>
                </a:tc>
                <a:tc>
                  <a:txBody>
                    <a:bodyPr/>
                    <a:lstStyle/>
                    <a:p>
                      <a:pPr algn="ctr"/>
                      <a:r>
                        <a:rPr lang="en-US" dirty="0" smtClean="0"/>
                        <a:t>3</a:t>
                      </a:r>
                    </a:p>
                    <a:p>
                      <a:pPr algn="ctr"/>
                      <a:r>
                        <a:rPr lang="en-US" dirty="0" smtClean="0"/>
                        <a:t>2</a:t>
                      </a:r>
                    </a:p>
                    <a:p>
                      <a:pPr algn="ctr"/>
                      <a:r>
                        <a:rPr lang="en-US" dirty="0" smtClean="0"/>
                        <a:t>1</a:t>
                      </a:r>
                    </a:p>
                    <a:p>
                      <a:pPr algn="ctr"/>
                      <a:r>
                        <a:rPr lang="en-US" dirty="0" smtClean="0"/>
                        <a:t>3</a:t>
                      </a:r>
                      <a:endParaRPr lang="en-US" dirty="0"/>
                    </a:p>
                  </a:txBody>
                  <a:tcPr marL="0" marR="0" marT="0" marB="0"/>
                </a:tc>
                <a:tc>
                  <a:txBody>
                    <a:bodyPr/>
                    <a:lstStyle/>
                    <a:p>
                      <a:pPr algn="ctr"/>
                      <a:r>
                        <a:rPr lang="en-US" dirty="0" smtClean="0"/>
                        <a:t>sat</a:t>
                      </a:r>
                    </a:p>
                    <a:p>
                      <a:pPr algn="ctr"/>
                      <a:r>
                        <a:rPr lang="en-US" dirty="0" err="1" smtClean="0"/>
                        <a:t>unsat</a:t>
                      </a:r>
                      <a:endParaRPr lang="en-US" dirty="0" smtClean="0"/>
                    </a:p>
                    <a:p>
                      <a:pPr algn="ctr"/>
                      <a:r>
                        <a:rPr lang="en-US" dirty="0" err="1" smtClean="0"/>
                        <a:t>unsat</a:t>
                      </a:r>
                      <a:endParaRPr lang="en-US" dirty="0" smtClean="0"/>
                    </a:p>
                    <a:p>
                      <a:pPr algn="ctr"/>
                      <a:r>
                        <a:rPr lang="en-US" dirty="0" smtClean="0"/>
                        <a:t>Sat</a:t>
                      </a:r>
                      <a:endParaRPr lang="en-US" dirty="0"/>
                    </a:p>
                  </a:txBody>
                  <a:tcPr marL="0" marR="0" marT="0" marB="0"/>
                </a:tc>
                <a:tc>
                  <a:txBody>
                    <a:bodyPr/>
                    <a:lstStyle/>
                    <a:p>
                      <a:pPr algn="ctr"/>
                      <a:r>
                        <a:rPr lang="en-US" dirty="0" smtClean="0"/>
                        <a:t>17</a:t>
                      </a:r>
                    </a:p>
                    <a:p>
                      <a:pPr algn="ctr"/>
                      <a:r>
                        <a:rPr lang="en-US" dirty="0" smtClean="0"/>
                        <a:t>8</a:t>
                      </a:r>
                    </a:p>
                    <a:p>
                      <a:pPr algn="ctr"/>
                      <a:r>
                        <a:rPr lang="en-US" dirty="0" smtClean="0"/>
                        <a:t>4</a:t>
                      </a:r>
                    </a:p>
                    <a:p>
                      <a:pPr algn="ctr"/>
                      <a:r>
                        <a:rPr lang="en-US" dirty="0" smtClean="0"/>
                        <a:t>11</a:t>
                      </a:r>
                      <a:endParaRPr lang="en-US"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txBody>
                  <a:tcPr marL="0" marR="0" marT="0" marB="0"/>
                </a:tc>
                <a:tc>
                  <a:txBody>
                    <a:bodyPr/>
                    <a:lstStyle/>
                    <a:p>
                      <a:pPr algn="ctr"/>
                      <a:r>
                        <a:rPr lang="en-US" dirty="0" smtClean="0"/>
                        <a:t>47</a:t>
                      </a:r>
                    </a:p>
                    <a:p>
                      <a:pPr algn="ctr"/>
                      <a:r>
                        <a:rPr lang="en-US" dirty="0" smtClean="0"/>
                        <a:t>33</a:t>
                      </a:r>
                    </a:p>
                    <a:p>
                      <a:pPr algn="ctr"/>
                      <a:r>
                        <a:rPr lang="en-US" dirty="0" smtClean="0"/>
                        <a:t>18</a:t>
                      </a:r>
                    </a:p>
                    <a:p>
                      <a:pPr algn="ctr"/>
                      <a:r>
                        <a:rPr lang="en-US" dirty="0" smtClean="0"/>
                        <a:t>44</a:t>
                      </a:r>
                      <a:endParaRPr lang="en-US" dirty="0"/>
                    </a:p>
                  </a:txBody>
                  <a:tcPr marL="0" marR="0" marT="0" marB="0"/>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49501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6678475"/>
              </p:ext>
            </p:extLst>
          </p:nvPr>
        </p:nvGraphicFramePr>
        <p:xfrm>
          <a:off x="762000" y="18897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10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(*,a,&amp;h1)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W(&amp;h1)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W(&amp;h2)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756655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16487501"/>
              </p:ext>
            </p:extLst>
          </p:nvPr>
        </p:nvGraphicFramePr>
        <p:xfrm>
          <a:off x="990600" y="2514600"/>
          <a:ext cx="7162800" cy="2113280"/>
        </p:xfrm>
        <a:graphic>
          <a:graphicData uri="http://schemas.openxmlformats.org/drawingml/2006/table">
            <a:tbl>
              <a:tblPr firstRow="1" bandRow="1">
                <a:tableStyleId>{5C22544A-7EE6-4342-B048-85BDC9FD1C3A}</a:tableStyleId>
              </a:tblPr>
              <a:tblGrid>
                <a:gridCol w="1193800"/>
                <a:gridCol w="1193800"/>
                <a:gridCol w="1117600"/>
                <a:gridCol w="1295400"/>
                <a:gridCol w="1066800"/>
                <a:gridCol w="1295400"/>
              </a:tblGrid>
              <a:tr h="370840">
                <a:tc gridSpan="2">
                  <a:txBody>
                    <a:bodyPr/>
                    <a:lstStyle/>
                    <a:p>
                      <a:pPr algn="ctr"/>
                      <a:r>
                        <a:rPr lang="en-US" dirty="0" smtClean="0"/>
                        <a:t>Test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7084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r>
              <a:tr h="370840">
                <a:tc>
                  <a:txBody>
                    <a:bodyPr/>
                    <a:lstStyle/>
                    <a:p>
                      <a:pPr algn="ctr"/>
                      <a:r>
                        <a:rPr lang="en-US" dirty="0" smtClean="0"/>
                        <a:t>Leader</a:t>
                      </a:r>
                    </a:p>
                    <a:p>
                      <a:pPr algn="ctr"/>
                      <a:r>
                        <a:rPr lang="en-US" dirty="0" smtClean="0"/>
                        <a:t>5ites</a:t>
                      </a:r>
                    </a:p>
                    <a:p>
                      <a:pPr algn="ctr"/>
                      <a:r>
                        <a:rPr lang="en-US" dirty="0" smtClean="0"/>
                        <a:t>6ites</a:t>
                      </a:r>
                    </a:p>
                    <a:p>
                      <a:pPr algn="ctr"/>
                      <a:r>
                        <a:rPr lang="en-US" dirty="0" smtClean="0"/>
                        <a:t>7ites</a:t>
                      </a:r>
                    </a:p>
                    <a:p>
                      <a:pPr algn="ctr"/>
                      <a:r>
                        <a:rPr lang="en-US" dirty="0" smtClean="0"/>
                        <a:t>8ites</a:t>
                      </a:r>
                      <a:endParaRPr lang="en-US" dirty="0"/>
                    </a:p>
                  </a:txBody>
                  <a:tcPr marL="0" marR="0" marT="0" marB="0"/>
                </a:tc>
                <a:tc>
                  <a:txBody>
                    <a:bodyPr/>
                    <a:lstStyle/>
                    <a:p>
                      <a:pPr algn="ctr"/>
                      <a:r>
                        <a:rPr lang="en-US" dirty="0" smtClean="0"/>
                        <a:t>30</a:t>
                      </a:r>
                    </a:p>
                    <a:p>
                      <a:pPr algn="ctr"/>
                      <a:r>
                        <a:rPr lang="en-US" dirty="0" smtClean="0"/>
                        <a:t>15</a:t>
                      </a:r>
                    </a:p>
                    <a:p>
                      <a:pPr algn="ctr"/>
                      <a:r>
                        <a:rPr lang="en-US" dirty="0" smtClean="0"/>
                        <a:t>18</a:t>
                      </a:r>
                    </a:p>
                    <a:p>
                      <a:pPr algn="ctr"/>
                      <a:r>
                        <a:rPr lang="en-US" dirty="0" smtClean="0"/>
                        <a:t>21</a:t>
                      </a:r>
                    </a:p>
                    <a:p>
                      <a:pPr algn="ctr"/>
                      <a:r>
                        <a:rPr lang="en-US" dirty="0" smtClean="0"/>
                        <a:t>24</a:t>
                      </a:r>
                      <a:endParaRPr lang="en-US" dirty="0"/>
                    </a:p>
                  </a:txBody>
                  <a:tcPr marL="0" marR="0" marT="0" marB="0"/>
                </a:tc>
                <a:tc>
                  <a:txBody>
                    <a:bodyPr/>
                    <a:lstStyle/>
                    <a:p>
                      <a:pPr algn="ctr"/>
                      <a:r>
                        <a:rPr lang="en-US" dirty="0" smtClean="0"/>
                        <a:t>120</a:t>
                      </a:r>
                    </a:p>
                    <a:p>
                      <a:pPr algn="ctr"/>
                      <a:r>
                        <a:rPr lang="en-US" dirty="0" smtClean="0"/>
                        <a:t>72</a:t>
                      </a:r>
                    </a:p>
                    <a:p>
                      <a:pPr algn="ctr"/>
                      <a:r>
                        <a:rPr lang="en-US" dirty="0" smtClean="0"/>
                        <a:t>72</a:t>
                      </a:r>
                    </a:p>
                    <a:p>
                      <a:pPr algn="ctr"/>
                      <a:r>
                        <a:rPr lang="en-US" dirty="0" smtClean="0"/>
                        <a:t>80</a:t>
                      </a:r>
                    </a:p>
                    <a:p>
                      <a:pPr algn="ctr"/>
                      <a:r>
                        <a:rPr lang="en-US" dirty="0" smtClean="0"/>
                        <a:t>96</a:t>
                      </a:r>
                      <a:endParaRPr lang="en-US" dirty="0"/>
                    </a:p>
                  </a:txBody>
                  <a:tcPr marL="0" marR="0" marT="0" marB="0"/>
                </a:tc>
                <a:tc>
                  <a:txBody>
                    <a:bodyPr/>
                    <a:lstStyle/>
                    <a:p>
                      <a:pPr algn="ctr"/>
                      <a:r>
                        <a:rPr lang="en-US" dirty="0" smtClean="0"/>
                        <a:t>25.473</a:t>
                      </a:r>
                    </a:p>
                    <a:p>
                      <a:pPr algn="ctr"/>
                      <a:r>
                        <a:rPr lang="en-US" dirty="0" smtClean="0"/>
                        <a:t>18.519</a:t>
                      </a:r>
                    </a:p>
                    <a:p>
                      <a:pPr algn="ctr"/>
                      <a:r>
                        <a:rPr lang="en-US" dirty="0" smtClean="0"/>
                        <a:t>18.918</a:t>
                      </a:r>
                    </a:p>
                    <a:p>
                      <a:pPr algn="ctr"/>
                      <a:r>
                        <a:rPr lang="en-US" dirty="0" smtClean="0"/>
                        <a:t>19.375</a:t>
                      </a:r>
                    </a:p>
                    <a:p>
                      <a:pPr algn="ctr"/>
                      <a:r>
                        <a:rPr lang="en-US" dirty="0" smtClean="0"/>
                        <a:t>20.168</a:t>
                      </a:r>
                      <a:endParaRPr lang="en-US" dirty="0"/>
                    </a:p>
                  </a:txBody>
                  <a:tcPr marL="0" marR="0" marT="0" marB="0"/>
                </a:tc>
                <a:tc>
                  <a:txBody>
                    <a:bodyPr/>
                    <a:lstStyle/>
                    <a:p>
                      <a:pPr algn="ctr"/>
                      <a:endParaRPr lang="en-US" dirty="0" smtClean="0"/>
                    </a:p>
                    <a:p>
                      <a:pPr algn="ctr"/>
                      <a:r>
                        <a:rPr lang="en-US" dirty="0" smtClean="0"/>
                        <a:t>392</a:t>
                      </a:r>
                    </a:p>
                    <a:p>
                      <a:pPr algn="ctr"/>
                      <a:r>
                        <a:rPr lang="en-US" dirty="0" smtClean="0"/>
                        <a:t>636</a:t>
                      </a:r>
                    </a:p>
                    <a:p>
                      <a:pPr algn="ctr"/>
                      <a:r>
                        <a:rPr lang="en-US" dirty="0" smtClean="0"/>
                        <a:t>940</a:t>
                      </a:r>
                    </a:p>
                    <a:p>
                      <a:pPr algn="ctr"/>
                      <a:endParaRPr lang="en-US" dirty="0"/>
                    </a:p>
                  </a:txBody>
                  <a:tcPr marL="0" marR="0" marT="0" marB="0"/>
                </a:tc>
                <a:tc>
                  <a:txBody>
                    <a:bodyPr/>
                    <a:lstStyle/>
                    <a:p>
                      <a:pPr algn="ctr"/>
                      <a:endParaRPr lang="en-US" dirty="0" smtClean="0"/>
                    </a:p>
                    <a:p>
                      <a:pPr algn="ctr"/>
                      <a:r>
                        <a:rPr lang="en-US" dirty="0" smtClean="0"/>
                        <a:t>37.218</a:t>
                      </a:r>
                    </a:p>
                    <a:p>
                      <a:pPr algn="ctr"/>
                      <a:r>
                        <a:rPr lang="en-US" dirty="0" smtClean="0"/>
                        <a:t>48.703</a:t>
                      </a:r>
                    </a:p>
                    <a:p>
                      <a:pPr algn="ctr"/>
                      <a:r>
                        <a:rPr lang="en-US" dirty="0" smtClean="0"/>
                        <a:t>62.718</a:t>
                      </a:r>
                    </a:p>
                    <a:p>
                      <a:pPr algn="ctr"/>
                      <a:endParaRPr lang="en-US" dirty="0"/>
                    </a:p>
                  </a:txBody>
                  <a:tcPr marL="0" marR="0" marT="0" marB="0"/>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668865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000" dirty="0" smtClean="0"/>
              <a:t>An </a:t>
            </a:r>
            <a:r>
              <a:rPr lang="en-US" altLang="zh-CN" sz="2000" dirty="0"/>
              <a:t>SMT encoding of an MCAPI program </a:t>
            </a:r>
            <a:r>
              <a:rPr lang="en-US" altLang="zh-CN" sz="2000" dirty="0" smtClean="0"/>
              <a:t>execution that </a:t>
            </a:r>
            <a:r>
              <a:rPr lang="en-US" altLang="zh-CN" sz="2000" dirty="0"/>
              <a:t>uses match </a:t>
            </a:r>
            <a:r>
              <a:rPr lang="en-US" altLang="zh-CN" sz="2000" dirty="0" smtClean="0"/>
              <a:t>pairs;</a:t>
            </a:r>
          </a:p>
          <a:p>
            <a:r>
              <a:rPr lang="en-US" altLang="zh-CN" sz="2000" dirty="0"/>
              <a:t>T</a:t>
            </a:r>
            <a:r>
              <a:rPr lang="en-US" altLang="zh-CN" sz="2000" dirty="0" smtClean="0"/>
              <a:t>he </a:t>
            </a:r>
            <a:r>
              <a:rPr lang="en-US" altLang="zh-CN" sz="2000" dirty="0"/>
              <a:t>first encoding that correctly </a:t>
            </a:r>
            <a:r>
              <a:rPr lang="en-US" altLang="zh-CN" sz="2000" dirty="0" smtClean="0"/>
              <a:t>captures the </a:t>
            </a:r>
            <a:r>
              <a:rPr lang="en-US" altLang="zh-CN" sz="2000" dirty="0"/>
              <a:t>non-deterministic behavior of an MCAPI program </a:t>
            </a:r>
            <a:r>
              <a:rPr lang="en-US" altLang="zh-CN" sz="2000" dirty="0" smtClean="0"/>
              <a:t>execution under </a:t>
            </a:r>
            <a:r>
              <a:rPr lang="en-US" altLang="zh-CN" sz="2000" dirty="0"/>
              <a:t>infinite-buffer semantics allowed in the MCAPI </a:t>
            </a:r>
            <a:r>
              <a:rPr lang="en-US" altLang="zh-CN" sz="2000" dirty="0" smtClean="0"/>
              <a:t>specification</a:t>
            </a:r>
            <a:r>
              <a:rPr lang="en-US" altLang="zh-CN" sz="2000" dirty="0"/>
              <a:t>;</a:t>
            </a:r>
            <a:endParaRPr lang="en-US" altLang="zh-CN" sz="2000" dirty="0" smtClean="0"/>
          </a:p>
          <a:p>
            <a:r>
              <a:rPr lang="en-US" altLang="zh-CN" sz="2000" dirty="0"/>
              <a:t>S</a:t>
            </a:r>
            <a:r>
              <a:rPr lang="en-US" altLang="zh-CN" sz="2000" dirty="0" smtClean="0"/>
              <a:t>uch </a:t>
            </a:r>
            <a:r>
              <a:rPr lang="en-US" altLang="zh-CN" sz="2000" dirty="0"/>
              <a:t>an </a:t>
            </a:r>
            <a:r>
              <a:rPr lang="en-US" altLang="zh-CN" sz="2000" dirty="0" smtClean="0"/>
              <a:t>encoding can be generated by</a:t>
            </a:r>
            <a:r>
              <a:rPr lang="en-US" altLang="zh-CN" sz="2000" dirty="0"/>
              <a:t> </a:t>
            </a:r>
            <a:r>
              <a:rPr lang="en-US" altLang="zh-CN" sz="2000" dirty="0" smtClean="0"/>
              <a:t>only giving </a:t>
            </a:r>
            <a:r>
              <a:rPr lang="en-US" altLang="zh-CN" sz="2000" dirty="0"/>
              <a:t>an execution trace and </a:t>
            </a:r>
            <a:r>
              <a:rPr lang="en-US" altLang="zh-CN" sz="2000" dirty="0" smtClean="0"/>
              <a:t>an over-approximated set </a:t>
            </a:r>
            <a:r>
              <a:rPr lang="en-US" altLang="zh-CN" sz="2000" dirty="0"/>
              <a:t>of </a:t>
            </a:r>
            <a:r>
              <a:rPr lang="en-US" altLang="zh-CN" sz="2000" dirty="0" smtClean="0"/>
              <a:t>match pairs</a:t>
            </a:r>
            <a:r>
              <a:rPr lang="en-US" altLang="zh-CN" sz="2000" dirty="0"/>
              <a:t>;</a:t>
            </a:r>
            <a:endParaRPr lang="en-US" altLang="zh-CN" sz="2000" dirty="0" smtClean="0"/>
          </a:p>
          <a:p>
            <a:r>
              <a:rPr lang="en-US" altLang="zh-CN" sz="2000" dirty="0" smtClean="0"/>
              <a:t>An </a:t>
            </a:r>
            <a:r>
              <a:rPr lang="en-US" altLang="zh-CN" sz="2000" dirty="0"/>
              <a:t>algorithm with </a:t>
            </a:r>
            <a:r>
              <a:rPr lang="en-US" altLang="zh-CN" sz="2000" i="1" dirty="0" smtClean="0"/>
              <a:t>O(N</a:t>
            </a:r>
            <a:r>
              <a:rPr lang="en-US" altLang="zh-CN" sz="2000" i="1" baseline="30000" dirty="0" smtClean="0"/>
              <a:t>2</a:t>
            </a:r>
            <a:r>
              <a:rPr lang="en-US" altLang="zh-CN" sz="2000" i="1" dirty="0" smtClean="0"/>
              <a:t>)</a:t>
            </a:r>
            <a:r>
              <a:rPr lang="en-US" altLang="zh-CN" sz="2000" dirty="0" smtClean="0"/>
              <a:t> time </a:t>
            </a:r>
            <a:r>
              <a:rPr lang="en-US" altLang="zh-CN" sz="2000" dirty="0"/>
              <a:t>complexity </a:t>
            </a:r>
            <a:r>
              <a:rPr lang="en-US" altLang="zh-CN" sz="2000" dirty="0" smtClean="0"/>
              <a:t>that over-approximates </a:t>
            </a:r>
            <a:r>
              <a:rPr lang="en-US" altLang="zh-CN" sz="2000" dirty="0"/>
              <a:t>the true set of match </a:t>
            </a:r>
            <a:r>
              <a:rPr lang="en-US" altLang="zh-CN" sz="2000" dirty="0" smtClean="0"/>
              <a:t>pairs;</a:t>
            </a:r>
          </a:p>
          <a:p>
            <a:r>
              <a:rPr lang="en-US" sz="2000" dirty="0" smtClean="0"/>
              <a:t>The experiment shows that our encoding reduces 70% Clauses Compared to the existing work, and runs average eight times faster and uses two times less memory.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499477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987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263186" y="4495800"/>
            <a:ext cx="8534400" cy="1384995"/>
          </a:xfrm>
          <a:prstGeom prst="rect">
            <a:avLst/>
          </a:prstGeom>
        </p:spPr>
        <p:txBody>
          <a:bodyPr wrap="square">
            <a:spAutoFit/>
          </a:bodyPr>
          <a:lstStyle/>
          <a:p>
            <a:pPr>
              <a:spcBef>
                <a:spcPts val="0"/>
              </a:spcBef>
              <a:buNone/>
            </a:pPr>
            <a:r>
              <a:rPr lang="en-US" altLang="zh-CN" sz="2800" b="1" dirty="0"/>
              <a:t>Given a concurrent program using message passing with </a:t>
            </a:r>
          </a:p>
          <a:p>
            <a:pPr>
              <a:spcBef>
                <a:spcPts val="0"/>
              </a:spcBef>
              <a:buNone/>
            </a:pPr>
            <a:r>
              <a:rPr lang="en-US" altLang="zh-CN" sz="2800" b="1" dirty="0"/>
              <a:t>assumes and asserts, how do you prove if a feasible violating </a:t>
            </a:r>
            <a:r>
              <a:rPr lang="en-US" altLang="zh-CN" sz="2800" b="1" dirty="0" smtClean="0"/>
              <a:t> execution </a:t>
            </a:r>
            <a:r>
              <a:rPr lang="en-US" altLang="zh-CN" sz="2800" b="1" dirty="0"/>
              <a:t>exists? </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772208853"/>
              </p:ext>
            </p:extLst>
          </p:nvPr>
        </p:nvGraphicFramePr>
        <p:xfrm>
          <a:off x="1524000" y="1397000"/>
          <a:ext cx="6934200" cy="2595880"/>
        </p:xfrm>
        <a:graphic>
          <a:graphicData uri="http://schemas.openxmlformats.org/drawingml/2006/table">
            <a:tbl>
              <a:tblPr firstRow="1" bandRow="1">
                <a:tableStyleId>{5C22544A-7EE6-4342-B048-85BDC9FD1C3A}</a:tableStyleId>
              </a:tblPr>
              <a:tblGrid>
                <a:gridCol w="2311400"/>
                <a:gridCol w="2170461"/>
                <a:gridCol w="2452339"/>
              </a:tblGrid>
              <a:tr h="370840">
                <a:tc>
                  <a:txBody>
                    <a:bodyPr/>
                    <a:lstStyle/>
                    <a:p>
                      <a:pPr algn="ctr"/>
                      <a:r>
                        <a:rPr lang="en-US" altLang="zh-CN" dirty="0" smtClean="0">
                          <a:solidFill>
                            <a:schemeClr val="tx1"/>
                          </a:solidFill>
                          <a:latin typeface="Lucida Console" pitchFamily="49" charset="0"/>
                        </a:rPr>
                        <a:t>Task 0</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1</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2</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0,2</a:t>
                      </a:r>
                      <a:r>
                        <a:rPr lang="en-US" altLang="zh-CN"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1,3</a:t>
                      </a:r>
                      <a:r>
                        <a:rPr lang="en-US" altLang="zh-CN"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0" dirty="0" smtClean="0">
                          <a:solidFill>
                            <a:schemeClr val="tx1"/>
                          </a:solidFill>
                          <a:latin typeface="Lucida Console" pitchFamily="49" charset="0"/>
                        </a:rPr>
                        <a:t>S</a:t>
                      </a:r>
                      <a:r>
                        <a:rPr lang="en-US" altLang="zh-CN" b="0" baseline="-25000" dirty="0" smtClean="0">
                          <a:solidFill>
                            <a:schemeClr val="tx1"/>
                          </a:solidFill>
                          <a:latin typeface="Lucida Console" pitchFamily="49" charset="0"/>
                        </a:rPr>
                        <a:t>2,4</a:t>
                      </a:r>
                      <a:r>
                        <a:rPr lang="en-US" altLang="zh-CN"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0,5</a:t>
                      </a:r>
                      <a:r>
                        <a:rPr lang="en-US" altLang="zh-CN"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aseline="0"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1,5</a:t>
                      </a:r>
                      <a:r>
                        <a:rPr lang="en-US" altLang="zh-CN"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2,6</a:t>
                      </a:r>
                      <a:r>
                        <a:rPr lang="en-US" altLang="zh-CN"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assert(a == 4)</a:t>
                      </a:r>
                      <a:endParaRPr lang="en-US" altLang="zh-CN"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96575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r>
              <a:rPr lang="en-US" altLang="zh-CN" dirty="0" smtClean="0"/>
              <a:t>Sharma</a:t>
            </a:r>
            <a:r>
              <a:rPr lang="en-US" altLang="zh-CN" dirty="0"/>
              <a:t> </a:t>
            </a:r>
            <a:r>
              <a:rPr lang="en-US" altLang="zh-CN" dirty="0" smtClean="0"/>
              <a:t>et al. : </a:t>
            </a:r>
            <a:r>
              <a:rPr lang="en-US" altLang="zh-CN" dirty="0" err="1"/>
              <a:t>Mcc</a:t>
            </a:r>
            <a:r>
              <a:rPr lang="en-US" altLang="zh-CN" dirty="0"/>
              <a:t> - a </a:t>
            </a:r>
            <a:r>
              <a:rPr lang="en-US" altLang="zh-CN" dirty="0" smtClean="0"/>
              <a:t>runtime verification </a:t>
            </a:r>
            <a:r>
              <a:rPr lang="en-US" altLang="zh-CN" dirty="0"/>
              <a:t>tool for </a:t>
            </a:r>
            <a:r>
              <a:rPr lang="en-US" altLang="zh-CN" dirty="0" err="1"/>
              <a:t>mcapi</a:t>
            </a:r>
            <a:r>
              <a:rPr lang="en-US" altLang="zh-CN" dirty="0"/>
              <a:t> user applications. </a:t>
            </a:r>
            <a:r>
              <a:rPr lang="en-US" altLang="zh-CN" dirty="0" smtClean="0"/>
              <a:t>(FMCAD ‘09)</a:t>
            </a:r>
          </a:p>
          <a:p>
            <a:r>
              <a:rPr lang="en-US" dirty="0" smtClean="0"/>
              <a:t>Wang et al. : </a:t>
            </a:r>
            <a:r>
              <a:rPr lang="en-US" altLang="zh-CN" dirty="0"/>
              <a:t>Symbolic pruning </a:t>
            </a:r>
            <a:r>
              <a:rPr lang="en-US" altLang="zh-CN" dirty="0" smtClean="0"/>
              <a:t>of concurrent </a:t>
            </a:r>
            <a:r>
              <a:rPr lang="en-US" altLang="zh-CN" dirty="0"/>
              <a:t>program </a:t>
            </a:r>
            <a:r>
              <a:rPr lang="en-US" altLang="zh-CN" dirty="0" smtClean="0"/>
              <a:t>executions. (FSE ‘09)</a:t>
            </a:r>
          </a:p>
          <a:p>
            <a:r>
              <a:rPr lang="en-US" dirty="0" err="1" smtClean="0"/>
              <a:t>Elwakil</a:t>
            </a:r>
            <a:r>
              <a:rPr lang="en-US" dirty="0" smtClean="0"/>
              <a:t> et al. : </a:t>
            </a:r>
            <a:r>
              <a:rPr lang="en-US" altLang="zh-CN" dirty="0"/>
              <a:t>Debugging support tool for </a:t>
            </a:r>
            <a:r>
              <a:rPr lang="en-US" altLang="zh-CN" dirty="0" err="1"/>
              <a:t>mcapi</a:t>
            </a:r>
            <a:r>
              <a:rPr lang="en-US" altLang="zh-CN" dirty="0"/>
              <a:t> </a:t>
            </a:r>
            <a:r>
              <a:rPr lang="en-US" altLang="zh-CN" dirty="0" smtClean="0"/>
              <a:t>applications. (PADTAD ‘10)</a:t>
            </a:r>
          </a:p>
          <a:p>
            <a:r>
              <a:rPr lang="en-US" altLang="zh-CN" dirty="0" err="1" smtClean="0"/>
              <a:t>Vakkalanka</a:t>
            </a:r>
            <a:r>
              <a:rPr lang="en-US" altLang="zh-CN" dirty="0" smtClean="0"/>
              <a:t> et al. : Reduced execution semantics </a:t>
            </a:r>
            <a:r>
              <a:rPr lang="en-US" altLang="zh-CN" dirty="0"/>
              <a:t>of </a:t>
            </a:r>
            <a:r>
              <a:rPr lang="en-US" altLang="zh-CN" dirty="0" err="1" smtClean="0"/>
              <a:t>mpi</a:t>
            </a:r>
            <a:r>
              <a:rPr lang="en-US" altLang="zh-CN" dirty="0" smtClean="0"/>
              <a:t>.  (FM ’09)</a:t>
            </a:r>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65975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Rounded Rectangle 4"/>
          <p:cNvSpPr/>
          <p:nvPr/>
        </p:nvSpPr>
        <p:spPr>
          <a:xfrm>
            <a:off x="2743200" y="37338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Pair Generator</a:t>
            </a:r>
            <a:endParaRPr lang="en-US" dirty="0"/>
          </a:p>
        </p:txBody>
      </p:sp>
      <p:sp>
        <p:nvSpPr>
          <p:cNvPr id="7" name="Rounded Rectangle 6"/>
          <p:cNvSpPr/>
          <p:nvPr/>
        </p:nvSpPr>
        <p:spPr>
          <a:xfrm>
            <a:off x="2743200" y="49530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 Encoder</a:t>
            </a:r>
            <a:endParaRPr lang="en-US" dirty="0"/>
          </a:p>
        </p:txBody>
      </p:sp>
      <p:sp>
        <p:nvSpPr>
          <p:cNvPr id="14" name="Down Arrow 13"/>
          <p:cNvSpPr/>
          <p:nvPr/>
        </p:nvSpPr>
        <p:spPr>
          <a:xfrm>
            <a:off x="3986784" y="30480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Down Arrow 14"/>
          <p:cNvSpPr/>
          <p:nvPr/>
        </p:nvSpPr>
        <p:spPr>
          <a:xfrm>
            <a:off x="3962400" y="4267200"/>
            <a:ext cx="484632" cy="609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Down Arrow 16"/>
          <p:cNvSpPr/>
          <p:nvPr/>
        </p:nvSpPr>
        <p:spPr>
          <a:xfrm>
            <a:off x="2848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9" name="表格 4"/>
          <p:cNvGraphicFramePr>
            <a:graphicFrameLocks noGrp="1"/>
          </p:cNvGraphicFramePr>
          <p:nvPr>
            <p:extLst>
              <p:ext uri="{D42A27DB-BD31-4B8C-83A1-F6EECF244321}">
                <p14:modId xmlns:p14="http://schemas.microsoft.com/office/powerpoint/2010/main" val="1344753645"/>
              </p:ext>
            </p:extLst>
          </p:nvPr>
        </p:nvGraphicFramePr>
        <p:xfrm>
          <a:off x="1981200" y="1295400"/>
          <a:ext cx="4800600" cy="1760220"/>
        </p:xfrm>
        <a:graphic>
          <a:graphicData uri="http://schemas.openxmlformats.org/drawingml/2006/table">
            <a:tbl>
              <a:tblPr firstRow="1" bandRow="1">
                <a:tableStyleId>{5C22544A-7EE6-4342-B048-85BDC9FD1C3A}</a:tableStyleId>
              </a:tblPr>
              <a:tblGrid>
                <a:gridCol w="1600200"/>
                <a:gridCol w="1502627"/>
                <a:gridCol w="1697773"/>
              </a:tblGrid>
              <a:tr h="203200">
                <a:tc>
                  <a:txBody>
                    <a:bodyPr/>
                    <a:lstStyle/>
                    <a:p>
                      <a:pPr algn="ctr"/>
                      <a:r>
                        <a:rPr lang="en-US" altLang="zh-CN" sz="1050" dirty="0" smtClean="0">
                          <a:solidFill>
                            <a:schemeClr val="tx1"/>
                          </a:solidFill>
                          <a:latin typeface="Lucida Console" pitchFamily="49" charset="0"/>
                        </a:rPr>
                        <a:t>Task 0</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1</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2</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0,2</a:t>
                      </a:r>
                      <a:r>
                        <a:rPr lang="en-US" altLang="zh-CN" sz="105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1,3</a:t>
                      </a:r>
                      <a:r>
                        <a:rPr lang="en-US" altLang="zh-CN" sz="105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0" dirty="0" smtClean="0">
                          <a:solidFill>
                            <a:schemeClr val="tx1"/>
                          </a:solidFill>
                          <a:latin typeface="Lucida Console" pitchFamily="49" charset="0"/>
                        </a:rPr>
                        <a:t>S</a:t>
                      </a:r>
                      <a:r>
                        <a:rPr lang="en-US" altLang="zh-CN" sz="1050" b="0" baseline="-25000" dirty="0" smtClean="0">
                          <a:solidFill>
                            <a:schemeClr val="tx1"/>
                          </a:solidFill>
                          <a:latin typeface="Lucida Console" pitchFamily="49" charset="0"/>
                        </a:rPr>
                        <a:t>2,4</a:t>
                      </a:r>
                      <a:r>
                        <a:rPr lang="en-US" altLang="zh-CN" sz="105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0,5</a:t>
                      </a:r>
                      <a:r>
                        <a:rPr lang="en-US" altLang="zh-CN" sz="105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aseline="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1,5</a:t>
                      </a:r>
                      <a:r>
                        <a:rPr lang="en-US" altLang="zh-CN" sz="105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2,6</a:t>
                      </a:r>
                      <a:r>
                        <a:rPr lang="en-US" altLang="zh-CN" sz="105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assert(a == 4)</a:t>
                      </a:r>
                      <a:endParaRPr lang="en-US" altLang="zh-CN"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4495800" y="4355068"/>
            <a:ext cx="2743200" cy="369332"/>
          </a:xfrm>
          <a:prstGeom prst="rect">
            <a:avLst/>
          </a:prstGeom>
          <a:noFill/>
        </p:spPr>
        <p:txBody>
          <a:bodyPr wrap="square" rtlCol="0">
            <a:spAutoFit/>
          </a:bodyPr>
          <a:lstStyle/>
          <a:p>
            <a:r>
              <a:rPr lang="en-US" dirty="0" smtClean="0"/>
              <a:t>Match Pairs and Program</a:t>
            </a:r>
            <a:endParaRPr lang="en-US" dirty="0"/>
          </a:p>
        </p:txBody>
      </p:sp>
      <p:sp>
        <p:nvSpPr>
          <p:cNvPr id="4" name="TextBox 3"/>
          <p:cNvSpPr txBox="1"/>
          <p:nvPr/>
        </p:nvSpPr>
        <p:spPr>
          <a:xfrm>
            <a:off x="2209800" y="6031468"/>
            <a:ext cx="1752600" cy="369332"/>
          </a:xfrm>
          <a:prstGeom prst="rect">
            <a:avLst/>
          </a:prstGeom>
          <a:noFill/>
        </p:spPr>
        <p:txBody>
          <a:bodyPr wrap="square" rtlCol="0">
            <a:spAutoFit/>
          </a:bodyPr>
          <a:lstStyle/>
          <a:p>
            <a:pPr algn="ctr"/>
            <a:r>
              <a:rPr lang="en-US" dirty="0" smtClean="0"/>
              <a:t>SAT</a:t>
            </a:r>
            <a:endParaRPr lang="en-US" dirty="0"/>
          </a:p>
        </p:txBody>
      </p:sp>
      <p:sp>
        <p:nvSpPr>
          <p:cNvPr id="20" name="Down Arrow 19"/>
          <p:cNvSpPr/>
          <p:nvPr/>
        </p:nvSpPr>
        <p:spPr>
          <a:xfrm>
            <a:off x="3991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TextBox 20"/>
          <p:cNvSpPr txBox="1"/>
          <p:nvPr/>
        </p:nvSpPr>
        <p:spPr>
          <a:xfrm>
            <a:off x="3352800" y="6031468"/>
            <a:ext cx="1752600" cy="369332"/>
          </a:xfrm>
          <a:prstGeom prst="rect">
            <a:avLst/>
          </a:prstGeom>
          <a:noFill/>
        </p:spPr>
        <p:txBody>
          <a:bodyPr wrap="square" rtlCol="0">
            <a:spAutoFit/>
          </a:bodyPr>
          <a:lstStyle/>
          <a:p>
            <a:pPr algn="ctr"/>
            <a:r>
              <a:rPr lang="en-US" dirty="0" smtClean="0"/>
              <a:t>UNSAT</a:t>
            </a:r>
            <a:endParaRPr lang="en-US" dirty="0"/>
          </a:p>
        </p:txBody>
      </p:sp>
      <p:sp>
        <p:nvSpPr>
          <p:cNvPr id="22" name="Down Arrow 21"/>
          <p:cNvSpPr/>
          <p:nvPr/>
        </p:nvSpPr>
        <p:spPr>
          <a:xfrm>
            <a:off x="50581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419600" y="6031468"/>
            <a:ext cx="1752600" cy="369332"/>
          </a:xfrm>
          <a:prstGeom prst="rect">
            <a:avLst/>
          </a:prstGeom>
          <a:noFill/>
        </p:spPr>
        <p:txBody>
          <a:bodyPr wrap="square" rtlCol="0">
            <a:spAutoFit/>
          </a:bodyPr>
          <a:lstStyle/>
          <a:p>
            <a:pPr algn="ctr"/>
            <a:r>
              <a:rPr lang="en-US" dirty="0" smtClean="0"/>
              <a:t>TIMEOUT</a:t>
            </a:r>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541941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Model</a:t>
            </a:r>
            <a:endParaRPr lang="en-US" dirty="0"/>
          </a:p>
        </p:txBody>
      </p:sp>
      <p:sp>
        <p:nvSpPr>
          <p:cNvPr id="4" name="Rectangle 3"/>
          <p:cNvSpPr/>
          <p:nvPr/>
        </p:nvSpPr>
        <p:spPr>
          <a:xfrm>
            <a:off x="733778" y="23622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8646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63758"/>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07326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805343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838911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3301</TotalTime>
  <Words>5861</Words>
  <Application>Microsoft Office PowerPoint</Application>
  <PresentationFormat>On-screen Show (4:3)</PresentationFormat>
  <Paragraphs>938</Paragraphs>
  <Slides>32</Slides>
  <Notes>29</Notes>
  <HiddenSlides>3</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Proving MCAPI Executions are Correct Applying SMT Technology to Message Passing</vt:lpstr>
      <vt:lpstr>Introduction</vt:lpstr>
      <vt:lpstr>Introduction</vt:lpstr>
      <vt:lpstr>Problem</vt:lpstr>
      <vt:lpstr>Related Works</vt:lpstr>
      <vt:lpstr>Solution</vt:lpstr>
      <vt:lpstr>SMT Model</vt:lpstr>
      <vt:lpstr>SMT Model</vt:lpstr>
      <vt:lpstr>SMT Model</vt:lpstr>
      <vt:lpstr>SMT Model</vt:lpstr>
      <vt:lpstr>Definitions</vt:lpstr>
      <vt:lpstr>Constraints</vt:lpstr>
      <vt:lpstr>Constraints</vt:lpstr>
      <vt:lpstr>Match Pairs</vt:lpstr>
      <vt:lpstr>Theorem 1</vt:lpstr>
      <vt:lpstr>Proof Sketch</vt:lpstr>
      <vt:lpstr>Execution Traces</vt:lpstr>
      <vt:lpstr>Proof Sketch</vt:lpstr>
      <vt:lpstr>Proof Sketch</vt:lpstr>
      <vt:lpstr>Proof Sketch</vt:lpstr>
      <vt:lpstr>Proof Sketch</vt:lpstr>
      <vt:lpstr>Theorem 2</vt:lpstr>
      <vt:lpstr>Proof by Contradiction</vt:lpstr>
      <vt:lpstr>Theorem 1 &amp; 2</vt:lpstr>
      <vt:lpstr>Theorem 1 &amp; 2</vt:lpstr>
      <vt:lpstr>Generating Match Pairs</vt:lpstr>
      <vt:lpstr>Generating Match Pairs</vt:lpstr>
      <vt:lpstr>Generating Match Pairs</vt:lpstr>
      <vt:lpstr>Experimental Results</vt:lpstr>
      <vt:lpstr>Experimental Results</vt:lpstr>
      <vt:lpstr>Conclusions</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Applying SMT Technology to Message Passing</dc:title>
  <dc:creator>Yu Huang</dc:creator>
  <cp:lastModifiedBy>Yu Huang</cp:lastModifiedBy>
  <cp:revision>336</cp:revision>
  <cp:lastPrinted>2012-09-12T21:09:26Z</cp:lastPrinted>
  <dcterms:created xsi:type="dcterms:W3CDTF">2006-08-16T00:00:00Z</dcterms:created>
  <dcterms:modified xsi:type="dcterms:W3CDTF">2012-09-14T14:55:52Z</dcterms:modified>
</cp:coreProperties>
</file>