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95" r:id="rId4"/>
    <p:sldId id="259" r:id="rId5"/>
    <p:sldId id="273" r:id="rId6"/>
    <p:sldId id="283" r:id="rId7"/>
    <p:sldId id="261" r:id="rId8"/>
    <p:sldId id="262" r:id="rId9"/>
    <p:sldId id="263" r:id="rId10"/>
    <p:sldId id="264" r:id="rId11"/>
    <p:sldId id="296" r:id="rId12"/>
    <p:sldId id="298" r:id="rId13"/>
    <p:sldId id="265" r:id="rId14"/>
    <p:sldId id="279" r:id="rId15"/>
    <p:sldId id="278" r:id="rId16"/>
    <p:sldId id="280" r:id="rId17"/>
    <p:sldId id="284" r:id="rId18"/>
    <p:sldId id="267" r:id="rId19"/>
    <p:sldId id="297" r:id="rId20"/>
    <p:sldId id="271" r:id="rId21"/>
    <p:sldId id="285" r:id="rId22"/>
    <p:sldId id="299" r:id="rId23"/>
    <p:sldId id="300" r:id="rId24"/>
    <p:sldId id="301" r:id="rId25"/>
    <p:sldId id="288" r:id="rId26"/>
    <p:sldId id="289" r:id="rId27"/>
    <p:sldId id="293" r:id="rId28"/>
    <p:sldId id="291" r:id="rId29"/>
    <p:sldId id="292" r:id="rId30"/>
    <p:sldId id="270" r:id="rId31"/>
    <p:sldId id="269"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37939-27D7-492D-986F-474235CC4D21}">
          <p14:sldIdLst>
            <p14:sldId id="256"/>
            <p14:sldId id="257"/>
            <p14:sldId id="295"/>
            <p14:sldId id="259"/>
            <p14:sldId id="273"/>
            <p14:sldId id="283"/>
            <p14:sldId id="261"/>
            <p14:sldId id="262"/>
            <p14:sldId id="263"/>
            <p14:sldId id="264"/>
            <p14:sldId id="296"/>
            <p14:sldId id="298"/>
            <p14:sldId id="265"/>
            <p14:sldId id="279"/>
            <p14:sldId id="278"/>
            <p14:sldId id="280"/>
            <p14:sldId id="284"/>
            <p14:sldId id="267"/>
            <p14:sldId id="297"/>
            <p14:sldId id="271"/>
            <p14:sldId id="285"/>
            <p14:sldId id="299"/>
            <p14:sldId id="300"/>
            <p14:sldId id="301"/>
            <p14:sldId id="288"/>
            <p14:sldId id="289"/>
            <p14:sldId id="293"/>
            <p14:sldId id="291"/>
            <p14:sldId id="292"/>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6844" autoAdjust="0"/>
    <p:restoredTop sz="76023" autoAdjust="0"/>
  </p:normalViewPr>
  <p:slideViewPr>
    <p:cSldViewPr>
      <p:cViewPr>
        <p:scale>
          <a:sx n="77" d="100"/>
          <a:sy n="77" d="100"/>
        </p:scale>
        <p:origin x="-2604"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9111220-B39A-49CE-9112-9B116A3B1043}" type="datetimeFigureOut">
              <a:rPr lang="en-US" smtClean="0"/>
              <a:t>9/12/2012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A3B01259-B2C0-44B4-BBA5-4B3587D019F6}" type="slidenum">
              <a:rPr lang="en-US" smtClean="0"/>
              <a:t>‹#›</a:t>
            </a:fld>
            <a:endParaRPr lang="en-US"/>
          </a:p>
        </p:txBody>
      </p:sp>
    </p:spTree>
    <p:extLst>
      <p:ext uri="{BB962C8B-B14F-4D97-AF65-F5344CB8AC3E}">
        <p14:creationId xmlns:p14="http://schemas.microsoft.com/office/powerpoint/2010/main" val="353247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B6FF9642-E0FC-4E41-87C5-4272C67560A0}" type="datetimeFigureOut">
              <a:rPr lang="en-US" smtClean="0"/>
              <a:t>9/12/2012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0C9558D-FEB3-481B-8881-5304DCCD3A51}" type="slidenum">
              <a:rPr lang="en-US" smtClean="0"/>
              <a:t>‹#›</a:t>
            </a:fld>
            <a:endParaRPr lang="en-US"/>
          </a:p>
        </p:txBody>
      </p:sp>
    </p:spTree>
    <p:extLst>
      <p:ext uri="{BB962C8B-B14F-4D97-AF65-F5344CB8AC3E}">
        <p14:creationId xmlns:p14="http://schemas.microsoft.com/office/powerpoint/2010/main" val="56356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a:t>
            </a:r>
            <a:r>
              <a:rPr lang="en-US" baseline="0" dirty="0" smtClean="0"/>
              <a:t> passing techniques in multicore devices exist everywhere in our lives. </a:t>
            </a:r>
          </a:p>
          <a:p>
            <a:r>
              <a:rPr lang="en-US" baseline="0" dirty="0" smtClean="0"/>
              <a:t>MCA is a industry that defines MCAPI, a specification for message passing operations for multicore devices.</a:t>
            </a:r>
            <a:r>
              <a:rPr lang="en-US" altLang="zh-CN" sz="1300" dirty="0"/>
              <a:t> Messages can be passed across persistent channels that force an ordering of the messages,</a:t>
            </a:r>
          </a:p>
          <a:p>
            <a:r>
              <a:rPr lang="en-US" altLang="zh-CN" sz="1300" dirty="0"/>
              <a:t>or they can be passed to specific endpoints within the system. The specification places few ordering constraints on messages passed from one endpoint to another. This freedom introduces into the system possibilities that two or more messages are racing if the order of their arrival at the destinations are non-deterministic. Without a way to explore this non-determinism in the MCAPI runtime,</a:t>
            </a:r>
          </a:p>
          <a:p>
            <a:r>
              <a:rPr lang="en-US" altLang="zh-CN" sz="1300" dirty="0"/>
              <a:t>it is not possible to test and debug the program executions.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a:t>
            </a:fld>
            <a:endParaRPr lang="en-US"/>
          </a:p>
        </p:txBody>
      </p:sp>
    </p:spTree>
    <p:extLst>
      <p:ext uri="{BB962C8B-B14F-4D97-AF65-F5344CB8AC3E}">
        <p14:creationId xmlns:p14="http://schemas.microsoft.com/office/powerpoint/2010/main" val="150620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ne function to assert that no two receives are matched with the same send.</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10</a:t>
            </a:fld>
            <a:endParaRPr lang="en-US"/>
          </a:p>
        </p:txBody>
      </p:sp>
    </p:spTree>
    <p:extLst>
      <p:ext uri="{BB962C8B-B14F-4D97-AF65-F5344CB8AC3E}">
        <p14:creationId xmlns:p14="http://schemas.microsoft.com/office/powerpoint/2010/main" val="118456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11</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12</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13</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illustrates the </a:t>
            </a:r>
            <a:r>
              <a:rPr lang="en-US" baseline="0" dirty="0" err="1" smtClean="0"/>
              <a:t>smt</a:t>
            </a:r>
            <a:r>
              <a:rPr lang="en-US" baseline="0" dirty="0" smtClean="0"/>
              <a:t> encoding for our running example. </a:t>
            </a:r>
          </a:p>
          <a:p>
            <a:endParaRPr lang="en-US" baseline="0" dirty="0" smtClean="0"/>
          </a:p>
          <a:p>
            <a:r>
              <a:rPr lang="en-US" baseline="0" dirty="0" smtClean="0"/>
              <a:t>The blue arrows in the top left table illustrates the program order of two operations in each task. With respect to those program orders, our encoding defines each Happen before relation in the constraints area. By defining those relations, the SMT solver automatically assigns an appropriate integer to each event variable so that the operations are ordered properly.</a:t>
            </a:r>
          </a:p>
          <a:p>
            <a:endParaRPr lang="en-US" baseline="0" dirty="0" smtClean="0"/>
          </a:p>
          <a:p>
            <a:endParaRPr lang="en-US" baseline="0" dirty="0" smtClean="0"/>
          </a:p>
          <a:p>
            <a:r>
              <a:rPr lang="en-US" baseline="0" dirty="0" smtClean="0"/>
              <a:t>We use disjunction for all possible sends matches for a given receive.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14</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and assert is also encoded in the constraints. The assume is defined as an assert such that the condition should be satisfied. </a:t>
            </a:r>
          </a:p>
          <a:p>
            <a:r>
              <a:rPr lang="en-US" baseline="0" dirty="0" smtClean="0"/>
              <a:t>Also, the assert in the program execution is negated so that a satisfactory solution can be returned if there exists a violated execution.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15</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we defines the potential match pairs in the encoding. </a:t>
            </a:r>
          </a:p>
          <a:p>
            <a:pPr defTabSz="957468">
              <a:defRPr/>
            </a:pPr>
            <a:r>
              <a:rPr lang="en-US" baseline="0" dirty="0" smtClean="0"/>
              <a:t>We use disjunction for all possible sends matches with a given receive. Also, if</a:t>
            </a:r>
            <a:r>
              <a:rPr lang="en-US" altLang="zh-CN" baseline="0" dirty="0" smtClean="0"/>
              <a:t> a particular send can match several receives, we use NE(not equal) function to assert that no such situation happens.</a:t>
            </a:r>
          </a:p>
          <a:p>
            <a:r>
              <a:rPr lang="en-US" dirty="0" smtClean="0"/>
              <a:t>By</a:t>
            </a:r>
            <a:r>
              <a:rPr lang="en-US" baseline="0" dirty="0" smtClean="0"/>
              <a:t> running such a encoding in an SMT solver, either a satisfactory or an unsatisfactory solution will be obtained. If it is satisfied, an error is detected. Otherwise, we can prove that there is no error in the program runtime.</a:t>
            </a:r>
          </a:p>
          <a:p>
            <a:r>
              <a:rPr lang="en-US" baseline="0" dirty="0" smtClean="0"/>
              <a:t>The encoding we generate here captures the behavior of trace 1. Since trace 1 contains no violation, the encoding returns an unsatisfactory solution. </a:t>
            </a:r>
          </a:p>
        </p:txBody>
      </p:sp>
      <p:sp>
        <p:nvSpPr>
          <p:cNvPr id="4" name="Slide Number Placeholder 3"/>
          <p:cNvSpPr>
            <a:spLocks noGrp="1"/>
          </p:cNvSpPr>
          <p:nvPr>
            <p:ph type="sldNum" sz="quarter" idx="10"/>
          </p:nvPr>
        </p:nvSpPr>
        <p:spPr/>
        <p:txBody>
          <a:bodyPr/>
          <a:lstStyle/>
          <a:p>
            <a:fld id="{50C9558D-FEB3-481B-8881-5304DCCD3A51}" type="slidenum">
              <a:rPr lang="en-US" smtClean="0"/>
              <a:t>16</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7468">
              <a:defRPr/>
            </a:pPr>
            <a:r>
              <a:rPr lang="en-US" altLang="zh-CN" baseline="0" dirty="0" smtClean="0"/>
              <a:t>If we can give a larger set of match pairs, the encoding generated can capture more behaviors that may exist in more execution traces.</a:t>
            </a:r>
            <a:r>
              <a:rPr lang="zh-CN" altLang="en-US" baseline="0" dirty="0" smtClean="0"/>
              <a:t> </a:t>
            </a:r>
            <a:endParaRPr lang="en-US" altLang="zh-CN" baseline="0" dirty="0" smtClean="0"/>
          </a:p>
          <a:p>
            <a:pPr defTabSz="957468">
              <a:defRPr/>
            </a:pPr>
            <a:r>
              <a:rPr lang="en-US" altLang="zh-CN" baseline="0" dirty="0" smtClean="0"/>
              <a:t>As such, I give theorem, that presents such relations. </a:t>
            </a:r>
          </a:p>
          <a:p>
            <a:pPr defTabSz="957468">
              <a:defRPr/>
            </a:pPr>
            <a:r>
              <a:rPr lang="en-US" altLang="zh-CN" baseline="0" dirty="0" smtClean="0"/>
              <a:t>As shown in the </a:t>
            </a:r>
            <a:r>
              <a:rPr lang="en-US" altLang="zh-CN" baseline="0" dirty="0" err="1" smtClean="0"/>
              <a:t>venn</a:t>
            </a:r>
            <a:r>
              <a:rPr lang="en-US" altLang="zh-CN" baseline="0" dirty="0" smtClean="0"/>
              <a:t> diagram, the set of match pairs for encoding _alpha is the subset of that for encoding _beta. Also, they are both subset of the precise set, which represents all the potential match pairs that may exist in the program runtime. For such a relation, we can further prove that the solution of the encoding _alpha is less or equal to the solution of the encoding _beta, and either solution is less or equal to that with the precise set.</a:t>
            </a:r>
          </a:p>
          <a:p>
            <a:pPr defTabSz="957468">
              <a:defRPr/>
            </a:pPr>
            <a:r>
              <a:rPr lang="en-US" altLang="zh-CN" baseline="0" dirty="0" smtClean="0"/>
              <a:t>Note that we denote </a:t>
            </a:r>
            <a:r>
              <a:rPr lang="en-US" altLang="zh-CN" baseline="0" dirty="0" err="1" smtClean="0"/>
              <a:t>unsat</a:t>
            </a:r>
            <a:r>
              <a:rPr lang="en-US" altLang="zh-CN" baseline="0" dirty="0" smtClean="0"/>
              <a:t> &lt; sat in the relation above.</a:t>
            </a:r>
          </a:p>
          <a:p>
            <a:pPr defTabSz="957468">
              <a:defRPr/>
            </a:pPr>
            <a:r>
              <a:rPr lang="en-US" altLang="zh-CN" baseline="0" dirty="0" smtClean="0"/>
              <a:t>In particular, if the solution of _beta is </a:t>
            </a:r>
            <a:r>
              <a:rPr lang="en-US" altLang="zh-CN" baseline="0" dirty="0" err="1" smtClean="0"/>
              <a:t>unsat</a:t>
            </a:r>
            <a:r>
              <a:rPr lang="en-US" altLang="zh-CN" baseline="0" dirty="0" smtClean="0"/>
              <a:t>, the solution of _alpha can only be </a:t>
            </a:r>
            <a:r>
              <a:rPr lang="en-US" altLang="zh-CN" baseline="0" dirty="0" err="1" smtClean="0"/>
              <a:t>unsat</a:t>
            </a:r>
            <a:r>
              <a:rPr lang="en-US" altLang="zh-CN" baseline="0" dirty="0" smtClean="0"/>
              <a:t>. If the solution of _beta is sat, the solution of _alpha is either sat or </a:t>
            </a:r>
            <a:r>
              <a:rPr lang="en-US" altLang="zh-CN" baseline="0" dirty="0" err="1" smtClean="0"/>
              <a:t>unsat</a:t>
            </a:r>
            <a:r>
              <a:rPr lang="en-US" altLang="zh-CN" baseline="0" dirty="0" smtClean="0"/>
              <a:t>.</a:t>
            </a:r>
          </a:p>
        </p:txBody>
      </p:sp>
      <p:sp>
        <p:nvSpPr>
          <p:cNvPr id="4" name="灯片编号占位符 3"/>
          <p:cNvSpPr>
            <a:spLocks noGrp="1"/>
          </p:cNvSpPr>
          <p:nvPr>
            <p:ph type="sldNum" sz="quarter" idx="10"/>
          </p:nvPr>
        </p:nvSpPr>
        <p:spPr/>
        <p:txBody>
          <a:bodyPr/>
          <a:lstStyle/>
          <a:p>
            <a:fld id="{50C9558D-FEB3-481B-8881-5304DCCD3A51}" type="slidenum">
              <a:rPr lang="en-US" smtClean="0"/>
              <a:t>17</a:t>
            </a:fld>
            <a:endParaRPr lang="en-US"/>
          </a:p>
        </p:txBody>
      </p:sp>
    </p:spTree>
    <p:extLst>
      <p:ext uri="{BB962C8B-B14F-4D97-AF65-F5344CB8AC3E}">
        <p14:creationId xmlns:p14="http://schemas.microsoft.com/office/powerpoint/2010/main" val="943431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18</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giving</a:t>
            </a:r>
            <a:r>
              <a:rPr lang="en-US" baseline="0" dirty="0" smtClean="0"/>
              <a:t> a precise set of match pair, as shown on the left side, and keep the same definitions and constraints, we can generate a new SMT encoding that captures the behaviors of both trace 1 and trace 2. </a:t>
            </a:r>
          </a:p>
          <a:p>
            <a:r>
              <a:rPr lang="en-US" baseline="0" dirty="0" smtClean="0"/>
              <a:t>Notice that we use disjunction for some match pairs and NE functions for some receives, as discussed in the previous slides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19</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one-task program execution given above is allowed by MCAPI specification.</a:t>
            </a:r>
          </a:p>
          <a:p>
            <a:r>
              <a:rPr lang="en-US" baseline="0" dirty="0" smtClean="0"/>
              <a:t>The function “initialize”</a:t>
            </a:r>
            <a:r>
              <a:rPr lang="en-US" altLang="zh-CN" baseline="0" dirty="0" smtClean="0"/>
              <a:t> initialize a “node” for task 0 in the program runtime.</a:t>
            </a:r>
          </a:p>
          <a:p>
            <a:r>
              <a:rPr lang="en-US" baseline="0" dirty="0" smtClean="0"/>
              <a:t>The function “</a:t>
            </a:r>
            <a:r>
              <a:rPr lang="en-US" baseline="0" dirty="0" err="1" smtClean="0"/>
              <a:t>create_endpoint</a:t>
            </a:r>
            <a:r>
              <a:rPr lang="en-US" baseline="0" dirty="0" smtClean="0"/>
              <a:t>” creates an endpoint in the node.</a:t>
            </a:r>
          </a:p>
          <a:p>
            <a:r>
              <a:rPr lang="en-US" baseline="0" dirty="0" smtClean="0"/>
              <a:t>The function “</a:t>
            </a:r>
            <a:r>
              <a:rPr lang="en-US" baseline="0" dirty="0" err="1" smtClean="0"/>
              <a:t>msg_recv_i</a:t>
            </a:r>
            <a:r>
              <a:rPr lang="en-US" baseline="0" dirty="0" smtClean="0"/>
              <a:t>” is the non-blocking receive operation for receiving the passed message. </a:t>
            </a:r>
          </a:p>
          <a:p>
            <a:r>
              <a:rPr lang="en-US" baseline="0" dirty="0" smtClean="0"/>
              <a:t>The function “</a:t>
            </a:r>
            <a:r>
              <a:rPr lang="en-US" baseline="0" dirty="0" err="1" smtClean="0"/>
              <a:t>wait”blocks</a:t>
            </a:r>
            <a:r>
              <a:rPr lang="en-US" baseline="0" dirty="0" smtClean="0"/>
              <a:t> the program until the specific receive or send operation finishes the work.</a:t>
            </a:r>
          </a:p>
          <a:p>
            <a:r>
              <a:rPr lang="en-US" baseline="0" dirty="0" smtClean="0"/>
              <a:t>Other than functions for message passing, we have other structures, like if statement and assert, for the program control flow and property checking.</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running those encodings,</a:t>
            </a:r>
            <a:r>
              <a:rPr lang="en-US" baseline="0" dirty="0" smtClean="0"/>
              <a:t> we can get appropriate solutions. Notice that the answer of the encoding in the middle is </a:t>
            </a:r>
            <a:r>
              <a:rPr lang="en-US" baseline="0" dirty="0" err="1" smtClean="0"/>
              <a:t>unsat</a:t>
            </a:r>
            <a:r>
              <a:rPr lang="en-US" baseline="0" dirty="0" smtClean="0"/>
              <a:t> and the answers of the encoding on the left and right side are sat. As such, the encoding on the left side is larger or equal to either the one in the middle or the one on the right side. This is coherent to theorem 1.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20</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proves that an encoding with a larger set of match pairs can capture more precise behaviors of a program execution. Further, we give theorem 2 here such that if the set of potential match pairs over-</a:t>
            </a:r>
            <a:r>
              <a:rPr lang="en-US" altLang="zh-CN" baseline="0" dirty="0" err="1" smtClean="0"/>
              <a:t>approximiates</a:t>
            </a:r>
            <a:r>
              <a:rPr lang="en-US" altLang="zh-CN" baseline="0" dirty="0" smtClean="0"/>
              <a:t> the precise set and the answer of such encoding is sat, then it implies that the answer of the encoding with precise set also returns sat.</a:t>
            </a:r>
          </a:p>
          <a:p>
            <a:r>
              <a:rPr lang="en-US" altLang="zh-CN" baseline="0" dirty="0" smtClean="0"/>
              <a:t>The match set of _gamma contains all the valid match pairs defined in the precise set, as well as the “bogus” match pairs that will exist in the program runtime.</a:t>
            </a:r>
          </a:p>
          <a:p>
            <a:r>
              <a:rPr lang="en-US" altLang="zh-CN" baseline="0" dirty="0" smtClean="0"/>
              <a:t>As such, theorem 2 also says that any match pairs used in a satisfying assignment is valid and reflects a possible MCAPI program execution.   </a:t>
            </a:r>
          </a:p>
          <a:p>
            <a:r>
              <a:rPr lang="en-US" altLang="zh-CN" baseline="0" dirty="0" smtClean="0"/>
              <a:t>Combining with theorem 1, where the answer of _gamma is </a:t>
            </a:r>
            <a:r>
              <a:rPr lang="en-US" altLang="zh-CN" baseline="0" dirty="0" err="1" smtClean="0"/>
              <a:t>unsat</a:t>
            </a:r>
            <a:r>
              <a:rPr lang="en-US" altLang="zh-CN" baseline="0" dirty="0" smtClean="0"/>
              <a:t> implies that the answer of precise is also </a:t>
            </a:r>
            <a:r>
              <a:rPr lang="en-US" altLang="zh-CN" baseline="0" dirty="0" err="1" smtClean="0"/>
              <a:t>unsat</a:t>
            </a:r>
            <a:r>
              <a:rPr lang="en-US" altLang="zh-CN" baseline="0" dirty="0" smtClean="0"/>
              <a:t>, we can conclude that the answer of the solution with an over-</a:t>
            </a:r>
            <a:r>
              <a:rPr lang="en-US" altLang="zh-CN" baseline="0" dirty="0" err="1" smtClean="0"/>
              <a:t>approximiated</a:t>
            </a:r>
            <a:r>
              <a:rPr lang="en-US" altLang="zh-CN" baseline="0" dirty="0" smtClean="0"/>
              <a:t> match set is equal to the answer of that with the precise set. In the other word, the encoding with over-approximated set reflects all possible behaviors in the program runtime.</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21</a:t>
            </a:fld>
            <a:endParaRPr lang="en-US"/>
          </a:p>
        </p:txBody>
      </p:sp>
    </p:spTree>
    <p:extLst>
      <p:ext uri="{BB962C8B-B14F-4D97-AF65-F5344CB8AC3E}">
        <p14:creationId xmlns:p14="http://schemas.microsoft.com/office/powerpoint/2010/main" val="3702712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proof sketch</a:t>
            </a:r>
            <a:r>
              <a:rPr lang="en-US" altLang="zh-CN" baseline="0" dirty="0" smtClean="0"/>
              <a:t>, suppose we have two sends in task 1 sending to task 0, match S and R will make the non-overtaking constraint violated, since the message sending from task 1 to task 0 should be received in a FIFO order.</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22</a:t>
            </a:fld>
            <a:endParaRPr lang="en-US"/>
          </a:p>
        </p:txBody>
      </p:sp>
    </p:spTree>
    <p:extLst>
      <p:ext uri="{BB962C8B-B14F-4D97-AF65-F5344CB8AC3E}">
        <p14:creationId xmlns:p14="http://schemas.microsoft.com/office/powerpoint/2010/main" val="1529844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and 2 proves that an over-approximated match set can also capture the correct non-deterministic behaviors of a program execution. Now we give an algorithm that generates such an over-approximation with quadratic time complexity. </a:t>
            </a:r>
          </a:p>
          <a:p>
            <a:r>
              <a:rPr lang="en-US" altLang="zh-CN" baseline="0" dirty="0" smtClean="0"/>
              <a:t>First, let’s look at a concrete example. Then we will step through the example using our algorithm to generate the match set.</a:t>
            </a:r>
          </a:p>
          <a:p>
            <a:r>
              <a:rPr lang="en-US" altLang="zh-CN" baseline="0" dirty="0" smtClean="0"/>
              <a:t>The program execution contains three tasks and four messages passing from a task to another.</a:t>
            </a:r>
          </a:p>
          <a:p>
            <a:r>
              <a:rPr lang="en-US" altLang="zh-CN" baseline="0" dirty="0" smtClean="0"/>
              <a:t>Task 0 has one message sending to task 1. Task 1 has two messages sending to task 0 and task 2 has one message sending to task 0.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25</a:t>
            </a:fld>
            <a:endParaRPr lang="en-US"/>
          </a:p>
        </p:txBody>
      </p:sp>
    </p:spTree>
    <p:extLst>
      <p:ext uri="{BB962C8B-B14F-4D97-AF65-F5344CB8AC3E}">
        <p14:creationId xmlns:p14="http://schemas.microsoft.com/office/powerpoint/2010/main" val="3092519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step</a:t>
            </a:r>
            <a:r>
              <a:rPr lang="en-US" altLang="zh-CN" baseline="0" dirty="0" smtClean="0"/>
              <a:t> to generate the match pairs is generating two data structures, receive list and send list, as shown above.</a:t>
            </a:r>
          </a:p>
          <a:p>
            <a:r>
              <a:rPr lang="en-US" altLang="zh-CN" baseline="0" dirty="0" smtClean="0"/>
              <a:t>The purple highlights the send operations and the brown highlights the receive operations in the tasks as well as the lists.</a:t>
            </a:r>
          </a:p>
          <a:p>
            <a:r>
              <a:rPr lang="en-US" altLang="zh-CN" baseline="0" dirty="0" smtClean="0"/>
              <a:t>Notice that the integer on the left side of arrow represents the endpoint. The number proceeding the receive or send operation in tuple represents the rank of each operation.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26</a:t>
            </a:fld>
            <a:endParaRPr lang="en-US"/>
          </a:p>
        </p:txBody>
      </p:sp>
    </p:spTree>
    <p:extLst>
      <p:ext uri="{BB962C8B-B14F-4D97-AF65-F5344CB8AC3E}">
        <p14:creationId xmlns:p14="http://schemas.microsoft.com/office/powerpoint/2010/main" val="4169600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major step of our algorithm is to apply three rules to all possible match pairs. </a:t>
            </a:r>
          </a:p>
          <a:p>
            <a:r>
              <a:rPr lang="en-US" altLang="zh-CN" baseline="0" dirty="0" smtClean="0"/>
              <a:t>If all of those rules are satisfied for a send and a receive, we will add the potential match to the return set. Otherwise, we ignore this match.</a:t>
            </a:r>
          </a:p>
          <a:p>
            <a:r>
              <a:rPr lang="en-US" altLang="zh-CN" baseline="0" dirty="0" smtClean="0"/>
              <a:t>Rule 1 is to check if the endpoint of a receive is equal to the destination endpoint of a send. We highlight the same color for those operations in our example with matched endpoint.</a:t>
            </a:r>
          </a:p>
          <a:p>
            <a:r>
              <a:rPr lang="en-US" altLang="zh-CN" baseline="0" dirty="0" smtClean="0"/>
              <a:t>Rule 2 is to check that the rank of a receive is larger or equal to the rank of a send, since otherwise the non-overtaking constraint is not satisfied.  </a:t>
            </a:r>
          </a:p>
          <a:p>
            <a:r>
              <a:rPr lang="en-US" altLang="zh-CN" baseline="0" dirty="0" smtClean="0"/>
              <a:t>Rule 3 is to check that the rank of a receive is less or equal to the rank of a send plus the number of sends that sending from the source different from that of the checking send but to the same destination of the checking send.</a:t>
            </a:r>
          </a:p>
          <a:p>
            <a:endParaRPr lang="en-US" altLang="zh-CN" baseline="0" dirty="0" smtClean="0"/>
          </a:p>
          <a:p>
            <a:r>
              <a:rPr lang="en-US" altLang="zh-CN" baseline="0" dirty="0" smtClean="0"/>
              <a:t>The dotted lines shown above depict the potential matches by applying those rules.</a:t>
            </a:r>
          </a:p>
        </p:txBody>
      </p:sp>
      <p:sp>
        <p:nvSpPr>
          <p:cNvPr id="4" name="灯片编号占位符 3"/>
          <p:cNvSpPr>
            <a:spLocks noGrp="1"/>
          </p:cNvSpPr>
          <p:nvPr>
            <p:ph type="sldNum" sz="quarter" idx="10"/>
          </p:nvPr>
        </p:nvSpPr>
        <p:spPr/>
        <p:txBody>
          <a:bodyPr/>
          <a:lstStyle/>
          <a:p>
            <a:fld id="{50C9558D-FEB3-481B-8881-5304DCCD3A51}" type="slidenum">
              <a:rPr lang="en-US" smtClean="0"/>
              <a:t>27</a:t>
            </a:fld>
            <a:endParaRPr lang="en-US"/>
          </a:p>
        </p:txBody>
      </p:sp>
    </p:spTree>
    <p:extLst>
      <p:ext uri="{BB962C8B-B14F-4D97-AF65-F5344CB8AC3E}">
        <p14:creationId xmlns:p14="http://schemas.microsoft.com/office/powerpoint/2010/main" val="1603046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300" dirty="0"/>
              <a:t>MCA provided reference solution;</a:t>
            </a:r>
          </a:p>
          <a:p>
            <a:r>
              <a:rPr lang="en-US" altLang="zh-CN" sz="1300" dirty="0"/>
              <a:t>Experiments using </a:t>
            </a:r>
            <a:r>
              <a:rPr lang="en-US" altLang="zh-CN" sz="1300" i="1" dirty="0" err="1"/>
              <a:t>Yices</a:t>
            </a:r>
            <a:r>
              <a:rPr lang="en-US" altLang="zh-CN" sz="1300" i="1" dirty="0"/>
              <a:t> </a:t>
            </a:r>
            <a:r>
              <a:rPr lang="en-US" altLang="zh-CN" sz="1300" dirty="0"/>
              <a:t>SMT solver on a system running Ubuntu 14; </a:t>
            </a:r>
            <a:endParaRPr lang="en-US" altLang="zh-CN" sz="1300" i="1" dirty="0"/>
          </a:p>
          <a:p>
            <a:r>
              <a:rPr lang="en-US" altLang="zh-CN" sz="1300" dirty="0"/>
              <a:t>Compare our results to </a:t>
            </a:r>
            <a:r>
              <a:rPr lang="en-US" altLang="zh-CN" sz="1300" dirty="0" err="1"/>
              <a:t>Elwakil’s</a:t>
            </a:r>
            <a:r>
              <a:rPr lang="en-US" altLang="zh-CN" sz="1300" dirty="0"/>
              <a:t> work under </a:t>
            </a:r>
            <a:r>
              <a:rPr lang="en-US" altLang="zh-CN" sz="1300" i="1" dirty="0"/>
              <a:t>zero-buffer semantics;</a:t>
            </a:r>
          </a:p>
          <a:p>
            <a:r>
              <a:rPr lang="en-US" altLang="zh-CN" sz="1300" dirty="0"/>
              <a:t>Four “toy” benchmarks</a:t>
            </a:r>
            <a:r>
              <a:rPr lang="zh-CN" altLang="en-US" sz="1300" dirty="0"/>
              <a:t> </a:t>
            </a:r>
            <a:r>
              <a:rPr lang="en-US" altLang="zh-CN" sz="1300" dirty="0"/>
              <a:t>and five “large” benchmarks.</a:t>
            </a:r>
          </a:p>
          <a:p>
            <a:endParaRPr lang="en-US" altLang="zh-CN" sz="1300" dirty="0"/>
          </a:p>
          <a:p>
            <a:r>
              <a:rPr lang="en-US" altLang="zh-CN" sz="1300" dirty="0"/>
              <a:t>The tables above show the performance of the “toy” benchmarks.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28</a:t>
            </a:fld>
            <a:endParaRPr lang="en-US"/>
          </a:p>
        </p:txBody>
      </p:sp>
    </p:spTree>
    <p:extLst>
      <p:ext uri="{BB962C8B-B14F-4D97-AF65-F5344CB8AC3E}">
        <p14:creationId xmlns:p14="http://schemas.microsoft.com/office/powerpoint/2010/main" val="945754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31</a:t>
            </a:fld>
            <a:endParaRPr lang="en-US"/>
          </a:p>
        </p:txBody>
      </p:sp>
    </p:spTree>
    <p:extLst>
      <p:ext uri="{BB962C8B-B14F-4D97-AF65-F5344CB8AC3E}">
        <p14:creationId xmlns:p14="http://schemas.microsoft.com/office/powerpoint/2010/main" val="283581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Followed</a:t>
            </a:r>
            <a:r>
              <a:rPr lang="en-US" baseline="0" dirty="0" smtClean="0"/>
              <a:t> by a regular MCAPI operation, we give a shorthand representation that is enough to present the program execution.</a:t>
            </a:r>
          </a:p>
          <a:p>
            <a:endParaRPr lang="en-US" baseline="0" dirty="0" smtClean="0"/>
          </a:p>
          <a:p>
            <a:r>
              <a:rPr lang="en-US" baseline="0" dirty="0" smtClean="0"/>
              <a:t>For receive operation, the first number in the subscription represents the task number and the second number is the line number. The first parameter of the send(not shown here) or receive operation is the source endpoint. In MCAPI specification, the receive has no distinct source endpoint, so that is can receive messages from any source. The second parameter is the variable that will be assigned a value from the buffer. The value was a message sending from some source endpoint. The last parameter of receiver is a handler which allows the following wait function to recognize.</a:t>
            </a:r>
          </a:p>
          <a:p>
            <a:endParaRPr lang="en-US" baseline="0" dirty="0" smtClean="0"/>
          </a:p>
          <a:p>
            <a:r>
              <a:rPr lang="en-US" baseline="0" dirty="0" smtClean="0"/>
              <a:t>The function </a:t>
            </a:r>
            <a:r>
              <a:rPr lang="en-US" altLang="zh-CN" baseline="0" dirty="0" smtClean="0"/>
              <a:t>assume </a:t>
            </a:r>
            <a:r>
              <a:rPr lang="en-US" baseline="0" dirty="0" smtClean="0"/>
              <a:t>allows the program control flow stays in one branch of the if statement. The execution returns error if the assumption is not satisfied. </a:t>
            </a:r>
          </a:p>
          <a:p>
            <a:r>
              <a:rPr lang="en-US" baseline="0" dirty="0" smtClean="0"/>
              <a:t>The function assert checks a program property that users are interested in.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an MCAPI program represented by shorthand operations.</a:t>
            </a:r>
          </a:p>
          <a:p>
            <a:r>
              <a:rPr lang="en-US" baseline="0" dirty="0" smtClean="0"/>
              <a:t>In this program, task 1 has one message sending to task 0, and task 2 has one message sending to task 0 and one message sending to task 1. Besides, task 0 has an assume operation such that b should be larger than 0, and an assert such that a is equal to 4. </a:t>
            </a:r>
          </a:p>
          <a:p>
            <a:r>
              <a:rPr lang="en-US" baseline="0" dirty="0" smtClean="0"/>
              <a:t>Also, notice that the send s_1,5 will be executed only if the receive r_1,3 at task 1 is finished. </a:t>
            </a:r>
          </a:p>
          <a:p>
            <a:r>
              <a:rPr lang="en-US" baseline="0" dirty="0" smtClean="0"/>
              <a:t>Given such an concurrent program, the program non-determinism exists where a particular receive can obtain a message from different tasks. The ordering of message passing is only performed in the program runtime.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4</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a:t>Sharma et al. created a method of using concrete execution</a:t>
            </a:r>
          </a:p>
          <a:p>
            <a:r>
              <a:rPr lang="en-US" altLang="zh-CN" sz="1300" dirty="0"/>
              <a:t>to verify MCAPI programs, but it was later discovered that this</a:t>
            </a:r>
          </a:p>
          <a:p>
            <a:r>
              <a:rPr lang="en-US" altLang="zh-CN" sz="1300" dirty="0"/>
              <a:t>method does not completely explore the entire execution space</a:t>
            </a:r>
          </a:p>
          <a:p>
            <a:r>
              <a:rPr lang="en-US" altLang="zh-CN" sz="1300" dirty="0"/>
              <a:t>of certain kinds of MCAPI programs. The method provides</a:t>
            </a:r>
          </a:p>
          <a:p>
            <a:r>
              <a:rPr lang="en-US" altLang="zh-CN" sz="1300" dirty="0"/>
              <a:t>match pairs – couplings for potential sends and receives that we</a:t>
            </a:r>
          </a:p>
          <a:p>
            <a:r>
              <a:rPr lang="en-US" altLang="zh-CN" sz="1300" dirty="0"/>
              <a:t>use in our work. Instead of exploring all relevant </a:t>
            </a:r>
            <a:r>
              <a:rPr lang="en-US" altLang="zh-CN" sz="1300" dirty="0" err="1"/>
              <a:t>interleavings</a:t>
            </a:r>
            <a:r>
              <a:rPr lang="en-US" altLang="zh-CN" sz="1300" dirty="0"/>
              <a:t> of</a:t>
            </a:r>
          </a:p>
          <a:p>
            <a:r>
              <a:rPr lang="en-US" altLang="zh-CN" sz="1300" dirty="0"/>
              <a:t>a program in the concrete execution, Wang et al. provided</a:t>
            </a:r>
          </a:p>
          <a:p>
            <a:r>
              <a:rPr lang="en-US" altLang="zh-CN" sz="1300" dirty="0"/>
              <a:t>a symbolic algorithm that verifies each partitioned concurrent trace</a:t>
            </a:r>
          </a:p>
          <a:p>
            <a:r>
              <a:rPr lang="en-US" altLang="zh-CN" sz="1300" dirty="0"/>
              <a:t>program (CTP) with shared memory semantics using a </a:t>
            </a:r>
            <a:r>
              <a:rPr lang="en-US" altLang="zh-CN" sz="1300" dirty="0" err="1"/>
              <a:t>satisfiability</a:t>
            </a:r>
            <a:endParaRPr lang="en-US" altLang="zh-CN" sz="1300" dirty="0"/>
          </a:p>
          <a:p>
            <a:r>
              <a:rPr lang="en-US" altLang="zh-CN" sz="1300" dirty="0"/>
              <a:t>solver [20]. </a:t>
            </a:r>
            <a:r>
              <a:rPr lang="en-US" altLang="zh-CN" sz="1300" dirty="0" err="1"/>
              <a:t>Elwakil</a:t>
            </a:r>
            <a:r>
              <a:rPr lang="en-US" altLang="zh-CN" sz="1300" dirty="0"/>
              <a:t> et al. also defined a method of representing</a:t>
            </a:r>
          </a:p>
          <a:p>
            <a:r>
              <a:rPr lang="en-US" altLang="zh-CN" sz="1300" dirty="0"/>
              <a:t>MCAPI program executions as </a:t>
            </a:r>
            <a:r>
              <a:rPr lang="en-US" altLang="zh-CN" sz="1300" dirty="0" err="1"/>
              <a:t>Satisfiability</a:t>
            </a:r>
            <a:r>
              <a:rPr lang="en-US" altLang="zh-CN" sz="1300" dirty="0"/>
              <a:t> Modulo Theory</a:t>
            </a:r>
          </a:p>
          <a:p>
            <a:r>
              <a:rPr lang="en-US" altLang="zh-CN" sz="1300" dirty="0"/>
              <a:t>(SMT) problems building on the method of adapting it to message</a:t>
            </a:r>
          </a:p>
          <a:p>
            <a:r>
              <a:rPr lang="en-US" altLang="zh-CN" sz="1300" dirty="0"/>
              <a:t>passing, but this method does not capture all allowed MCAPI</a:t>
            </a:r>
          </a:p>
          <a:p>
            <a:r>
              <a:rPr lang="en-US" altLang="zh-CN" sz="1300" dirty="0"/>
              <a:t>program executions. Further, this method assumes that the user</a:t>
            </a:r>
          </a:p>
          <a:p>
            <a:r>
              <a:rPr lang="en-US" altLang="zh-CN" sz="1300" dirty="0"/>
              <a:t>is able to provide the exact set of match pairs. Such an assumption</a:t>
            </a:r>
          </a:p>
          <a:p>
            <a:r>
              <a:rPr lang="en-US" altLang="zh-CN" sz="1300" dirty="0"/>
              <a:t>is not reasonable for large complex program traces.</a:t>
            </a:r>
          </a:p>
          <a:p>
            <a:endParaRPr lang="en-US" altLang="zh-CN" sz="1300" dirty="0"/>
          </a:p>
          <a:p>
            <a:r>
              <a:rPr lang="en-US" altLang="zh-CN" sz="1300" dirty="0" err="1"/>
              <a:t>Vakkalanka</a:t>
            </a:r>
            <a:r>
              <a:rPr lang="en-US" altLang="zh-CN" sz="1300" dirty="0"/>
              <a:t> et al. provided POE, a DPOR algorithm</a:t>
            </a:r>
          </a:p>
          <a:p>
            <a:r>
              <a:rPr lang="en-US" altLang="zh-CN" sz="1300" dirty="0"/>
              <a:t>of their dynamic verifier, ISP, for MPI programs. POE explores</a:t>
            </a:r>
          </a:p>
          <a:p>
            <a:r>
              <a:rPr lang="en-US" altLang="zh-CN" sz="1300" dirty="0"/>
              <a:t>all </a:t>
            </a:r>
            <a:r>
              <a:rPr lang="en-US" altLang="zh-CN" sz="1300" dirty="0" err="1"/>
              <a:t>interleavings</a:t>
            </a:r>
            <a:r>
              <a:rPr lang="en-US" altLang="zh-CN" sz="1300" dirty="0"/>
              <a:t> of an MPI program, and is able to detect hidden</a:t>
            </a:r>
          </a:p>
          <a:p>
            <a:r>
              <a:rPr lang="en-US" altLang="zh-CN" sz="1300" dirty="0"/>
              <a:t>deadlocks under zero-buffer setting. If infinite-buffer is applied,</a:t>
            </a:r>
          </a:p>
          <a:p>
            <a:r>
              <a:rPr lang="en-US" altLang="zh-CN" sz="1300" dirty="0"/>
              <a:t>however, some </a:t>
            </a:r>
            <a:r>
              <a:rPr lang="en-US" altLang="zh-CN" sz="1300" dirty="0" err="1"/>
              <a:t>interleavings</a:t>
            </a:r>
            <a:r>
              <a:rPr lang="en-US" altLang="zh-CN" sz="1300" dirty="0"/>
              <a:t> may not be found.</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5</a:t>
            </a:fld>
            <a:endParaRPr lang="en-US"/>
          </a:p>
        </p:txBody>
      </p:sp>
    </p:spTree>
    <p:extLst>
      <p:ext uri="{BB962C8B-B14F-4D97-AF65-F5344CB8AC3E}">
        <p14:creationId xmlns:p14="http://schemas.microsoft.com/office/powerpoint/2010/main" val="363155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14:m>
                  <m:oMath xmlns:m="http://schemas.openxmlformats.org/officeDocument/2006/math">
                    <m:sSup>
                      <m:sSupPr>
                        <m:ctrlPr>
                          <a:rPr lang="en-US" i="1" smtClean="0">
                            <a:latin typeface="Cambria Math"/>
                          </a:rPr>
                        </m:ctrlPr>
                      </m:sSupPr>
                      <m:e>
                        <m:r>
                          <a:rPr lang="en-US" b="0" i="1" smtClean="0">
                            <a:latin typeface="Cambria Math"/>
                          </a:rPr>
                          <m:t>𝑂</m:t>
                        </m:r>
                        <m:r>
                          <a:rPr lang="en-US" b="0" i="1" smtClean="0">
                            <a:latin typeface="Cambria Math"/>
                          </a:rPr>
                          <m:t>(</m:t>
                        </m:r>
                        <m:r>
                          <a:rPr lang="en-US" b="0" i="1" smtClean="0">
                            <a:latin typeface="Cambria Math"/>
                          </a:rPr>
                          <m:t>𝑁</m:t>
                        </m:r>
                      </m:e>
                      <m:sup>
                        <m:r>
                          <a:rPr lang="en-US" b="0" i="1" smtClean="0">
                            <a:latin typeface="Cambria Math"/>
                          </a:rPr>
                          <m:t>2</m:t>
                        </m:r>
                      </m:sup>
                    </m:sSup>
                    <m:r>
                      <a:rPr lang="en-US" b="0" i="1" smtClean="0">
                        <a:latin typeface="Cambria Math"/>
                      </a:rPr>
                      <m:t>)</m:t>
                    </m:r>
                  </m:oMath>
                </a14:m>
                <a:r>
                  <a:rPr lang="en-US" dirty="0" smtClean="0"/>
                  <a:t> algorithm to generate an over-approximation of possible match pairs, where </a:t>
                </a:r>
                <a14:m>
                  <m:oMath xmlns:m="http://schemas.openxmlformats.org/officeDocument/2006/math">
                    <m:r>
                      <a:rPr lang="en-US" i="1" dirty="0" smtClean="0">
                        <a:latin typeface="Cambria Math"/>
                      </a:rPr>
                      <m:t>𝑁</m:t>
                    </m:r>
                  </m:oMath>
                </a14:m>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300" dirty="0"/>
                  <a:t>Basically it is a SAT problem</a:t>
                </a:r>
              </a:p>
              <a:p>
                <a:r>
                  <a:rPr lang="en-US" sz="1300" dirty="0"/>
                  <a:t>More structures, such as integer, record, etc., are supported</a:t>
                </a:r>
              </a:p>
              <a:p>
                <a:endParaRPr lang="en-US" dirty="0"/>
              </a:p>
            </p:txBody>
          </p:sp>
        </mc:Choice>
        <mc:Fallback xmlns="">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r>
                  <a:rPr lang="en-US" i="0" smtClean="0">
                    <a:latin typeface="Cambria Math"/>
                  </a:rPr>
                  <a:t>〖</a:t>
                </a:r>
                <a:r>
                  <a:rPr lang="en-US" b="0" i="0" smtClean="0">
                    <a:latin typeface="Cambria Math"/>
                  </a:rPr>
                  <a:t>𝑂(𝑁〗^2)</a:t>
                </a:r>
                <a:r>
                  <a:rPr lang="en-US" dirty="0" smtClean="0"/>
                  <a:t> algorithm to generate an over-approximation of possible match pairs, where </a:t>
                </a:r>
                <a:r>
                  <a:rPr lang="en-US" i="0" dirty="0" smtClean="0">
                    <a:latin typeface="Cambria Math"/>
                  </a:rPr>
                  <a:t>𝑁</a:t>
                </a:r>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200" dirty="0" smtClean="0"/>
                  <a:t>Basically it is a SAT problem</a:t>
                </a:r>
              </a:p>
              <a:p>
                <a:r>
                  <a:rPr lang="en-US" sz="1200" dirty="0" smtClean="0"/>
                  <a:t>More structures, such as integer, record, etc., are supported</a:t>
                </a:r>
              </a:p>
              <a:p>
                <a:endParaRPr lang="en-US" dirty="0"/>
              </a:p>
            </p:txBody>
          </p:sp>
        </mc:Fallback>
      </mc:AlternateContent>
      <p:sp>
        <p:nvSpPr>
          <p:cNvPr id="4" name="Slide Number Placeholder 3"/>
          <p:cNvSpPr>
            <a:spLocks noGrp="1"/>
          </p:cNvSpPr>
          <p:nvPr>
            <p:ph type="sldNum" sz="quarter" idx="10"/>
          </p:nvPr>
        </p:nvSpPr>
        <p:spPr/>
        <p:txBody>
          <a:bodyPr/>
          <a:lstStyle/>
          <a:p>
            <a:fld id="{50C9558D-FEB3-481B-8881-5304DCCD3A51}" type="slidenum">
              <a:rPr lang="en-US" smtClean="0"/>
              <a:t>6</a:t>
            </a:fld>
            <a:endParaRPr lang="en-US"/>
          </a:p>
        </p:txBody>
      </p:sp>
    </p:spTree>
    <p:extLst>
      <p:ext uri="{BB962C8B-B14F-4D97-AF65-F5344CB8AC3E}">
        <p14:creationId xmlns:p14="http://schemas.microsoft.com/office/powerpoint/2010/main" val="53861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our method – an encoding that can be solved by an </a:t>
            </a:r>
            <a:r>
              <a:rPr lang="en-US" baseline="0" dirty="0" err="1" smtClean="0"/>
              <a:t>smt</a:t>
            </a:r>
            <a:r>
              <a:rPr lang="en-US" baseline="0" dirty="0" smtClean="0"/>
              <a:t> solver, to resolve the non-deterministic behavior of an </a:t>
            </a:r>
            <a:r>
              <a:rPr lang="en-US" baseline="0" dirty="0" err="1" smtClean="0"/>
              <a:t>mcapi</a:t>
            </a:r>
            <a:r>
              <a:rPr lang="en-US" baseline="0" dirty="0" smtClean="0"/>
              <a:t> program. </a:t>
            </a:r>
          </a:p>
          <a:p>
            <a:r>
              <a:rPr lang="en-US" baseline="0" dirty="0" smtClean="0"/>
              <a:t>The novelty of our encoding is the use of match pair, </a:t>
            </a:r>
          </a:p>
          <a:p>
            <a:endParaRPr lang="en-US" baseline="0" dirty="0" smtClean="0"/>
          </a:p>
          <a:p>
            <a:r>
              <a:rPr lang="en-US" baseline="0" dirty="0" smtClean="0"/>
              <a:t>Our encoding consists of three parts…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7</a:t>
            </a:fld>
            <a:endParaRPr lang="en-US"/>
          </a:p>
        </p:txBody>
      </p:sp>
    </p:spTree>
    <p:extLst>
      <p:ext uri="{BB962C8B-B14F-4D97-AF65-F5344CB8AC3E}">
        <p14:creationId xmlns:p14="http://schemas.microsoft.com/office/powerpoint/2010/main" val="1543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8</a:t>
            </a:fld>
            <a:endParaRPr lang="en-US"/>
          </a:p>
        </p:txBody>
      </p:sp>
    </p:spTree>
    <p:extLst>
      <p:ext uri="{BB962C8B-B14F-4D97-AF65-F5344CB8AC3E}">
        <p14:creationId xmlns:p14="http://schemas.microsoft.com/office/powerpoint/2010/main" val="22259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9</a:t>
            </a:fld>
            <a:endParaRPr lang="en-US"/>
          </a:p>
        </p:txBody>
      </p:sp>
    </p:spTree>
    <p:extLst>
      <p:ext uri="{BB962C8B-B14F-4D97-AF65-F5344CB8AC3E}">
        <p14:creationId xmlns:p14="http://schemas.microsoft.com/office/powerpoint/2010/main" val="233676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4CBD-960A-456A-9B79-9A5DAA6E02E9}" type="datetime1">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0080-53E0-4E29-9C87-13FA032C8670}" type="datetime1">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7581C-C694-4A06-BF33-FF47280C11E9}" type="datetime1">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0065-1C4F-4F35-ADCD-61DA485BD8F4}" type="datetime1">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6400-8624-4CE8-A431-7BAD40CC2038}" type="datetime1">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5419-4A23-4EC7-827A-7FC7404DDFBC}" type="datetime1">
              <a:rPr lang="en-US" smtClean="0"/>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5342-B9F4-40A8-B968-68C029020404}" type="datetime1">
              <a:rPr lang="en-US" smtClean="0"/>
              <a:t>9/12/2012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6440-81A3-41E1-AE3A-5848DA728CD2}" type="datetime1">
              <a:rPr lang="en-US" smtClean="0"/>
              <a:t>9/12/2012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17D7-9419-4A8F-9B2A-D9AEBBEE4645}" type="datetime1">
              <a:rPr lang="en-US" smtClean="0"/>
              <a:t>9/12/2012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AB767-2364-4983-96C9-1AF98BCD7BBF}" type="datetime1">
              <a:rPr lang="en-US" smtClean="0"/>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7313F-EAC3-4D49-A621-0E6066639112}" type="datetime1">
              <a:rPr lang="en-US" smtClean="0"/>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B6C9-6E01-44ED-87EB-FEC9DE271BB7}" type="datetime1">
              <a:rPr lang="en-US" smtClean="0"/>
              <a:t>9/12/2012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Proving MCAPI Executions are Correct</a:t>
            </a:r>
            <a:br>
              <a:rPr lang="en-US" sz="3200" dirty="0"/>
            </a:br>
            <a:r>
              <a:rPr lang="en-US" sz="3200" dirty="0"/>
              <a:t>Applying SMT Technology to Message Passing</a:t>
            </a:r>
          </a:p>
        </p:txBody>
      </p:sp>
      <p:sp>
        <p:nvSpPr>
          <p:cNvPr id="3" name="Subtitle 2"/>
          <p:cNvSpPr>
            <a:spLocks noGrp="1"/>
          </p:cNvSpPr>
          <p:nvPr>
            <p:ph type="subTitle" idx="1"/>
          </p:nvPr>
        </p:nvSpPr>
        <p:spPr>
          <a:xfrm>
            <a:off x="1371600" y="4191000"/>
            <a:ext cx="6400800" cy="1752600"/>
          </a:xfrm>
        </p:spPr>
        <p:txBody>
          <a:bodyPr>
            <a:normAutofit/>
          </a:bodyPr>
          <a:lstStyle/>
          <a:p>
            <a:r>
              <a:rPr lang="en-US" sz="1600" dirty="0" smtClean="0"/>
              <a:t>Yu Huang</a:t>
            </a:r>
          </a:p>
          <a:p>
            <a:r>
              <a:rPr lang="en-US" sz="1600" dirty="0" smtClean="0"/>
              <a:t>Verification &amp; Validation  Lab</a:t>
            </a:r>
            <a:endParaRPr lang="en-US" sz="1600" dirty="0"/>
          </a:p>
        </p:txBody>
      </p:sp>
    </p:spTree>
    <p:extLst>
      <p:ext uri="{BB962C8B-B14F-4D97-AF65-F5344CB8AC3E}">
        <p14:creationId xmlns:p14="http://schemas.microsoft.com/office/powerpoint/2010/main" val="150580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definitions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cxnSp>
        <p:nvCxnSpPr>
          <p:cNvPr id="12" name="Straight Connector 11"/>
          <p:cNvCxnSpPr/>
          <p:nvPr/>
        </p:nvCxnSpPr>
        <p:spPr>
          <a:xfrm>
            <a:off x="3276600" y="4949223"/>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3866" y="4487558"/>
            <a:ext cx="3133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clauses built by the MATCH function on a set of match pairs, and the clauses built by NE function</a:t>
            </a:r>
            <a:endParaRPr lang="en-US" dirty="0"/>
          </a:p>
        </p:txBody>
      </p:sp>
    </p:spTree>
    <p:extLst>
      <p:ext uri="{BB962C8B-B14F-4D97-AF65-F5344CB8AC3E}">
        <p14:creationId xmlns:p14="http://schemas.microsoft.com/office/powerpoint/2010/main" val="3232015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Traces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68381216"/>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algn="l"/>
                      <a:r>
                        <a:rPr lang="en-US" dirty="0" smtClean="0">
                          <a:solidFill>
                            <a:schemeClr val="tx1"/>
                          </a:solidFill>
                          <a:latin typeface="Lucida Console" pitchFamily="49" charset="0"/>
                        </a:rPr>
                        <a:t>W(&amp;h5)</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W(&amp;h1)</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W(&amp;h6)</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W(&amp;h3)</a:t>
                      </a:r>
                      <a:endParaRPr lang="en-US"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endParaRPr lang="en-US" baseline="0"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W(&amp;h4)</a:t>
                      </a:r>
                      <a:endParaRPr lang="en-US" baseline="0"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endParaRPr lang="en-US" baseline="0"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W(&amp;h2)</a:t>
                      </a:r>
                      <a:endParaRPr lang="en-US" baseline="0" dirty="0" smtClean="0">
                        <a:solidFill>
                          <a:schemeClr val="tx1"/>
                        </a:solidFill>
                        <a:latin typeface="Lucida Console" pitchFamily="49" charset="0"/>
                      </a:endParaRPr>
                    </a:p>
                    <a:p>
                      <a:pPr algn="l"/>
                      <a:r>
                        <a:rPr lang="en-US" dirty="0" smtClean="0">
                          <a:solidFill>
                            <a:schemeClr val="tx1"/>
                          </a:solidFill>
                          <a:latin typeface="Lucida Console" pitchFamily="49" charset="0"/>
                        </a:rPr>
                        <a:t>assume(b&gt;0)</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a:t>
                      </a:r>
                      <a:r>
                        <a:rPr lang="en-US" b="0" baseline="0" dirty="0" smtClean="0">
                          <a:solidFill>
                            <a:schemeClr val="tx1"/>
                          </a:solidFill>
                          <a:latin typeface="Lucida Console" pitchFamily="49" charset="0"/>
                        </a:rPr>
                        <a:t>,“</a:t>
                      </a:r>
                      <a:r>
                        <a:rPr lang="en-US" b="0" baseline="0" dirty="0" smtClean="0">
                          <a:solidFill>
                            <a:schemeClr val="tx1"/>
                          </a:solidFill>
                          <a:latin typeface="Lucida Console" pitchFamily="49" charset="0"/>
                        </a:rPr>
                        <a:t>4</a:t>
                      </a:r>
                      <a:r>
                        <a:rPr lang="en-US" b="0" baseline="0" dirty="0" smtClean="0">
                          <a:solidFill>
                            <a:schemeClr val="tx1"/>
                          </a:solidFill>
                          <a:latin typeface="Lucida Console" pitchFamily="49" charset="0"/>
                        </a:rPr>
                        <a:t>”,&amp;</a:t>
                      </a:r>
                      <a:r>
                        <a:rPr lang="en-US" b="0" baseline="0" dirty="0" smtClean="0">
                          <a:solidFill>
                            <a:schemeClr val="tx1"/>
                          </a:solidFill>
                          <a:latin typeface="Lucida Console" pitchFamily="49" charset="0"/>
                        </a:rPr>
                        <a:t>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baseline="0" dirty="0" smtClean="0">
                          <a:solidFill>
                            <a:schemeClr val="tx1"/>
                          </a:solidFill>
                          <a:latin typeface="Lucida Console" pitchFamily="49" charset="0"/>
                        </a:rPr>
                        <a:t>)</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95653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4292378008"/>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accent2">
                              <a:lumMod val="60000"/>
                              <a:lumOff val="40000"/>
                            </a:schemeClr>
                          </a:solidFill>
                          <a:latin typeface="Lucida Console" pitchFamily="49" charset="0"/>
                        </a:rPr>
                        <a:t>S</a:t>
                      </a:r>
                      <a:r>
                        <a:rPr lang="en-US" b="0" baseline="-25000" dirty="0" smtClean="0">
                          <a:solidFill>
                            <a:schemeClr val="accent2">
                              <a:lumMod val="60000"/>
                              <a:lumOff val="40000"/>
                            </a:schemeClr>
                          </a:solidFill>
                          <a:latin typeface="Lucida Console" pitchFamily="49" charset="0"/>
                        </a:rPr>
                        <a:t>2,4</a:t>
                      </a:r>
                      <a:r>
                        <a:rPr lang="en-US" b="0" baseline="0" dirty="0" smtClean="0">
                          <a:solidFill>
                            <a:schemeClr val="accent2">
                              <a:lumMod val="60000"/>
                              <a:lumOff val="40000"/>
                            </a:schemeClr>
                          </a:solidFill>
                          <a:latin typeface="Lucida Console" pitchFamily="49" charset="0"/>
                        </a:rPr>
                        <a:t>(0,“4”,&amp;h5)</a:t>
                      </a:r>
                      <a:endParaRPr lang="en-US" b="0" dirty="0" smtClean="0">
                        <a:solidFill>
                          <a:schemeClr val="accent2">
                            <a:lumMod val="60000"/>
                            <a:lumOff val="40000"/>
                          </a:schemeClr>
                        </a:solidFill>
                        <a:latin typeface="Lucida Console" pitchFamily="49" charset="0"/>
                      </a:endParaRPr>
                    </a:p>
                    <a:p>
                      <a:pPr algn="l"/>
                      <a:r>
                        <a:rPr lang="en-US" dirty="0" smtClean="0">
                          <a:solidFill>
                            <a:schemeClr val="tx1"/>
                          </a:solidFill>
                          <a:latin typeface="Lucida Console" pitchFamily="49" charset="0"/>
                        </a:rPr>
                        <a:t>W(&amp;h5)</a:t>
                      </a:r>
                      <a:endParaRPr lang="en-US" dirty="0" smtClean="0">
                        <a:solidFill>
                          <a:schemeClr val="tx1"/>
                        </a:solidFill>
                        <a:latin typeface="Lucida Console" pitchFamily="49" charset="0"/>
                      </a:endParaRP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endParaRPr lang="en-US" dirty="0" smtClean="0">
                        <a:solidFill>
                          <a:schemeClr val="accent2">
                            <a:lumMod val="60000"/>
                            <a:lumOff val="40000"/>
                          </a:schemeClr>
                        </a:solidFill>
                        <a:latin typeface="Lucida Console" pitchFamily="49" charset="0"/>
                      </a:endParaRPr>
                    </a:p>
                    <a:p>
                      <a:pPr algn="l"/>
                      <a:r>
                        <a:rPr lang="en-US" dirty="0" smtClean="0">
                          <a:solidFill>
                            <a:schemeClr val="tx1"/>
                          </a:solidFill>
                          <a:latin typeface="Lucida Console" pitchFamily="49" charset="0"/>
                        </a:rPr>
                        <a:t>W(&amp;h1)</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W(&amp;h6)</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W(&amp;h3)</a:t>
                      </a:r>
                      <a:endParaRPr lang="en-US"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endParaRPr lang="en-US" baseline="0"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W(&amp;h4)</a:t>
                      </a:r>
                      <a:endParaRPr lang="en-US" baseline="0"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endParaRPr lang="en-US" baseline="0" dirty="0" smtClean="0">
                        <a:solidFill>
                          <a:schemeClr val="tx1"/>
                        </a:solidFill>
                        <a:latin typeface="Lucida Console" pitchFamily="49" charset="0"/>
                      </a:endParaRPr>
                    </a:p>
                    <a:p>
                      <a:pPr algn="l"/>
                      <a:r>
                        <a:rPr lang="en-US" baseline="0" dirty="0" smtClean="0">
                          <a:solidFill>
                            <a:schemeClr val="tx1"/>
                          </a:solidFill>
                          <a:latin typeface="Lucida Console" pitchFamily="49" charset="0"/>
                        </a:rPr>
                        <a:t>W(&amp;h2)</a:t>
                      </a:r>
                      <a:endParaRPr lang="en-US" baseline="0" dirty="0" smtClean="0">
                        <a:solidFill>
                          <a:schemeClr val="tx1"/>
                        </a:solidFill>
                        <a:latin typeface="Lucida Console" pitchFamily="49" charset="0"/>
                      </a:endParaRPr>
                    </a:p>
                    <a:p>
                      <a:pPr algn="l"/>
                      <a:r>
                        <a:rPr lang="en-US" dirty="0" smtClean="0">
                          <a:solidFill>
                            <a:schemeClr val="tx1"/>
                          </a:solidFill>
                          <a:latin typeface="Lucida Console" pitchFamily="49" charset="0"/>
                        </a:rPr>
                        <a:t>assume(b&gt;0)</a:t>
                      </a:r>
                      <a:endParaRPr lang="en-US" dirty="0" smtClean="0">
                        <a:solidFill>
                          <a:schemeClr val="tx1"/>
                        </a:solidFill>
                        <a:latin typeface="Lucida Console" pitchFamily="49" charset="0"/>
                      </a:endParaRP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a:t>
                      </a:r>
                      <a:r>
                        <a:rPr lang="en-US" b="0" baseline="0" dirty="0" smtClean="0">
                          <a:solidFill>
                            <a:schemeClr val="tx1"/>
                          </a:solidFill>
                          <a:latin typeface="Lucida Console" pitchFamily="49" charset="0"/>
                        </a:rPr>
                        <a:t>,“</a:t>
                      </a:r>
                      <a:r>
                        <a:rPr lang="en-US" b="0" baseline="0" dirty="0" smtClean="0">
                          <a:solidFill>
                            <a:schemeClr val="tx1"/>
                          </a:solidFill>
                          <a:latin typeface="Lucida Console" pitchFamily="49" charset="0"/>
                        </a:rPr>
                        <a:t>4</a:t>
                      </a:r>
                      <a:r>
                        <a:rPr lang="en-US" b="0" baseline="0" dirty="0" smtClean="0">
                          <a:solidFill>
                            <a:schemeClr val="tx1"/>
                          </a:solidFill>
                          <a:latin typeface="Lucida Console" pitchFamily="49" charset="0"/>
                        </a:rPr>
                        <a:t>”,&amp;</a:t>
                      </a:r>
                      <a:r>
                        <a:rPr lang="en-US" b="0" baseline="0" dirty="0" smtClean="0">
                          <a:solidFill>
                            <a:schemeClr val="tx1"/>
                          </a:solidFill>
                          <a:latin typeface="Lucida Console" pitchFamily="49" charset="0"/>
                        </a:rPr>
                        <a:t>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1,5</a:t>
                      </a:r>
                      <a:r>
                        <a:rPr lang="en-US" baseline="0" dirty="0" smtClean="0">
                          <a:solidFill>
                            <a:schemeClr val="accent2">
                              <a:lumMod val="60000"/>
                              <a:lumOff val="40000"/>
                            </a:schemeClr>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baseline="0" dirty="0" smtClean="0">
                          <a:solidFill>
                            <a:schemeClr val="tx1"/>
                          </a:solidFill>
                          <a:latin typeface="Lucida Console" pitchFamily="49" charset="0"/>
                        </a:rPr>
                        <a:t>)</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Execution Traces</a:t>
            </a:r>
            <a:endParaRPr lang="en-US" dirty="0"/>
          </a:p>
        </p:txBody>
      </p:sp>
      <p:sp>
        <p:nvSpPr>
          <p:cNvPr id="3" name="禁止符 2"/>
          <p:cNvSpPr/>
          <p:nvPr/>
        </p:nvSpPr>
        <p:spPr>
          <a:xfrm>
            <a:off x="7848600" y="6019800"/>
            <a:ext cx="304800" cy="304800"/>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4" name="同心圆 3"/>
          <p:cNvSpPr/>
          <p:nvPr/>
        </p:nvSpPr>
        <p:spPr>
          <a:xfrm>
            <a:off x="3733800" y="6019800"/>
            <a:ext cx="304800" cy="304800"/>
          </a:xfrm>
          <a:prstGeom prst="don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57240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SMT Encoding for </a:t>
            </a:r>
            <a:r>
              <a:rPr lang="en-US" sz="3800" dirty="0"/>
              <a:t>O</a:t>
            </a:r>
            <a:r>
              <a:rPr lang="en-US" sz="3800" dirty="0" smtClean="0"/>
              <a:t>ur Example – Step 1</a:t>
            </a:r>
            <a:endParaRPr lang="en-US" sz="3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1896756"/>
              </p:ext>
            </p:extLst>
          </p:nvPr>
        </p:nvGraphicFramePr>
        <p:xfrm>
          <a:off x="5257800" y="1371599"/>
          <a:ext cx="3200400" cy="5090161"/>
        </p:xfrm>
        <a:graphic>
          <a:graphicData uri="http://schemas.openxmlformats.org/drawingml/2006/table">
            <a:tbl>
              <a:tblPr firstRow="1" bandRow="1">
                <a:tableStyleId>{D113A9D2-9D6B-4929-AA2D-F23B5EE8CBE7}</a:tableStyleId>
              </a:tblPr>
              <a:tblGrid>
                <a:gridCol w="3200400"/>
              </a:tblGrid>
              <a:tr h="5090161">
                <a:tc>
                  <a:txBody>
                    <a:bodyPr/>
                    <a:lstStyle/>
                    <a:p>
                      <a:r>
                        <a:rPr lang="en-US" sz="2400" u="none" strike="noStrike" kern="1200" baseline="0" dirty="0" smtClean="0"/>
                        <a:t>Definitions</a:t>
                      </a:r>
                    </a:p>
                    <a:p>
                      <a:endParaRPr lang="en-US" sz="2400" u="none" strike="noStrike" kern="1200" baseline="0" dirty="0" smtClean="0"/>
                    </a:p>
                    <a:p>
                      <a:r>
                        <a:rPr lang="en-US" altLang="zh-CN" sz="1400" b="1" i="1" dirty="0" smtClean="0"/>
                        <a:t>(define R</a:t>
                      </a:r>
                      <a:r>
                        <a:rPr lang="en-US" altLang="zh-CN" sz="1400" b="1" i="1" baseline="-25000" dirty="0" smtClean="0"/>
                        <a:t>0,2</a:t>
                      </a:r>
                      <a:r>
                        <a:rPr lang="en-US" altLang="zh-CN" sz="1400" b="1" i="1" dirty="0" smtClean="0"/>
                        <a:t>.event :: </a:t>
                      </a:r>
                      <a:r>
                        <a:rPr lang="en-US" altLang="zh-CN" sz="1400" b="1" i="1" dirty="0" err="1" smtClean="0"/>
                        <a:t>int</a:t>
                      </a:r>
                      <a:r>
                        <a:rPr lang="en-US" altLang="zh-CN" sz="1400" b="1" i="1" dirty="0" smtClean="0"/>
                        <a:t>)</a:t>
                      </a:r>
                    </a:p>
                    <a:p>
                      <a:r>
                        <a:rPr lang="en-US" altLang="zh-CN" sz="1400" b="1" i="1" dirty="0" smtClean="0"/>
                        <a:t>(define W(&amp;h1).event :: </a:t>
                      </a:r>
                      <a:r>
                        <a:rPr lang="en-US" altLang="zh-CN" sz="1400" b="1" i="1" dirty="0" err="1" smtClean="0"/>
                        <a:t>int</a:t>
                      </a:r>
                      <a:r>
                        <a:rPr lang="en-US" altLang="zh-CN" sz="1400" b="1" i="1" dirty="0" smtClean="0"/>
                        <a:t>)</a:t>
                      </a:r>
                    </a:p>
                    <a:p>
                      <a:r>
                        <a:rPr lang="en-US" altLang="zh-CN" sz="1400" b="1" i="1" dirty="0" smtClean="0"/>
                        <a:t>(define R</a:t>
                      </a:r>
                      <a:r>
                        <a:rPr lang="en-US" altLang="zh-CN" sz="1400" b="1" i="1" baseline="-25000" dirty="0" smtClean="0"/>
                        <a:t>0,5</a:t>
                      </a:r>
                      <a:r>
                        <a:rPr lang="en-US" altLang="zh-CN" sz="1400" b="1" i="1" dirty="0" smtClean="0"/>
                        <a:t>.event :: </a:t>
                      </a:r>
                      <a:r>
                        <a:rPr lang="en-US" altLang="zh-CN" sz="1400" b="1" i="1" dirty="0" err="1" smtClean="0"/>
                        <a:t>int</a:t>
                      </a:r>
                      <a:r>
                        <a:rPr lang="en-US" altLang="zh-CN" sz="1400" b="1" i="1" dirty="0" smtClean="0"/>
                        <a:t>)</a:t>
                      </a:r>
                    </a:p>
                    <a:p>
                      <a:r>
                        <a:rPr lang="en-US" altLang="zh-CN" sz="1400" b="1" i="1" dirty="0" smtClean="0"/>
                        <a:t>(define W(&amp;h2).event :: </a:t>
                      </a:r>
                      <a:r>
                        <a:rPr lang="en-US" altLang="zh-CN" sz="1400" b="1" i="1" dirty="0" err="1" smtClean="0"/>
                        <a:t>int</a:t>
                      </a:r>
                      <a:r>
                        <a:rPr lang="en-US" altLang="zh-CN" sz="1400" b="1" i="1" dirty="0" smtClean="0"/>
                        <a:t>)</a:t>
                      </a:r>
                    </a:p>
                    <a:p>
                      <a:r>
                        <a:rPr lang="en-US" altLang="zh-CN" sz="1400" b="1" i="1" dirty="0" smtClean="0"/>
                        <a:t>(define R</a:t>
                      </a:r>
                      <a:r>
                        <a:rPr lang="en-US" altLang="zh-CN" sz="1400" b="1" i="1" baseline="-25000" dirty="0" smtClean="0"/>
                        <a:t>1,3</a:t>
                      </a:r>
                      <a:r>
                        <a:rPr lang="en-US" altLang="zh-CN" sz="1400" b="1" i="1" dirty="0" smtClean="0"/>
                        <a:t>.event :: </a:t>
                      </a:r>
                      <a:r>
                        <a:rPr lang="en-US" altLang="zh-CN" sz="1400" b="1" i="1" dirty="0" err="1" smtClean="0"/>
                        <a:t>int</a:t>
                      </a:r>
                      <a:r>
                        <a:rPr lang="en-US" altLang="zh-CN" sz="1400" b="1" i="1" dirty="0" smtClean="0"/>
                        <a:t>)</a:t>
                      </a:r>
                    </a:p>
                    <a:p>
                      <a:r>
                        <a:rPr lang="en-US" altLang="zh-CN" sz="1400" b="1" i="1" dirty="0" smtClean="0"/>
                        <a:t>(define W(&amp;h3).event :: </a:t>
                      </a:r>
                      <a:r>
                        <a:rPr lang="en-US" altLang="zh-CN" sz="1400" b="1" i="1" dirty="0" err="1" smtClean="0"/>
                        <a:t>int</a:t>
                      </a:r>
                      <a:r>
                        <a:rPr lang="en-US" altLang="zh-CN" sz="1400" b="1" i="1" dirty="0" smtClean="0"/>
                        <a:t>)</a:t>
                      </a:r>
                    </a:p>
                    <a:p>
                      <a:r>
                        <a:rPr lang="en-US" altLang="zh-CN" sz="1400" b="1" i="1" dirty="0" smtClean="0"/>
                        <a:t>(define S</a:t>
                      </a:r>
                      <a:r>
                        <a:rPr lang="en-US" altLang="zh-CN" sz="1400" b="1" i="1" baseline="-25000" dirty="0" smtClean="0"/>
                        <a:t>1,5</a:t>
                      </a:r>
                      <a:r>
                        <a:rPr lang="en-US" altLang="zh-CN" sz="1400" b="1" i="1" dirty="0" smtClean="0"/>
                        <a:t>.event</a:t>
                      </a:r>
                      <a:r>
                        <a:rPr lang="en-US" altLang="zh-CN" sz="1400" b="1" i="1" baseline="0" dirty="0" smtClean="0"/>
                        <a:t> :: </a:t>
                      </a:r>
                      <a:r>
                        <a:rPr lang="en-US" altLang="zh-CN" sz="1400" b="1" i="1" baseline="0" dirty="0" err="1" smtClean="0"/>
                        <a:t>int</a:t>
                      </a:r>
                      <a:r>
                        <a:rPr lang="en-US" altLang="zh-CN" sz="1400" b="1" i="1" dirty="0" smtClean="0"/>
                        <a:t>)</a:t>
                      </a:r>
                    </a:p>
                    <a:p>
                      <a:r>
                        <a:rPr lang="en-US" altLang="zh-CN" sz="1400" b="1" i="1" dirty="0" smtClean="0"/>
                        <a:t>(define W(&amp;h4).event :: </a:t>
                      </a:r>
                      <a:r>
                        <a:rPr lang="en-US" altLang="zh-CN" sz="1400" b="1" i="1" dirty="0" err="1" smtClean="0"/>
                        <a:t>int</a:t>
                      </a:r>
                      <a:r>
                        <a:rPr lang="en-US" altLang="zh-CN" sz="1400" b="1" i="1" dirty="0" smtClean="0"/>
                        <a:t>)</a:t>
                      </a:r>
                    </a:p>
                    <a:p>
                      <a:r>
                        <a:rPr lang="en-US" altLang="zh-CN" sz="1400" b="1" i="1" dirty="0" smtClean="0"/>
                        <a:t>(define S</a:t>
                      </a:r>
                      <a:r>
                        <a:rPr lang="en-US" altLang="zh-CN" sz="1400" b="1" i="1" baseline="-25000" dirty="0" smtClean="0"/>
                        <a:t>2,4</a:t>
                      </a:r>
                      <a:r>
                        <a:rPr lang="en-US" altLang="zh-CN" sz="1400" b="1" i="1" dirty="0" smtClean="0"/>
                        <a:t>.event :: </a:t>
                      </a:r>
                      <a:r>
                        <a:rPr lang="en-US" altLang="zh-CN" sz="1400" b="1" i="1" dirty="0" err="1" smtClean="0"/>
                        <a:t>int</a:t>
                      </a:r>
                      <a:r>
                        <a:rPr lang="en-US" altLang="zh-CN" sz="1400" b="1" i="1" dirty="0" smtClean="0"/>
                        <a:t>)</a:t>
                      </a:r>
                    </a:p>
                    <a:p>
                      <a:r>
                        <a:rPr lang="en-US" altLang="zh-CN" sz="1400" b="1" i="1" dirty="0" smtClean="0"/>
                        <a:t>(define W(&amp;h5).event :: </a:t>
                      </a:r>
                      <a:r>
                        <a:rPr lang="en-US" altLang="zh-CN" sz="1400" b="1" i="1" dirty="0" err="1" smtClean="0"/>
                        <a:t>int</a:t>
                      </a:r>
                      <a:r>
                        <a:rPr lang="en-US" altLang="zh-CN" sz="1400" b="1" i="1" dirty="0" smtClean="0"/>
                        <a:t>)</a:t>
                      </a:r>
                    </a:p>
                    <a:p>
                      <a:r>
                        <a:rPr lang="en-US" altLang="zh-CN" sz="1400" b="1" i="1" dirty="0" smtClean="0"/>
                        <a:t>(define S</a:t>
                      </a:r>
                      <a:r>
                        <a:rPr lang="en-US" altLang="zh-CN" sz="1400" b="1" i="1" baseline="-25000" dirty="0" smtClean="0"/>
                        <a:t>2,6</a:t>
                      </a:r>
                      <a:r>
                        <a:rPr lang="en-US" altLang="zh-CN" sz="1400" b="1" i="1" dirty="0" smtClean="0"/>
                        <a:t>.event</a:t>
                      </a:r>
                      <a:r>
                        <a:rPr lang="en-US" altLang="zh-CN" sz="1400" b="1" i="1" baseline="0" dirty="0" smtClean="0"/>
                        <a:t> :: </a:t>
                      </a:r>
                      <a:r>
                        <a:rPr lang="en-US" altLang="zh-CN" sz="1400" b="1" i="1" baseline="0" dirty="0" err="1" smtClean="0"/>
                        <a:t>int</a:t>
                      </a:r>
                      <a:r>
                        <a:rPr lang="en-US" altLang="zh-CN" sz="1400" b="1" i="1" dirty="0" smtClean="0"/>
                        <a:t>)</a:t>
                      </a:r>
                    </a:p>
                    <a:p>
                      <a:r>
                        <a:rPr lang="en-US" altLang="zh-CN" sz="1400" b="1" i="1" dirty="0" smtClean="0"/>
                        <a:t>(define W(&amp;h6).event :: </a:t>
                      </a:r>
                      <a:r>
                        <a:rPr lang="en-US" altLang="zh-CN" sz="1400" b="1" i="1" dirty="0" err="1" smtClean="0"/>
                        <a:t>int</a:t>
                      </a:r>
                      <a:r>
                        <a:rPr lang="en-US" altLang="zh-CN" sz="1400" b="1" i="1" dirty="0" smtClean="0"/>
                        <a:t>)</a:t>
                      </a:r>
                    </a:p>
                    <a:p>
                      <a:r>
                        <a:rPr lang="en-US" altLang="zh-CN" sz="1400" b="1" i="1" dirty="0" smtClean="0"/>
                        <a:t>(define </a:t>
                      </a:r>
                      <a:r>
                        <a:rPr lang="en-US" altLang="zh-CN" sz="1400" b="1" i="1" dirty="0" err="1" smtClean="0"/>
                        <a:t>assume.event</a:t>
                      </a:r>
                      <a:r>
                        <a:rPr lang="en-US" altLang="zh-CN" sz="1400" b="1" i="1" dirty="0" smtClean="0"/>
                        <a:t> :: </a:t>
                      </a:r>
                      <a:r>
                        <a:rPr lang="en-US" altLang="zh-CN" sz="1400" b="1" i="1" dirty="0" err="1" smtClean="0"/>
                        <a:t>int</a:t>
                      </a:r>
                      <a:r>
                        <a:rPr lang="en-US" altLang="zh-CN" sz="1400" b="1" i="1" dirty="0" smtClean="0"/>
                        <a:t>)</a:t>
                      </a:r>
                    </a:p>
                    <a:p>
                      <a:r>
                        <a:rPr lang="en-US" altLang="zh-CN" sz="1400" b="1" i="1" dirty="0" smtClean="0"/>
                        <a:t>(define </a:t>
                      </a:r>
                      <a:r>
                        <a:rPr lang="en-US" altLang="zh-CN" sz="1400" b="1" i="1" dirty="0" err="1" smtClean="0"/>
                        <a:t>assert.event</a:t>
                      </a:r>
                      <a:r>
                        <a:rPr lang="en-US" altLang="zh-CN" sz="1400" b="1" i="1" dirty="0" smtClean="0"/>
                        <a:t> :: </a:t>
                      </a:r>
                      <a:r>
                        <a:rPr lang="en-US" altLang="zh-CN" sz="1400" b="1" i="1" dirty="0" err="1" smtClean="0"/>
                        <a:t>int</a:t>
                      </a:r>
                      <a:r>
                        <a:rPr lang="en-US" altLang="zh-CN" sz="1400" b="1" i="1" dirty="0" smtClean="0"/>
                        <a:t>)</a:t>
                      </a:r>
                      <a:endParaRPr lang="en-US" altLang="zh-CN" sz="1400" b="1" i="1" dirty="0" smtClean="0"/>
                    </a:p>
                    <a:p>
                      <a:r>
                        <a:rPr lang="en-US" sz="1400" u="none" strike="noStrike" kern="1200" baseline="0" dirty="0" smtClean="0"/>
                        <a:t>       </a:t>
                      </a:r>
                      <a:endParaRPr lang="en-US" sz="1400" u="none" strike="noStrike" kern="1200" baseline="0" dirty="0" smtClean="0">
                        <a:solidFill>
                          <a:schemeClr val="bg1">
                            <a:lumMod val="65000"/>
                            <a:lumOff val="35000"/>
                          </a:schemeClr>
                        </a:solidFill>
                      </a:endParaRPr>
                    </a:p>
                  </a:txBody>
                  <a:tcPr/>
                </a:tc>
              </a:tr>
            </a:tbl>
          </a:graphicData>
        </a:graphic>
      </p:graphicFrame>
      <p:sp>
        <p:nvSpPr>
          <p:cNvPr id="7" name="TextBox 6"/>
          <p:cNvSpPr txBox="1"/>
          <p:nvPr/>
        </p:nvSpPr>
        <p:spPr>
          <a:xfrm>
            <a:off x="381000" y="4169229"/>
            <a:ext cx="4343400" cy="1674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dirty="0" smtClean="0"/>
          </a:p>
          <a:p>
            <a:pPr algn="ctr"/>
            <a:endParaRPr lang="en-US" dirty="0"/>
          </a:p>
          <a:p>
            <a:pPr algn="ctr"/>
            <a:r>
              <a:rPr lang="en-US" dirty="0" smtClean="0">
                <a:solidFill>
                  <a:srgbClr val="C00000"/>
                </a:solidFill>
              </a:rPr>
              <a:t>(R</a:t>
            </a:r>
            <a:r>
              <a:rPr lang="en-US" baseline="-25000" dirty="0" smtClean="0">
                <a:solidFill>
                  <a:srgbClr val="C00000"/>
                </a:solidFill>
              </a:rPr>
              <a:t>0,2</a:t>
            </a:r>
            <a:r>
              <a:rPr lang="en-US" dirty="0" smtClean="0">
                <a:solidFill>
                  <a:srgbClr val="C00000"/>
                </a:solidFill>
              </a:rPr>
              <a:t>,S</a:t>
            </a:r>
            <a:r>
              <a:rPr lang="en-US" baseline="-25000" dirty="0" smtClean="0">
                <a:solidFill>
                  <a:srgbClr val="C00000"/>
                </a:solidFill>
              </a:rPr>
              <a:t>2,4</a:t>
            </a:r>
            <a:r>
              <a:rPr lang="en-US" dirty="0" smtClean="0">
                <a:solidFill>
                  <a:srgbClr val="C00000"/>
                </a:solidFill>
              </a:rPr>
              <a:t>)</a:t>
            </a:r>
            <a:endParaRPr lang="en-US" dirty="0">
              <a:solidFill>
                <a:srgbClr val="C00000"/>
              </a:solidFill>
            </a:endParaRPr>
          </a:p>
          <a:p>
            <a:pPr algn="ctr"/>
            <a:r>
              <a:rPr lang="en-US" altLang="zh-CN" dirty="0" smtClean="0">
                <a:solidFill>
                  <a:schemeClr val="accent3">
                    <a:lumMod val="60000"/>
                    <a:lumOff val="40000"/>
                  </a:schemeClr>
                </a:solidFill>
              </a:rPr>
              <a:t>(R</a:t>
            </a:r>
            <a:r>
              <a:rPr lang="en-US" altLang="zh-CN" baseline="-25000" dirty="0" smtClean="0">
                <a:solidFill>
                  <a:schemeClr val="accent3">
                    <a:lumMod val="60000"/>
                    <a:lumOff val="40000"/>
                  </a:schemeClr>
                </a:solidFill>
              </a:rPr>
              <a:t>0,5</a:t>
            </a:r>
            <a:r>
              <a:rPr lang="en-US" altLang="zh-CN" dirty="0" smtClean="0">
                <a:solidFill>
                  <a:schemeClr val="accent3">
                    <a:lumMod val="60000"/>
                    <a:lumOff val="40000"/>
                  </a:schemeClr>
                </a:solidFill>
              </a:rPr>
              <a:t>,S</a:t>
            </a:r>
            <a:r>
              <a:rPr lang="en-US" altLang="zh-CN" baseline="-25000" dirty="0" smtClean="0">
                <a:solidFill>
                  <a:schemeClr val="accent3">
                    <a:lumMod val="60000"/>
                    <a:lumOff val="40000"/>
                  </a:schemeClr>
                </a:solidFill>
              </a:rPr>
              <a:t>1,5</a:t>
            </a:r>
            <a:r>
              <a:rPr lang="en-US" altLang="zh-CN" dirty="0" smtClean="0">
                <a:solidFill>
                  <a:schemeClr val="accent3">
                    <a:lumMod val="60000"/>
                    <a:lumOff val="40000"/>
                  </a:schemeClr>
                </a:solidFill>
              </a:rPr>
              <a:t>)</a:t>
            </a:r>
            <a:endParaRPr lang="en-US" altLang="zh-CN" dirty="0">
              <a:solidFill>
                <a:schemeClr val="accent3">
                  <a:lumMod val="60000"/>
                  <a:lumOff val="40000"/>
                </a:schemeClr>
              </a:solidFill>
            </a:endParaRPr>
          </a:p>
          <a:p>
            <a:pPr algn="ctr"/>
            <a:r>
              <a:rPr lang="en-US" altLang="zh-CN" dirty="0" smtClean="0">
                <a:solidFill>
                  <a:schemeClr val="accent6">
                    <a:lumMod val="75000"/>
                  </a:schemeClr>
                </a:solidFill>
              </a:rPr>
              <a:t>(R</a:t>
            </a:r>
            <a:r>
              <a:rPr lang="en-US" altLang="zh-CN" baseline="-25000" dirty="0" smtClean="0">
                <a:solidFill>
                  <a:schemeClr val="accent6">
                    <a:lumMod val="75000"/>
                  </a:schemeClr>
                </a:solidFill>
              </a:rPr>
              <a:t>1,3</a:t>
            </a:r>
            <a:r>
              <a:rPr lang="en-US" altLang="zh-CN" dirty="0" smtClean="0">
                <a:solidFill>
                  <a:schemeClr val="accent6">
                    <a:lumMod val="75000"/>
                  </a:schemeClr>
                </a:solidFill>
              </a:rPr>
              <a:t>,S</a:t>
            </a:r>
            <a:r>
              <a:rPr lang="en-US" altLang="zh-CN" baseline="-25000" dirty="0" smtClean="0">
                <a:solidFill>
                  <a:schemeClr val="accent6">
                    <a:lumMod val="75000"/>
                  </a:schemeClr>
                </a:solidFill>
              </a:rPr>
              <a:t>2,7</a:t>
            </a:r>
            <a:r>
              <a:rPr lang="en-US" altLang="zh-CN" dirty="0" smtClean="0">
                <a:solidFill>
                  <a:schemeClr val="accent6">
                    <a:lumMod val="75000"/>
                  </a:schemeClr>
                </a:solidFill>
              </a:rPr>
              <a:t>)</a:t>
            </a:r>
            <a:endParaRPr lang="en-US" altLang="zh-CN" dirty="0">
              <a:solidFill>
                <a:schemeClr val="accent6">
                  <a:lumMod val="75000"/>
                </a:schemeClr>
              </a:solidFill>
            </a:endParaRPr>
          </a:p>
        </p:txBody>
      </p:sp>
      <p:sp>
        <p:nvSpPr>
          <p:cNvPr id="8" name="Rectangle 7"/>
          <p:cNvSpPr/>
          <p:nvPr/>
        </p:nvSpPr>
        <p:spPr>
          <a:xfrm>
            <a:off x="1244486" y="4169229"/>
            <a:ext cx="2617641" cy="707886"/>
          </a:xfrm>
          <a:prstGeom prst="rect">
            <a:avLst/>
          </a:prstGeom>
          <a:noFill/>
        </p:spPr>
        <p:txBody>
          <a:bodyPr wrap="none" lIns="91440" tIns="45720" rIns="91440" bIns="45720">
            <a:spAutoFit/>
          </a:bodyPr>
          <a:lstStyle/>
          <a:p>
            <a:pPr algn="ctr"/>
            <a:r>
              <a:rPr lang="en-US" sz="4000" dirty="0" smtClean="0"/>
              <a:t>Match Pairs</a:t>
            </a:r>
            <a:endParaRPr lang="en-US" sz="4000" dirty="0"/>
          </a:p>
        </p:txBody>
      </p:sp>
      <p:graphicFrame>
        <p:nvGraphicFramePr>
          <p:cNvPr id="10" name="表格 4"/>
          <p:cNvGraphicFramePr>
            <a:graphicFrameLocks noGrp="1"/>
          </p:cNvGraphicFramePr>
          <p:nvPr>
            <p:extLst>
              <p:ext uri="{D42A27DB-BD31-4B8C-83A1-F6EECF244321}">
                <p14:modId xmlns:p14="http://schemas.microsoft.com/office/powerpoint/2010/main" val="1411655407"/>
              </p:ext>
            </p:extLst>
          </p:nvPr>
        </p:nvGraphicFramePr>
        <p:xfrm>
          <a:off x="76200" y="1371600"/>
          <a:ext cx="4942703" cy="2133600"/>
        </p:xfrm>
        <a:graphic>
          <a:graphicData uri="http://schemas.openxmlformats.org/drawingml/2006/table">
            <a:tbl>
              <a:tblPr firstRow="1" bandRow="1">
                <a:tableStyleId>{5C22544A-7EE6-4342-B048-85BDC9FD1C3A}</a:tableStyleId>
              </a:tblPr>
              <a:tblGrid>
                <a:gridCol w="1589904"/>
                <a:gridCol w="1600200"/>
                <a:gridCol w="1752599"/>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endParaRPr lang="en-US" altLang="zh-CN" sz="1400" b="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W(&amp;h1)</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324560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81000" y="4169229"/>
            <a:ext cx="4343400" cy="1674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dirty="0" smtClean="0"/>
          </a:p>
          <a:p>
            <a:pPr algn="ctr"/>
            <a:endParaRPr lang="en-US" dirty="0"/>
          </a:p>
          <a:p>
            <a:pPr algn="ctr"/>
            <a:r>
              <a:rPr lang="en-US" dirty="0" smtClean="0">
                <a:solidFill>
                  <a:srgbClr val="C00000"/>
                </a:solidFill>
              </a:rPr>
              <a:t>(R</a:t>
            </a:r>
            <a:r>
              <a:rPr lang="en-US" baseline="-25000" dirty="0" smtClean="0">
                <a:solidFill>
                  <a:srgbClr val="C00000"/>
                </a:solidFill>
              </a:rPr>
              <a:t>0,2</a:t>
            </a:r>
            <a:r>
              <a:rPr lang="en-US" dirty="0" smtClean="0">
                <a:solidFill>
                  <a:srgbClr val="C00000"/>
                </a:solidFill>
              </a:rPr>
              <a:t>,S</a:t>
            </a:r>
            <a:r>
              <a:rPr lang="en-US" baseline="-25000" dirty="0" smtClean="0">
                <a:solidFill>
                  <a:srgbClr val="C00000"/>
                </a:solidFill>
              </a:rPr>
              <a:t>2,4</a:t>
            </a:r>
            <a:r>
              <a:rPr lang="en-US" dirty="0" smtClean="0">
                <a:solidFill>
                  <a:srgbClr val="C00000"/>
                </a:solidFill>
              </a:rPr>
              <a:t>)</a:t>
            </a:r>
            <a:endParaRPr lang="en-US" dirty="0">
              <a:solidFill>
                <a:srgbClr val="C00000"/>
              </a:solidFill>
            </a:endParaRPr>
          </a:p>
          <a:p>
            <a:pPr algn="ctr"/>
            <a:r>
              <a:rPr lang="en-US" altLang="zh-CN" dirty="0" smtClean="0">
                <a:solidFill>
                  <a:schemeClr val="accent3">
                    <a:lumMod val="60000"/>
                    <a:lumOff val="40000"/>
                  </a:schemeClr>
                </a:solidFill>
              </a:rPr>
              <a:t>(R</a:t>
            </a:r>
            <a:r>
              <a:rPr lang="en-US" altLang="zh-CN" baseline="-25000" dirty="0" smtClean="0">
                <a:solidFill>
                  <a:schemeClr val="accent3">
                    <a:lumMod val="60000"/>
                    <a:lumOff val="40000"/>
                  </a:schemeClr>
                </a:solidFill>
              </a:rPr>
              <a:t>0,5</a:t>
            </a:r>
            <a:r>
              <a:rPr lang="en-US" altLang="zh-CN" dirty="0" smtClean="0">
                <a:solidFill>
                  <a:schemeClr val="accent3">
                    <a:lumMod val="60000"/>
                    <a:lumOff val="40000"/>
                  </a:schemeClr>
                </a:solidFill>
              </a:rPr>
              <a:t>,S</a:t>
            </a:r>
            <a:r>
              <a:rPr lang="en-US" altLang="zh-CN" baseline="-25000" dirty="0" smtClean="0">
                <a:solidFill>
                  <a:schemeClr val="accent3">
                    <a:lumMod val="60000"/>
                    <a:lumOff val="40000"/>
                  </a:schemeClr>
                </a:solidFill>
              </a:rPr>
              <a:t>1,5</a:t>
            </a:r>
            <a:r>
              <a:rPr lang="en-US" altLang="zh-CN" dirty="0" smtClean="0">
                <a:solidFill>
                  <a:schemeClr val="accent3">
                    <a:lumMod val="60000"/>
                    <a:lumOff val="40000"/>
                  </a:schemeClr>
                </a:solidFill>
              </a:rPr>
              <a:t>)</a:t>
            </a:r>
            <a:endParaRPr lang="en-US" altLang="zh-CN" dirty="0">
              <a:solidFill>
                <a:schemeClr val="accent3">
                  <a:lumMod val="60000"/>
                  <a:lumOff val="40000"/>
                </a:schemeClr>
              </a:solidFill>
            </a:endParaRPr>
          </a:p>
          <a:p>
            <a:pPr algn="ctr"/>
            <a:r>
              <a:rPr lang="en-US" altLang="zh-CN" dirty="0" smtClean="0">
                <a:solidFill>
                  <a:schemeClr val="accent6">
                    <a:lumMod val="75000"/>
                  </a:schemeClr>
                </a:solidFill>
              </a:rPr>
              <a:t>(R</a:t>
            </a:r>
            <a:r>
              <a:rPr lang="en-US" altLang="zh-CN" baseline="-25000" dirty="0" smtClean="0">
                <a:solidFill>
                  <a:schemeClr val="accent6">
                    <a:lumMod val="75000"/>
                  </a:schemeClr>
                </a:solidFill>
              </a:rPr>
              <a:t>1,3</a:t>
            </a:r>
            <a:r>
              <a:rPr lang="en-US" altLang="zh-CN" dirty="0" smtClean="0">
                <a:solidFill>
                  <a:schemeClr val="accent6">
                    <a:lumMod val="75000"/>
                  </a:schemeClr>
                </a:solidFill>
              </a:rPr>
              <a:t>,S</a:t>
            </a:r>
            <a:r>
              <a:rPr lang="en-US" altLang="zh-CN" baseline="-25000" dirty="0" smtClean="0">
                <a:solidFill>
                  <a:schemeClr val="accent6">
                    <a:lumMod val="75000"/>
                  </a:schemeClr>
                </a:solidFill>
              </a:rPr>
              <a:t>2,7</a:t>
            </a:r>
            <a:r>
              <a:rPr lang="en-US" altLang="zh-CN" dirty="0" smtClean="0">
                <a:solidFill>
                  <a:schemeClr val="accent6">
                    <a:lumMod val="75000"/>
                  </a:schemeClr>
                </a:solidFill>
              </a:rPr>
              <a:t>)</a:t>
            </a:r>
            <a:endParaRPr lang="en-US" altLang="zh-CN" dirty="0">
              <a:solidFill>
                <a:schemeClr val="accent6">
                  <a:lumMod val="75000"/>
                </a:schemeClr>
              </a:solidFill>
            </a:endParaRPr>
          </a:p>
        </p:txBody>
      </p:sp>
      <p:graphicFrame>
        <p:nvGraphicFramePr>
          <p:cNvPr id="19" name="表格 4"/>
          <p:cNvGraphicFramePr>
            <a:graphicFrameLocks noGrp="1"/>
          </p:cNvGraphicFramePr>
          <p:nvPr>
            <p:extLst>
              <p:ext uri="{D42A27DB-BD31-4B8C-83A1-F6EECF244321}">
                <p14:modId xmlns:p14="http://schemas.microsoft.com/office/powerpoint/2010/main" val="1351401354"/>
              </p:ext>
            </p:extLst>
          </p:nvPr>
        </p:nvGraphicFramePr>
        <p:xfrm>
          <a:off x="76200" y="1371600"/>
          <a:ext cx="4942703" cy="2133600"/>
        </p:xfrm>
        <a:graphic>
          <a:graphicData uri="http://schemas.openxmlformats.org/drawingml/2006/table">
            <a:tbl>
              <a:tblPr firstRow="1" bandRow="1">
                <a:tableStyleId>{5C22544A-7EE6-4342-B048-85BDC9FD1C3A}</a:tableStyleId>
              </a:tblPr>
              <a:tblGrid>
                <a:gridCol w="1589904"/>
                <a:gridCol w="1600200"/>
                <a:gridCol w="1752599"/>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endParaRPr lang="en-US" altLang="zh-CN" sz="1400" b="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W(&amp;h1)</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normAutofit/>
          </a:bodyPr>
          <a:lstStyle/>
          <a:p>
            <a:r>
              <a:rPr lang="en-US" altLang="zh-CN" sz="3800" dirty="0"/>
              <a:t>SMT Encoding for Our Example – Step </a:t>
            </a:r>
            <a:r>
              <a:rPr lang="en-US" altLang="zh-CN" sz="3800" dirty="0" smtClean="0"/>
              <a:t>2</a:t>
            </a:r>
            <a:endParaRPr lang="en-US" sz="3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2702728"/>
              </p:ext>
            </p:extLst>
          </p:nvPr>
        </p:nvGraphicFramePr>
        <p:xfrm>
          <a:off x="5257800" y="1371599"/>
          <a:ext cx="3200400" cy="5105401"/>
        </p:xfrm>
        <a:graphic>
          <a:graphicData uri="http://schemas.openxmlformats.org/drawingml/2006/table">
            <a:tbl>
              <a:tblPr firstRow="1" bandRow="1">
                <a:tableStyleId>{D113A9D2-9D6B-4929-AA2D-F23B5EE8CBE7}</a:tableStyleId>
              </a:tblPr>
              <a:tblGrid>
                <a:gridCol w="3200400"/>
              </a:tblGrid>
              <a:tr h="5105401">
                <a:tc>
                  <a:txBody>
                    <a:bodyPr/>
                    <a:lstStyle/>
                    <a:p>
                      <a:r>
                        <a:rPr lang="en-US" sz="2400" u="none" strike="noStrike" kern="1200" baseline="0" dirty="0" smtClean="0"/>
                        <a:t>Constraints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1" u="none" strike="noStrik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00 (HB R</a:t>
                      </a:r>
                      <a:r>
                        <a:rPr lang="en-US" sz="1400" b="1" i="1" u="none" strike="noStrike" kern="1200" baseline="-25000" dirty="0" smtClean="0"/>
                        <a:t>0,2</a:t>
                      </a:r>
                      <a:r>
                        <a:rPr lang="en-US" sz="1400" b="1" i="1" u="none" strike="noStrike" kern="1200" baseline="0" dirty="0" smtClean="0"/>
                        <a:t>.event W(&amp;h1).event)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01 (HB W(&amp;h1).event R</a:t>
                      </a:r>
                      <a:r>
                        <a:rPr lang="en-US" sz="1400" b="1" i="1" u="none" strike="noStrike" kern="1200" baseline="-25000" dirty="0" smtClean="0"/>
                        <a:t>0,5</a:t>
                      </a:r>
                      <a:r>
                        <a:rPr lang="en-US" sz="1400" b="1" i="1" u="none" strike="noStrike" kern="1200" baseline="0" dirty="0" smtClean="0"/>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02 (HB R</a:t>
                      </a:r>
                      <a:r>
                        <a:rPr lang="en-US" sz="1400" b="1" i="1" u="none" strike="noStrike" kern="1200" baseline="-25000" dirty="0" smtClean="0"/>
                        <a:t>0,5</a:t>
                      </a:r>
                      <a:r>
                        <a:rPr lang="en-US" sz="1400" b="1" i="1" u="none" strike="noStrike" kern="1200" baseline="0" dirty="0" smtClean="0"/>
                        <a:t>.event W(&amp;h2).event)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03 (HB W(&amp;h2).event </a:t>
                      </a:r>
                      <a:r>
                        <a:rPr lang="en-US" sz="1400" b="1" i="1" u="none" strike="noStrike" kern="1200" baseline="0" dirty="0" err="1" smtClean="0"/>
                        <a:t>assume.event</a:t>
                      </a:r>
                      <a:r>
                        <a:rPr lang="en-US" sz="1400" b="1" i="1" u="none" strike="noStrike" kern="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04 (HB </a:t>
                      </a:r>
                      <a:r>
                        <a:rPr lang="en-US" sz="1400" b="1" i="1" u="none" strike="noStrike" kern="1200" baseline="0" dirty="0" err="1" smtClean="0"/>
                        <a:t>assume.event</a:t>
                      </a:r>
                      <a:r>
                        <a:rPr lang="en-US" sz="1400" b="1" i="1" u="none" strike="noStrike" kern="1200" baseline="0" dirty="0" smtClean="0"/>
                        <a:t> </a:t>
                      </a:r>
                      <a:r>
                        <a:rPr lang="en-US" sz="1400" b="1" i="1" u="none" strike="noStrike" kern="1200" baseline="0" dirty="0" err="1" smtClean="0"/>
                        <a:t>assert.event</a:t>
                      </a:r>
                      <a:r>
                        <a:rPr lang="en-US" sz="1400" b="1" i="1" u="none" strike="noStrike" kern="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05 (HB R</a:t>
                      </a:r>
                      <a:r>
                        <a:rPr lang="en-US" sz="1400" b="1" i="1" u="none" strike="noStrike" kern="1200" baseline="-25000" dirty="0" smtClean="0"/>
                        <a:t>1,3</a:t>
                      </a:r>
                      <a:r>
                        <a:rPr lang="en-US" sz="1400" b="1" i="1" u="none" strike="noStrike" kern="1200" baseline="0" dirty="0" smtClean="0"/>
                        <a:t>.event W(&amp;h3).event)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06 (HB W(&amp;h3).event S</a:t>
                      </a:r>
                      <a:r>
                        <a:rPr lang="en-US" sz="1400" b="1" i="1" u="none" strike="noStrike" kern="1200" baseline="-25000" dirty="0" smtClean="0"/>
                        <a:t>1,5</a:t>
                      </a:r>
                      <a:r>
                        <a:rPr lang="en-US" sz="1400" b="1" i="1" u="none" strike="noStrike" kern="1200" baseline="0" dirty="0" smtClean="0"/>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07 (HB S</a:t>
                      </a:r>
                      <a:r>
                        <a:rPr lang="en-US" sz="1400" b="1" i="1" u="none" strike="noStrike" kern="1200" baseline="-25000" dirty="0" smtClean="0"/>
                        <a:t>1,5</a:t>
                      </a:r>
                      <a:r>
                        <a:rPr lang="en-US" sz="1400" b="1" i="1" u="none" strike="noStrike" kern="1200" baseline="0" dirty="0" smtClean="0"/>
                        <a:t>.event W(&amp;h4).event)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08 (HB S</a:t>
                      </a:r>
                      <a:r>
                        <a:rPr lang="en-US" sz="1400" b="1" i="1" u="none" strike="noStrike" kern="1200" baseline="-25000" dirty="0" smtClean="0"/>
                        <a:t>2,4</a:t>
                      </a:r>
                      <a:r>
                        <a:rPr lang="en-US" sz="1400" b="1" i="1" u="none" strike="noStrike" kern="1200" baseline="0" dirty="0" smtClean="0"/>
                        <a:t>.event W(&amp;h5).event)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09 (HB W(&amp;h5).event S</a:t>
                      </a:r>
                      <a:r>
                        <a:rPr lang="en-US" sz="1400" b="1" i="1" u="none" strike="noStrike" kern="1200" baseline="-25000" dirty="0" smtClean="0"/>
                        <a:t>2,6</a:t>
                      </a:r>
                      <a:r>
                        <a:rPr lang="en-US" sz="1400" b="1" i="1" u="none" strike="noStrike" kern="1200" baseline="0" dirty="0" smtClean="0"/>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t>10 (HB S</a:t>
                      </a:r>
                      <a:r>
                        <a:rPr lang="en-US" sz="1400" b="1" i="1" u="none" strike="noStrike" kern="1200" baseline="-25000" dirty="0" smtClean="0"/>
                        <a:t>2,6</a:t>
                      </a:r>
                      <a:r>
                        <a:rPr lang="en-US" sz="1400" b="1" i="1" u="none" strike="noStrike" kern="1200" baseline="0" dirty="0" smtClean="0"/>
                        <a:t>.event W(&amp;h6).event)</a:t>
                      </a:r>
                      <a:endParaRPr lang="en-US" sz="1400" b="1" i="1" u="none" strike="noStrike" kern="1200" baseline="0" dirty="0" smtClean="0"/>
                    </a:p>
                  </a:txBody>
                  <a:tcPr/>
                </a:tc>
              </a:tr>
            </a:tbl>
          </a:graphicData>
        </a:graphic>
      </p:graphicFrame>
      <p:sp>
        <p:nvSpPr>
          <p:cNvPr id="8" name="Rectangle 7"/>
          <p:cNvSpPr/>
          <p:nvPr/>
        </p:nvSpPr>
        <p:spPr>
          <a:xfrm>
            <a:off x="1211688" y="4169229"/>
            <a:ext cx="2683234" cy="707886"/>
          </a:xfrm>
          <a:prstGeom prst="rect">
            <a:avLst/>
          </a:prstGeom>
          <a:noFill/>
        </p:spPr>
        <p:txBody>
          <a:bodyPr wrap="none" lIns="91440" tIns="45720" rIns="91440" bIns="45720">
            <a:spAutoFit/>
          </a:bodyPr>
          <a:lstStyle/>
          <a:p>
            <a:pPr algn="ctr"/>
            <a:r>
              <a:rPr lang="en-US" sz="4000" dirty="0" smtClean="0"/>
              <a:t>Match Pairs</a:t>
            </a:r>
            <a:endParaRPr lang="en-US" sz="4000" dirty="0"/>
          </a:p>
        </p:txBody>
      </p:sp>
      <p:sp>
        <p:nvSpPr>
          <p:cNvPr id="3" name="下箭头 2"/>
          <p:cNvSpPr/>
          <p:nvPr/>
        </p:nvSpPr>
        <p:spPr>
          <a:xfrm>
            <a:off x="1524000" y="18288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1524000" y="22098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下箭头 28"/>
          <p:cNvSpPr/>
          <p:nvPr/>
        </p:nvSpPr>
        <p:spPr>
          <a:xfrm>
            <a:off x="1524000" y="2514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1524000" y="28194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a:off x="1524000" y="32004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3048000" y="18288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3048000" y="22098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3048000" y="2514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下箭头 34"/>
          <p:cNvSpPr/>
          <p:nvPr/>
        </p:nvSpPr>
        <p:spPr>
          <a:xfrm>
            <a:off x="4876800" y="1752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a:off x="4876800" y="2133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4876800" y="24384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201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4169229"/>
            <a:ext cx="4343400" cy="1674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dirty="0" smtClean="0"/>
          </a:p>
          <a:p>
            <a:pPr algn="ctr"/>
            <a:endParaRPr lang="en-US" dirty="0"/>
          </a:p>
          <a:p>
            <a:pPr algn="ctr"/>
            <a:r>
              <a:rPr lang="en-US" dirty="0" smtClean="0">
                <a:solidFill>
                  <a:srgbClr val="C00000"/>
                </a:solidFill>
              </a:rPr>
              <a:t>(R</a:t>
            </a:r>
            <a:r>
              <a:rPr lang="en-US" baseline="-25000" dirty="0" smtClean="0">
                <a:solidFill>
                  <a:srgbClr val="C00000"/>
                </a:solidFill>
              </a:rPr>
              <a:t>0,2</a:t>
            </a:r>
            <a:r>
              <a:rPr lang="en-US" dirty="0" smtClean="0">
                <a:solidFill>
                  <a:srgbClr val="C00000"/>
                </a:solidFill>
              </a:rPr>
              <a:t>,S</a:t>
            </a:r>
            <a:r>
              <a:rPr lang="en-US" baseline="-25000" dirty="0" smtClean="0">
                <a:solidFill>
                  <a:srgbClr val="C00000"/>
                </a:solidFill>
              </a:rPr>
              <a:t>2,4</a:t>
            </a:r>
            <a:r>
              <a:rPr lang="en-US" dirty="0" smtClean="0">
                <a:solidFill>
                  <a:srgbClr val="C00000"/>
                </a:solidFill>
              </a:rPr>
              <a:t>)</a:t>
            </a:r>
            <a:endParaRPr lang="en-US" dirty="0">
              <a:solidFill>
                <a:srgbClr val="C00000"/>
              </a:solidFill>
            </a:endParaRPr>
          </a:p>
          <a:p>
            <a:pPr algn="ctr"/>
            <a:r>
              <a:rPr lang="en-US" altLang="zh-CN" dirty="0" smtClean="0">
                <a:solidFill>
                  <a:schemeClr val="accent3">
                    <a:lumMod val="60000"/>
                    <a:lumOff val="40000"/>
                  </a:schemeClr>
                </a:solidFill>
              </a:rPr>
              <a:t>(R</a:t>
            </a:r>
            <a:r>
              <a:rPr lang="en-US" altLang="zh-CN" baseline="-25000" dirty="0" smtClean="0">
                <a:solidFill>
                  <a:schemeClr val="accent3">
                    <a:lumMod val="60000"/>
                    <a:lumOff val="40000"/>
                  </a:schemeClr>
                </a:solidFill>
              </a:rPr>
              <a:t>0,5</a:t>
            </a:r>
            <a:r>
              <a:rPr lang="en-US" altLang="zh-CN" dirty="0" smtClean="0">
                <a:solidFill>
                  <a:schemeClr val="accent3">
                    <a:lumMod val="60000"/>
                    <a:lumOff val="40000"/>
                  </a:schemeClr>
                </a:solidFill>
              </a:rPr>
              <a:t>,S</a:t>
            </a:r>
            <a:r>
              <a:rPr lang="en-US" altLang="zh-CN" baseline="-25000" dirty="0" smtClean="0">
                <a:solidFill>
                  <a:schemeClr val="accent3">
                    <a:lumMod val="60000"/>
                    <a:lumOff val="40000"/>
                  </a:schemeClr>
                </a:solidFill>
              </a:rPr>
              <a:t>1,5</a:t>
            </a:r>
            <a:r>
              <a:rPr lang="en-US" altLang="zh-CN" dirty="0" smtClean="0">
                <a:solidFill>
                  <a:schemeClr val="accent3">
                    <a:lumMod val="60000"/>
                    <a:lumOff val="40000"/>
                  </a:schemeClr>
                </a:solidFill>
              </a:rPr>
              <a:t>)</a:t>
            </a:r>
            <a:endParaRPr lang="en-US" altLang="zh-CN" dirty="0">
              <a:solidFill>
                <a:schemeClr val="accent3">
                  <a:lumMod val="60000"/>
                  <a:lumOff val="40000"/>
                </a:schemeClr>
              </a:solidFill>
            </a:endParaRPr>
          </a:p>
          <a:p>
            <a:pPr algn="ctr"/>
            <a:r>
              <a:rPr lang="en-US" altLang="zh-CN" dirty="0" smtClean="0">
                <a:solidFill>
                  <a:schemeClr val="accent6">
                    <a:lumMod val="75000"/>
                  </a:schemeClr>
                </a:solidFill>
              </a:rPr>
              <a:t>(R</a:t>
            </a:r>
            <a:r>
              <a:rPr lang="en-US" altLang="zh-CN" baseline="-25000" dirty="0" smtClean="0">
                <a:solidFill>
                  <a:schemeClr val="accent6">
                    <a:lumMod val="75000"/>
                  </a:schemeClr>
                </a:solidFill>
              </a:rPr>
              <a:t>1,3</a:t>
            </a:r>
            <a:r>
              <a:rPr lang="en-US" altLang="zh-CN" dirty="0" smtClean="0">
                <a:solidFill>
                  <a:schemeClr val="accent6">
                    <a:lumMod val="75000"/>
                  </a:schemeClr>
                </a:solidFill>
              </a:rPr>
              <a:t>,S</a:t>
            </a:r>
            <a:r>
              <a:rPr lang="en-US" altLang="zh-CN" baseline="-25000" dirty="0" smtClean="0">
                <a:solidFill>
                  <a:schemeClr val="accent6">
                    <a:lumMod val="75000"/>
                  </a:schemeClr>
                </a:solidFill>
              </a:rPr>
              <a:t>2,7</a:t>
            </a:r>
            <a:r>
              <a:rPr lang="en-US" altLang="zh-CN" dirty="0" smtClean="0">
                <a:solidFill>
                  <a:schemeClr val="accent6">
                    <a:lumMod val="75000"/>
                  </a:schemeClr>
                </a:solidFill>
              </a:rPr>
              <a:t>)</a:t>
            </a:r>
            <a:endParaRPr lang="en-US" altLang="zh-CN" dirty="0">
              <a:solidFill>
                <a:schemeClr val="accent6">
                  <a:lumMod val="75000"/>
                </a:schemeClr>
              </a:solidFill>
            </a:endParaRPr>
          </a:p>
        </p:txBody>
      </p:sp>
      <p:sp>
        <p:nvSpPr>
          <p:cNvPr id="2" name="Title 1"/>
          <p:cNvSpPr>
            <a:spLocks noGrp="1"/>
          </p:cNvSpPr>
          <p:nvPr>
            <p:ph type="title"/>
          </p:nvPr>
        </p:nvSpPr>
        <p:spPr/>
        <p:txBody>
          <a:bodyPr>
            <a:normAutofit/>
          </a:bodyPr>
          <a:lstStyle/>
          <a:p>
            <a:r>
              <a:rPr lang="en-US" altLang="zh-CN" sz="3800" dirty="0"/>
              <a:t>SMT Encoding for Our Example – Step </a:t>
            </a:r>
            <a:r>
              <a:rPr lang="en-US" altLang="zh-CN" sz="3800" dirty="0" smtClean="0"/>
              <a:t>3</a:t>
            </a:r>
            <a:endParaRPr lang="en-US" sz="3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3324609"/>
              </p:ext>
            </p:extLst>
          </p:nvPr>
        </p:nvGraphicFramePr>
        <p:xfrm>
          <a:off x="5257800" y="1371599"/>
          <a:ext cx="3200400" cy="5090161"/>
        </p:xfrm>
        <a:graphic>
          <a:graphicData uri="http://schemas.openxmlformats.org/drawingml/2006/table">
            <a:tbl>
              <a:tblPr firstRow="1" bandRow="1">
                <a:tableStyleId>{D113A9D2-9D6B-4929-AA2D-F23B5EE8CBE7}</a:tableStyleId>
              </a:tblPr>
              <a:tblGrid>
                <a:gridCol w="3200400"/>
              </a:tblGrid>
              <a:tr h="5090161">
                <a:tc>
                  <a:txBody>
                    <a:bodyPr/>
                    <a:lstStyle/>
                    <a:p>
                      <a:r>
                        <a:rPr lang="en-US" altLang="zh-CN" sz="2400" u="none" strike="noStrike" kern="1200" baseline="0" dirty="0" smtClean="0"/>
                        <a:t>Constraints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u="none" strike="noStrik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00 (HB R</a:t>
                      </a:r>
                      <a:r>
                        <a:rPr lang="en-US" sz="1400" b="1" i="1" u="none" strike="noStrike" kern="1200" baseline="-25000" dirty="0" smtClean="0">
                          <a:latin typeface="+mn-lt"/>
                        </a:rPr>
                        <a:t>0,2</a:t>
                      </a:r>
                      <a:r>
                        <a:rPr lang="en-US" sz="1400" b="1" i="1" u="none" strike="noStrike" kern="1200" baseline="0" dirty="0" smtClean="0">
                          <a:latin typeface="+mn-lt"/>
                        </a:rPr>
                        <a:t>.event W(&amp;h1).event)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01 (HB W(&amp;h1).event R</a:t>
                      </a:r>
                      <a:r>
                        <a:rPr lang="en-US" sz="1400" b="1" i="1" u="none" strike="noStrike" kern="1200" baseline="-25000" dirty="0" smtClean="0">
                          <a:latin typeface="+mn-lt"/>
                        </a:rPr>
                        <a:t>0,5</a:t>
                      </a:r>
                      <a:r>
                        <a:rPr lang="en-US" sz="1400" b="1" i="1" u="none" strike="noStrike" kern="1200" baseline="0" dirty="0" smtClean="0">
                          <a:latin typeface="+mn-lt"/>
                        </a:rPr>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02 (HB R</a:t>
                      </a:r>
                      <a:r>
                        <a:rPr lang="en-US" sz="1400" b="1" i="1" u="none" strike="noStrike" kern="1200" baseline="-25000" dirty="0" smtClean="0">
                          <a:latin typeface="+mn-lt"/>
                        </a:rPr>
                        <a:t>0,5</a:t>
                      </a:r>
                      <a:r>
                        <a:rPr lang="en-US" sz="1400" b="1" i="1" u="none" strike="noStrike" kern="1200" baseline="0" dirty="0" smtClean="0">
                          <a:latin typeface="+mn-lt"/>
                        </a:rPr>
                        <a:t>.event W(&amp;h2).event)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03 (HB W(&amp;h2).event </a:t>
                      </a:r>
                      <a:r>
                        <a:rPr lang="en-US" sz="1400" b="1" i="1" u="none" strike="noStrike" kern="1200" baseline="0" dirty="0" err="1" smtClean="0">
                          <a:latin typeface="+mn-lt"/>
                        </a:rPr>
                        <a:t>assume.event</a:t>
                      </a:r>
                      <a:r>
                        <a:rPr lang="en-US" sz="1400" b="1" i="1" u="none" strike="noStrike" kern="120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04 (HB </a:t>
                      </a:r>
                      <a:r>
                        <a:rPr lang="en-US" sz="1400" b="1" i="1" u="none" strike="noStrike" kern="1200" baseline="0" dirty="0" err="1" smtClean="0">
                          <a:latin typeface="+mn-lt"/>
                        </a:rPr>
                        <a:t>assume.event</a:t>
                      </a:r>
                      <a:r>
                        <a:rPr lang="en-US" sz="1400" b="1" i="1" u="none" strike="noStrike" kern="1200" baseline="0" dirty="0" smtClean="0">
                          <a:latin typeface="+mn-lt"/>
                        </a:rPr>
                        <a:t> </a:t>
                      </a:r>
                      <a:r>
                        <a:rPr lang="en-US" sz="1400" b="1" i="1" u="none" strike="noStrike" kern="1200" baseline="0" dirty="0" err="1" smtClean="0">
                          <a:latin typeface="+mn-lt"/>
                        </a:rPr>
                        <a:t>assert.event</a:t>
                      </a:r>
                      <a:r>
                        <a:rPr lang="en-US" sz="1400" b="1" i="1" u="none" strike="noStrike" kern="120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05 (HB R</a:t>
                      </a:r>
                      <a:r>
                        <a:rPr lang="en-US" sz="1400" b="1" i="1" u="none" strike="noStrike" kern="1200" baseline="-25000" dirty="0" smtClean="0">
                          <a:latin typeface="+mn-lt"/>
                        </a:rPr>
                        <a:t>1,3</a:t>
                      </a:r>
                      <a:r>
                        <a:rPr lang="en-US" sz="1400" b="1" i="1" u="none" strike="noStrike" kern="1200" baseline="0" dirty="0" smtClean="0">
                          <a:latin typeface="+mn-lt"/>
                        </a:rPr>
                        <a:t>.event W(&amp;h3).event)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06 (HB W(&amp;h3).event S</a:t>
                      </a:r>
                      <a:r>
                        <a:rPr lang="en-US" sz="1400" b="1" i="1" u="none" strike="noStrike" kern="1200" baseline="-25000" dirty="0" smtClean="0">
                          <a:latin typeface="+mn-lt"/>
                        </a:rPr>
                        <a:t>1,5</a:t>
                      </a:r>
                      <a:r>
                        <a:rPr lang="en-US" sz="1400" b="1" i="1" u="none" strike="noStrike" kern="1200" baseline="0" dirty="0" smtClean="0">
                          <a:latin typeface="+mn-lt"/>
                        </a:rPr>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07 (HB S</a:t>
                      </a:r>
                      <a:r>
                        <a:rPr lang="en-US" sz="1400" b="1" i="1" u="none" strike="noStrike" kern="1200" baseline="-25000" dirty="0" smtClean="0">
                          <a:latin typeface="+mn-lt"/>
                        </a:rPr>
                        <a:t>1,5</a:t>
                      </a:r>
                      <a:r>
                        <a:rPr lang="en-US" sz="1400" b="1" i="1" u="none" strike="noStrike" kern="1200" baseline="0" dirty="0" smtClean="0">
                          <a:latin typeface="+mn-lt"/>
                        </a:rPr>
                        <a:t>.event W(&amp;h4).event)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08 (HB S</a:t>
                      </a:r>
                      <a:r>
                        <a:rPr lang="en-US" sz="1400" b="1" i="1" u="none" strike="noStrike" kern="1200" baseline="-25000" dirty="0" smtClean="0">
                          <a:latin typeface="+mn-lt"/>
                        </a:rPr>
                        <a:t>2,4</a:t>
                      </a:r>
                      <a:r>
                        <a:rPr lang="en-US" sz="1400" b="1" i="1" u="none" strike="noStrike" kern="1200" baseline="0" dirty="0" smtClean="0">
                          <a:latin typeface="+mn-lt"/>
                        </a:rPr>
                        <a:t>.event W(&amp;h5).event)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09 (HB W(&amp;h5).event S</a:t>
                      </a:r>
                      <a:r>
                        <a:rPr lang="en-US" sz="1400" b="1" i="1" u="none" strike="noStrike" kern="1200" baseline="-25000" dirty="0" smtClean="0">
                          <a:latin typeface="+mn-lt"/>
                        </a:rPr>
                        <a:t>2,6</a:t>
                      </a:r>
                      <a:r>
                        <a:rPr lang="en-US" sz="1400" b="1" i="1" u="none" strike="noStrike" kern="1200" baseline="0" dirty="0" smtClean="0">
                          <a:latin typeface="+mn-lt"/>
                        </a:rPr>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10 (HB S</a:t>
                      </a:r>
                      <a:r>
                        <a:rPr lang="en-US" sz="1400" b="1" i="1" u="none" strike="noStrike" kern="1200" baseline="-25000" dirty="0" smtClean="0">
                          <a:latin typeface="+mn-lt"/>
                        </a:rPr>
                        <a:t>2,6</a:t>
                      </a:r>
                      <a:r>
                        <a:rPr lang="en-US" sz="1400" b="1" i="1" u="none" strike="noStrike" kern="1200" baseline="0" dirty="0" smtClean="0">
                          <a:latin typeface="+mn-lt"/>
                        </a:rPr>
                        <a:t>.event W(&amp;h6).event)</a:t>
                      </a:r>
                    </a:p>
                    <a:p>
                      <a:r>
                        <a:rPr lang="en-US" sz="1400" i="1" u="none" strike="noStrike" kern="1200" baseline="0" dirty="0" smtClean="0">
                          <a:solidFill>
                            <a:schemeClr val="accent2">
                              <a:lumMod val="60000"/>
                              <a:lumOff val="40000"/>
                            </a:schemeClr>
                          </a:solidFill>
                          <a:latin typeface="+mn-lt"/>
                        </a:rPr>
                        <a:t>11 (assert (&gt; b 0))</a:t>
                      </a:r>
                      <a:endParaRPr lang="en-US" sz="1400" b="1" i="1" u="none" strike="noStrike" kern="1200" baseline="0" dirty="0" smtClean="0">
                        <a:solidFill>
                          <a:schemeClr val="accent2">
                            <a:lumMod val="60000"/>
                            <a:lumOff val="40000"/>
                          </a:schemeClr>
                        </a:solidFill>
                        <a:latin typeface="+mn-lt"/>
                        <a:ea typeface="+mn-ea"/>
                        <a:cs typeface="+mn-cs"/>
                      </a:endParaRPr>
                    </a:p>
                    <a:p>
                      <a:r>
                        <a:rPr lang="en-US" altLang="zh-CN" sz="1400" i="1" u="none" strike="noStrike" kern="1200" baseline="0" dirty="0" smtClean="0">
                          <a:solidFill>
                            <a:schemeClr val="accent2">
                              <a:lumMod val="60000"/>
                              <a:lumOff val="40000"/>
                            </a:schemeClr>
                          </a:solidFill>
                          <a:latin typeface="+mn-lt"/>
                        </a:rPr>
                        <a:t>12 (assert (not(= a 4)))</a:t>
                      </a:r>
                      <a:endParaRPr lang="en-US" altLang="zh-CN" sz="1400" i="1" u="none" strike="noStrike" kern="1200" baseline="0" dirty="0" smtClean="0">
                        <a:solidFill>
                          <a:schemeClr val="accent2">
                            <a:lumMod val="60000"/>
                            <a:lumOff val="40000"/>
                          </a:schemeClr>
                        </a:solidFill>
                        <a:latin typeface="+mn-lt"/>
                      </a:endParaRPr>
                    </a:p>
                  </a:txBody>
                  <a:tcPr/>
                </a:tc>
              </a:tr>
            </a:tbl>
          </a:graphicData>
        </a:graphic>
      </p:graphicFrame>
      <p:sp>
        <p:nvSpPr>
          <p:cNvPr id="8" name="Rectangle 7"/>
          <p:cNvSpPr/>
          <p:nvPr/>
        </p:nvSpPr>
        <p:spPr>
          <a:xfrm>
            <a:off x="1211688" y="4169229"/>
            <a:ext cx="2683234" cy="707886"/>
          </a:xfrm>
          <a:prstGeom prst="rect">
            <a:avLst/>
          </a:prstGeom>
          <a:noFill/>
        </p:spPr>
        <p:txBody>
          <a:bodyPr wrap="none" lIns="91440" tIns="45720" rIns="91440" bIns="45720">
            <a:spAutoFit/>
          </a:bodyPr>
          <a:lstStyle/>
          <a:p>
            <a:pPr algn="ctr"/>
            <a:r>
              <a:rPr lang="en-US" sz="4000" dirty="0" smtClean="0"/>
              <a:t>Match Pairs</a:t>
            </a:r>
            <a:endParaRPr lang="en-US" sz="4000" dirty="0"/>
          </a:p>
        </p:txBody>
      </p:sp>
      <p:graphicFrame>
        <p:nvGraphicFramePr>
          <p:cNvPr id="9" name="表格 4"/>
          <p:cNvGraphicFramePr>
            <a:graphicFrameLocks noGrp="1"/>
          </p:cNvGraphicFramePr>
          <p:nvPr>
            <p:extLst>
              <p:ext uri="{D42A27DB-BD31-4B8C-83A1-F6EECF244321}">
                <p14:modId xmlns:p14="http://schemas.microsoft.com/office/powerpoint/2010/main" val="257783358"/>
              </p:ext>
            </p:extLst>
          </p:nvPr>
        </p:nvGraphicFramePr>
        <p:xfrm>
          <a:off x="76200" y="1371600"/>
          <a:ext cx="4942703" cy="2133600"/>
        </p:xfrm>
        <a:graphic>
          <a:graphicData uri="http://schemas.openxmlformats.org/drawingml/2006/table">
            <a:tbl>
              <a:tblPr firstRow="1" bandRow="1">
                <a:tableStyleId>{5C22544A-7EE6-4342-B048-85BDC9FD1C3A}</a:tableStyleId>
              </a:tblPr>
              <a:tblGrid>
                <a:gridCol w="1589904"/>
                <a:gridCol w="1600200"/>
                <a:gridCol w="1752599"/>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endParaRPr lang="en-US" altLang="zh-CN" sz="1400" b="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W(&amp;h1)</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60000"/>
                              <a:lumOff val="40000"/>
                            </a:schemeClr>
                          </a:solidFill>
                          <a:latin typeface="Lucida Console" pitchFamily="49" charset="0"/>
                        </a:rPr>
                        <a:t>assume(b &gt; 0)</a:t>
                      </a:r>
                      <a:endParaRPr lang="en-US" altLang="zh-CN" sz="1400" dirty="0" smtClean="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60000"/>
                              <a:lumOff val="40000"/>
                            </a:schemeClr>
                          </a:solidFill>
                          <a:latin typeface="Lucida Console" pitchFamily="49" charset="0"/>
                        </a:rPr>
                        <a:t>assert(a == 4)</a:t>
                      </a:r>
                      <a:endParaRPr lang="en-US" altLang="zh-CN" sz="1400" dirty="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739487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4169229"/>
            <a:ext cx="4343400" cy="1674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dirty="0" smtClean="0"/>
          </a:p>
          <a:p>
            <a:pPr algn="ctr"/>
            <a:endParaRPr lang="en-US" dirty="0"/>
          </a:p>
          <a:p>
            <a:pPr algn="ctr"/>
            <a:r>
              <a:rPr lang="en-US" dirty="0" smtClean="0">
                <a:solidFill>
                  <a:srgbClr val="C00000"/>
                </a:solidFill>
              </a:rPr>
              <a:t>(R</a:t>
            </a:r>
            <a:r>
              <a:rPr lang="en-US" baseline="-25000" dirty="0" smtClean="0">
                <a:solidFill>
                  <a:srgbClr val="C00000"/>
                </a:solidFill>
              </a:rPr>
              <a:t>0,2</a:t>
            </a:r>
            <a:r>
              <a:rPr lang="en-US" dirty="0" smtClean="0">
                <a:solidFill>
                  <a:srgbClr val="C00000"/>
                </a:solidFill>
              </a:rPr>
              <a:t>,S</a:t>
            </a:r>
            <a:r>
              <a:rPr lang="en-US" baseline="-25000" dirty="0" smtClean="0">
                <a:solidFill>
                  <a:srgbClr val="C00000"/>
                </a:solidFill>
              </a:rPr>
              <a:t>2,4</a:t>
            </a:r>
            <a:r>
              <a:rPr lang="en-US" dirty="0" smtClean="0">
                <a:solidFill>
                  <a:srgbClr val="C00000"/>
                </a:solidFill>
              </a:rPr>
              <a:t>)</a:t>
            </a:r>
            <a:endParaRPr lang="en-US" dirty="0">
              <a:solidFill>
                <a:srgbClr val="C00000"/>
              </a:solidFill>
            </a:endParaRPr>
          </a:p>
          <a:p>
            <a:pPr algn="ctr"/>
            <a:r>
              <a:rPr lang="en-US" altLang="zh-CN" dirty="0" smtClean="0">
                <a:solidFill>
                  <a:schemeClr val="accent3">
                    <a:lumMod val="60000"/>
                    <a:lumOff val="40000"/>
                  </a:schemeClr>
                </a:solidFill>
              </a:rPr>
              <a:t>(R</a:t>
            </a:r>
            <a:r>
              <a:rPr lang="en-US" altLang="zh-CN" baseline="-25000" dirty="0" smtClean="0">
                <a:solidFill>
                  <a:schemeClr val="accent3">
                    <a:lumMod val="60000"/>
                    <a:lumOff val="40000"/>
                  </a:schemeClr>
                </a:solidFill>
              </a:rPr>
              <a:t>0,5</a:t>
            </a:r>
            <a:r>
              <a:rPr lang="en-US" altLang="zh-CN" dirty="0" smtClean="0">
                <a:solidFill>
                  <a:schemeClr val="accent3">
                    <a:lumMod val="60000"/>
                    <a:lumOff val="40000"/>
                  </a:schemeClr>
                </a:solidFill>
              </a:rPr>
              <a:t>,S</a:t>
            </a:r>
            <a:r>
              <a:rPr lang="en-US" altLang="zh-CN" baseline="-25000" dirty="0" smtClean="0">
                <a:solidFill>
                  <a:schemeClr val="accent3">
                    <a:lumMod val="60000"/>
                    <a:lumOff val="40000"/>
                  </a:schemeClr>
                </a:solidFill>
              </a:rPr>
              <a:t>1,5</a:t>
            </a:r>
            <a:r>
              <a:rPr lang="en-US" altLang="zh-CN" dirty="0" smtClean="0">
                <a:solidFill>
                  <a:schemeClr val="accent3">
                    <a:lumMod val="60000"/>
                    <a:lumOff val="40000"/>
                  </a:schemeClr>
                </a:solidFill>
              </a:rPr>
              <a:t>)</a:t>
            </a:r>
            <a:endParaRPr lang="en-US" altLang="zh-CN" dirty="0">
              <a:solidFill>
                <a:schemeClr val="accent3">
                  <a:lumMod val="60000"/>
                  <a:lumOff val="40000"/>
                </a:schemeClr>
              </a:solidFill>
            </a:endParaRPr>
          </a:p>
          <a:p>
            <a:pPr algn="ctr"/>
            <a:r>
              <a:rPr lang="en-US" altLang="zh-CN" dirty="0" smtClean="0">
                <a:solidFill>
                  <a:schemeClr val="accent6">
                    <a:lumMod val="75000"/>
                  </a:schemeClr>
                </a:solidFill>
              </a:rPr>
              <a:t>(R</a:t>
            </a:r>
            <a:r>
              <a:rPr lang="en-US" altLang="zh-CN" baseline="-25000" dirty="0" smtClean="0">
                <a:solidFill>
                  <a:schemeClr val="accent6">
                    <a:lumMod val="75000"/>
                  </a:schemeClr>
                </a:solidFill>
              </a:rPr>
              <a:t>1,3</a:t>
            </a:r>
            <a:r>
              <a:rPr lang="en-US" altLang="zh-CN" dirty="0" smtClean="0">
                <a:solidFill>
                  <a:schemeClr val="accent6">
                    <a:lumMod val="75000"/>
                  </a:schemeClr>
                </a:solidFill>
              </a:rPr>
              <a:t>,S</a:t>
            </a:r>
            <a:r>
              <a:rPr lang="en-US" altLang="zh-CN" baseline="-25000" dirty="0" smtClean="0">
                <a:solidFill>
                  <a:schemeClr val="accent6">
                    <a:lumMod val="75000"/>
                  </a:schemeClr>
                </a:solidFill>
              </a:rPr>
              <a:t>2,7</a:t>
            </a:r>
            <a:r>
              <a:rPr lang="en-US" altLang="zh-CN" dirty="0" smtClean="0">
                <a:solidFill>
                  <a:schemeClr val="accent6">
                    <a:lumMod val="75000"/>
                  </a:schemeClr>
                </a:solidFill>
              </a:rPr>
              <a:t>)</a:t>
            </a:r>
            <a:endParaRPr lang="en-US" altLang="zh-CN" dirty="0">
              <a:solidFill>
                <a:schemeClr val="accent6">
                  <a:lumMod val="75000"/>
                </a:schemeClr>
              </a:solidFill>
            </a:endParaRPr>
          </a:p>
        </p:txBody>
      </p:sp>
      <p:sp>
        <p:nvSpPr>
          <p:cNvPr id="2" name="Title 1"/>
          <p:cNvSpPr>
            <a:spLocks noGrp="1"/>
          </p:cNvSpPr>
          <p:nvPr>
            <p:ph type="title"/>
          </p:nvPr>
        </p:nvSpPr>
        <p:spPr/>
        <p:txBody>
          <a:bodyPr>
            <a:normAutofit/>
          </a:bodyPr>
          <a:lstStyle/>
          <a:p>
            <a:r>
              <a:rPr lang="en-US" altLang="zh-CN" sz="3800" dirty="0"/>
              <a:t>SMT Encoding for Our Example – Step 4</a:t>
            </a:r>
            <a:endParaRPr lang="en-US" sz="3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8996076"/>
              </p:ext>
            </p:extLst>
          </p:nvPr>
        </p:nvGraphicFramePr>
        <p:xfrm>
          <a:off x="5257800" y="1371599"/>
          <a:ext cx="3200400" cy="5090161"/>
        </p:xfrm>
        <a:graphic>
          <a:graphicData uri="http://schemas.openxmlformats.org/drawingml/2006/table">
            <a:tbl>
              <a:tblPr firstRow="1" bandRow="1">
                <a:tableStyleId>{D113A9D2-9D6B-4929-AA2D-F23B5EE8CBE7}</a:tableStyleId>
              </a:tblPr>
              <a:tblGrid>
                <a:gridCol w="3200400"/>
              </a:tblGrid>
              <a:tr h="5090161">
                <a:tc>
                  <a:txBody>
                    <a:bodyPr/>
                    <a:lstStyle/>
                    <a:p>
                      <a:r>
                        <a:rPr lang="en-US" sz="2400" u="none" strike="noStrike" kern="1200" baseline="0" dirty="0" smtClean="0"/>
                        <a:t>Constraints </a:t>
                      </a:r>
                    </a:p>
                    <a:p>
                      <a:endParaRPr lang="en-US" sz="1400" u="none" strike="noStrike"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00 (HB R</a:t>
                      </a:r>
                      <a:r>
                        <a:rPr lang="en-US" sz="1400" b="1" i="1" u="none" strike="noStrike" kern="1200" baseline="-25000" dirty="0" smtClean="0">
                          <a:latin typeface="+mn-lt"/>
                        </a:rPr>
                        <a:t>0,2</a:t>
                      </a:r>
                      <a:r>
                        <a:rPr lang="en-US" sz="1400" b="1" i="1" u="none" strike="noStrike" kern="1200" baseline="0" dirty="0" smtClean="0">
                          <a:latin typeface="+mn-lt"/>
                        </a:rPr>
                        <a:t>.event W(&amp;h1).event)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01 (HB W(&amp;h1).event R</a:t>
                      </a:r>
                      <a:r>
                        <a:rPr lang="en-US" sz="1400" b="1" i="1" u="none" strike="noStrike" kern="1200" baseline="-25000" dirty="0" smtClean="0">
                          <a:latin typeface="+mn-lt"/>
                        </a:rPr>
                        <a:t>0,5</a:t>
                      </a:r>
                      <a:r>
                        <a:rPr lang="en-US" sz="1400" b="1" i="1" u="none" strike="noStrike" kern="1200" baseline="0" dirty="0" smtClean="0">
                          <a:latin typeface="+mn-lt"/>
                        </a:rPr>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02 (HB R</a:t>
                      </a:r>
                      <a:r>
                        <a:rPr lang="en-US" sz="1400" b="1" i="1" u="none" strike="noStrike" kern="1200" baseline="-25000" dirty="0" smtClean="0">
                          <a:latin typeface="+mn-lt"/>
                        </a:rPr>
                        <a:t>0,5</a:t>
                      </a:r>
                      <a:r>
                        <a:rPr lang="en-US" sz="1400" b="1" i="1" u="none" strike="noStrike" kern="1200" baseline="0" dirty="0" smtClean="0">
                          <a:latin typeface="+mn-lt"/>
                        </a:rPr>
                        <a:t>.event W(&amp;h2).event)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03 (HB W(&amp;h2).event </a:t>
                      </a:r>
                      <a:r>
                        <a:rPr lang="en-US" sz="1400" b="1" i="1" u="none" strike="noStrike" kern="1200" baseline="0" dirty="0" err="1" smtClean="0">
                          <a:latin typeface="+mn-lt"/>
                        </a:rPr>
                        <a:t>assume.event</a:t>
                      </a:r>
                      <a:r>
                        <a:rPr lang="en-US" sz="1400" b="1" i="1" u="none" strike="noStrike" kern="120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04 (HB </a:t>
                      </a:r>
                      <a:r>
                        <a:rPr lang="en-US" sz="1400" b="1" i="1" u="none" strike="noStrike" kern="1200" baseline="0" dirty="0" err="1" smtClean="0">
                          <a:latin typeface="+mn-lt"/>
                        </a:rPr>
                        <a:t>assume.event</a:t>
                      </a:r>
                      <a:r>
                        <a:rPr lang="en-US" sz="1400" b="1" i="1" u="none" strike="noStrike" kern="1200" baseline="0" dirty="0" smtClean="0">
                          <a:latin typeface="+mn-lt"/>
                        </a:rPr>
                        <a:t> </a:t>
                      </a:r>
                      <a:r>
                        <a:rPr lang="en-US" sz="1400" b="1" i="1" u="none" strike="noStrike" kern="1200" baseline="0" dirty="0" err="1" smtClean="0">
                          <a:latin typeface="+mn-lt"/>
                        </a:rPr>
                        <a:t>assert.event</a:t>
                      </a:r>
                      <a:r>
                        <a:rPr lang="en-US" sz="1400" b="1" i="1" u="none" strike="noStrike" kern="120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05 (HB R</a:t>
                      </a:r>
                      <a:r>
                        <a:rPr lang="en-US" sz="1400" b="1" i="1" u="none" strike="noStrike" kern="1200" baseline="-25000" dirty="0" smtClean="0">
                          <a:latin typeface="+mn-lt"/>
                        </a:rPr>
                        <a:t>1,3</a:t>
                      </a:r>
                      <a:r>
                        <a:rPr lang="en-US" sz="1400" b="1" i="1" u="none" strike="noStrike" kern="1200" baseline="0" dirty="0" smtClean="0">
                          <a:latin typeface="+mn-lt"/>
                        </a:rPr>
                        <a:t>.event W(&amp;h3).event)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06 (HB W(&amp;h3).event S</a:t>
                      </a:r>
                      <a:r>
                        <a:rPr lang="en-US" sz="1400" b="1" i="1" u="none" strike="noStrike" kern="1200" baseline="-25000" dirty="0" smtClean="0">
                          <a:latin typeface="+mn-lt"/>
                        </a:rPr>
                        <a:t>1,5</a:t>
                      </a:r>
                      <a:r>
                        <a:rPr lang="en-US" sz="1400" b="1" i="1" u="none" strike="noStrike" kern="1200" baseline="0" dirty="0" smtClean="0">
                          <a:latin typeface="+mn-lt"/>
                        </a:rPr>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07 (HB S</a:t>
                      </a:r>
                      <a:r>
                        <a:rPr lang="en-US" sz="1400" b="1" i="1" u="none" strike="noStrike" kern="1200" baseline="-25000" dirty="0" smtClean="0">
                          <a:latin typeface="+mn-lt"/>
                        </a:rPr>
                        <a:t>1,5</a:t>
                      </a:r>
                      <a:r>
                        <a:rPr lang="en-US" sz="1400" b="1" i="1" u="none" strike="noStrike" kern="1200" baseline="0" dirty="0" smtClean="0">
                          <a:latin typeface="+mn-lt"/>
                        </a:rPr>
                        <a:t>.event W(&amp;h4).event)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08 (HB S</a:t>
                      </a:r>
                      <a:r>
                        <a:rPr lang="en-US" sz="1400" b="1" i="1" u="none" strike="noStrike" kern="1200" baseline="-25000" dirty="0" smtClean="0">
                          <a:latin typeface="+mn-lt"/>
                        </a:rPr>
                        <a:t>2,4</a:t>
                      </a:r>
                      <a:r>
                        <a:rPr lang="en-US" sz="1400" b="1" i="1" u="none" strike="noStrike" kern="1200" baseline="0" dirty="0" smtClean="0">
                          <a:latin typeface="+mn-lt"/>
                        </a:rPr>
                        <a:t>.event W(&amp;h5).event)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09 (HB W(&amp;h5).event S</a:t>
                      </a:r>
                      <a:r>
                        <a:rPr lang="en-US" sz="1400" b="1" i="1" u="none" strike="noStrike" kern="1200" baseline="-25000" dirty="0" smtClean="0">
                          <a:latin typeface="+mn-lt"/>
                        </a:rPr>
                        <a:t>2,6</a:t>
                      </a:r>
                      <a:r>
                        <a:rPr lang="en-US" sz="1400" b="1" i="1" u="none" strike="noStrike" kern="1200" baseline="0" dirty="0" smtClean="0">
                          <a:latin typeface="+mn-lt"/>
                        </a:rPr>
                        <a:t>.event)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latin typeface="+mn-lt"/>
                        </a:rPr>
                        <a:t>10 (HB S</a:t>
                      </a:r>
                      <a:r>
                        <a:rPr lang="en-US" sz="1400" b="1" i="1" u="none" strike="noStrike" kern="1200" baseline="-25000" dirty="0" smtClean="0">
                          <a:latin typeface="+mn-lt"/>
                        </a:rPr>
                        <a:t>2,6</a:t>
                      </a:r>
                      <a:r>
                        <a:rPr lang="en-US" sz="1400" b="1" i="1" u="none" strike="noStrike" kern="1200" baseline="0" dirty="0" smtClean="0">
                          <a:latin typeface="+mn-lt"/>
                        </a:rPr>
                        <a:t>.event W(&amp;h6).event)</a:t>
                      </a:r>
                    </a:p>
                    <a:p>
                      <a:r>
                        <a:rPr lang="en-US" sz="1400" i="1" u="none" strike="noStrike" kern="1200" baseline="0" dirty="0" smtClean="0">
                          <a:solidFill>
                            <a:schemeClr val="accent2">
                              <a:lumMod val="60000"/>
                              <a:lumOff val="40000"/>
                            </a:schemeClr>
                          </a:solidFill>
                          <a:latin typeface="+mn-lt"/>
                        </a:rPr>
                        <a:t>11 (assert (&gt; b 0))</a:t>
                      </a:r>
                      <a:endParaRPr lang="en-US" sz="1400" b="1" i="1" u="none" strike="noStrike" kern="1200" baseline="0" dirty="0" smtClean="0">
                        <a:solidFill>
                          <a:schemeClr val="accent2">
                            <a:lumMod val="60000"/>
                            <a:lumOff val="40000"/>
                          </a:schemeClr>
                        </a:solidFill>
                        <a:latin typeface="+mn-lt"/>
                        <a:ea typeface="+mn-ea"/>
                        <a:cs typeface="+mn-cs"/>
                      </a:endParaRPr>
                    </a:p>
                    <a:p>
                      <a:r>
                        <a:rPr lang="en-US" altLang="zh-CN" sz="1400" i="1" u="none" strike="noStrike" kern="1200" baseline="0" dirty="0" smtClean="0">
                          <a:solidFill>
                            <a:schemeClr val="accent2">
                              <a:lumMod val="60000"/>
                              <a:lumOff val="40000"/>
                            </a:schemeClr>
                          </a:solidFill>
                          <a:latin typeface="+mn-lt"/>
                        </a:rPr>
                        <a:t>12 (assert (not(= a 4)))</a:t>
                      </a:r>
                      <a:endParaRPr lang="en-US" sz="1400" u="none" strike="noStrike" kern="1200" baseline="0" dirty="0" smtClean="0"/>
                    </a:p>
                    <a:p>
                      <a:endParaRPr lang="en-US" sz="1400" u="none" strike="noStrike" kern="1200" baseline="0" dirty="0" smtClean="0"/>
                    </a:p>
                    <a:p>
                      <a:r>
                        <a:rPr lang="en-US" sz="1400" u="none" strike="noStrike" kern="1200" baseline="0" dirty="0" smtClean="0"/>
                        <a:t> </a:t>
                      </a:r>
                      <a:r>
                        <a:rPr lang="en-US" sz="2400" u="none" strike="noStrike" kern="1200" baseline="0" dirty="0" smtClean="0"/>
                        <a:t>Match</a:t>
                      </a:r>
                      <a:r>
                        <a:rPr lang="en-US" sz="1400" u="none" strike="noStrike" kern="1200" baseline="0" dirty="0" smtClean="0"/>
                        <a:t> </a:t>
                      </a:r>
                      <a:endParaRPr lang="en-US" sz="1400" u="none" strike="noStrike" kern="1200" baseline="0" dirty="0" smtClean="0"/>
                    </a:p>
                    <a:p>
                      <a:endParaRPr lang="en-US" sz="1400" u="none" strike="noStrike" kern="1200" baseline="0" dirty="0" smtClean="0"/>
                    </a:p>
                    <a:p>
                      <a:pPr algn="l"/>
                      <a:r>
                        <a:rPr lang="en-US" sz="1400" i="1" dirty="0" smtClean="0">
                          <a:solidFill>
                            <a:schemeClr val="tx1"/>
                          </a:solidFill>
                        </a:rPr>
                        <a:t>13 (</a:t>
                      </a:r>
                      <a:r>
                        <a:rPr lang="en-US" sz="1400" i="1" baseline="0" dirty="0" smtClean="0">
                          <a:solidFill>
                            <a:schemeClr val="tx1"/>
                          </a:solidFill>
                        </a:rPr>
                        <a:t>MATCH </a:t>
                      </a:r>
                      <a:r>
                        <a:rPr lang="en-US" sz="1400" i="1" dirty="0" smtClean="0">
                          <a:solidFill>
                            <a:srgbClr val="C00000"/>
                          </a:solidFill>
                        </a:rPr>
                        <a:t>R</a:t>
                      </a:r>
                      <a:r>
                        <a:rPr lang="en-US" sz="1400" i="1" baseline="-25000" dirty="0" smtClean="0">
                          <a:solidFill>
                            <a:srgbClr val="C00000"/>
                          </a:solidFill>
                        </a:rPr>
                        <a:t>0,2</a:t>
                      </a:r>
                      <a:r>
                        <a:rPr lang="en-US" sz="1400" i="1" dirty="0" smtClean="0">
                          <a:solidFill>
                            <a:srgbClr val="C00000"/>
                          </a:solidFill>
                        </a:rPr>
                        <a:t>,S</a:t>
                      </a:r>
                      <a:r>
                        <a:rPr lang="en-US" sz="1400" i="1" baseline="-25000" dirty="0" smtClean="0">
                          <a:solidFill>
                            <a:srgbClr val="C00000"/>
                          </a:solidFill>
                        </a:rPr>
                        <a:t>2,4</a:t>
                      </a:r>
                      <a:r>
                        <a:rPr lang="en-US" sz="1400" i="1" dirty="0" smtClean="0">
                          <a:solidFill>
                            <a:schemeClr val="tx1"/>
                          </a:solidFill>
                        </a:rPr>
                        <a:t>)</a:t>
                      </a:r>
                    </a:p>
                    <a:p>
                      <a:pPr algn="l"/>
                      <a:r>
                        <a:rPr lang="en-US" altLang="zh-CN" sz="1400" i="1" dirty="0" smtClean="0">
                          <a:solidFill>
                            <a:schemeClr val="tx1"/>
                          </a:solidFill>
                        </a:rPr>
                        <a:t>14 (MATCH </a:t>
                      </a:r>
                      <a:r>
                        <a:rPr lang="en-US" altLang="zh-CN" sz="1400" i="1" dirty="0" smtClean="0">
                          <a:solidFill>
                            <a:schemeClr val="accent3">
                              <a:lumMod val="60000"/>
                              <a:lumOff val="40000"/>
                            </a:schemeClr>
                          </a:solidFill>
                        </a:rPr>
                        <a:t>R</a:t>
                      </a:r>
                      <a:r>
                        <a:rPr lang="en-US" altLang="zh-CN" sz="1400" i="1" baseline="-25000" dirty="0" smtClean="0">
                          <a:solidFill>
                            <a:schemeClr val="accent3">
                              <a:lumMod val="60000"/>
                              <a:lumOff val="40000"/>
                            </a:schemeClr>
                          </a:solidFill>
                        </a:rPr>
                        <a:t>0,5</a:t>
                      </a:r>
                      <a:r>
                        <a:rPr lang="en-US" altLang="zh-CN" sz="1400" i="1" dirty="0" smtClean="0">
                          <a:solidFill>
                            <a:schemeClr val="accent3">
                              <a:lumMod val="60000"/>
                              <a:lumOff val="40000"/>
                            </a:schemeClr>
                          </a:solidFill>
                        </a:rPr>
                        <a:t>,S</a:t>
                      </a:r>
                      <a:r>
                        <a:rPr lang="en-US" altLang="zh-CN" sz="1400" i="1" baseline="-25000" dirty="0" smtClean="0">
                          <a:solidFill>
                            <a:schemeClr val="accent3">
                              <a:lumMod val="60000"/>
                              <a:lumOff val="40000"/>
                            </a:schemeClr>
                          </a:solidFill>
                        </a:rPr>
                        <a:t>1,5</a:t>
                      </a:r>
                      <a:r>
                        <a:rPr lang="en-US" altLang="zh-CN" sz="1400" i="1" dirty="0" smtClean="0">
                          <a:solidFill>
                            <a:schemeClr val="tx1"/>
                          </a:solidFill>
                        </a:rPr>
                        <a:t>)</a:t>
                      </a:r>
                    </a:p>
                    <a:p>
                      <a:pPr algn="l"/>
                      <a:r>
                        <a:rPr lang="en-US" altLang="zh-CN" sz="1400" i="1" dirty="0" smtClean="0">
                          <a:solidFill>
                            <a:schemeClr val="tx1"/>
                          </a:solidFill>
                        </a:rPr>
                        <a:t>15 (MATCH </a:t>
                      </a:r>
                      <a:r>
                        <a:rPr lang="en-US" altLang="zh-CN" sz="1400" i="1" dirty="0" smtClean="0">
                          <a:solidFill>
                            <a:schemeClr val="accent6">
                              <a:lumMod val="75000"/>
                            </a:schemeClr>
                          </a:solidFill>
                        </a:rPr>
                        <a:t>R</a:t>
                      </a:r>
                      <a:r>
                        <a:rPr lang="en-US" altLang="zh-CN" sz="1400" i="1" baseline="-25000" dirty="0" smtClean="0">
                          <a:solidFill>
                            <a:schemeClr val="accent6">
                              <a:lumMod val="75000"/>
                            </a:schemeClr>
                          </a:solidFill>
                        </a:rPr>
                        <a:t>1,3</a:t>
                      </a:r>
                      <a:r>
                        <a:rPr lang="en-US" altLang="zh-CN" sz="1400" i="1" dirty="0" smtClean="0">
                          <a:solidFill>
                            <a:schemeClr val="accent6">
                              <a:lumMod val="75000"/>
                            </a:schemeClr>
                          </a:solidFill>
                        </a:rPr>
                        <a:t>,S</a:t>
                      </a:r>
                      <a:r>
                        <a:rPr lang="en-US" altLang="zh-CN" sz="1400" i="1" baseline="-25000" dirty="0" smtClean="0">
                          <a:solidFill>
                            <a:schemeClr val="accent6">
                              <a:lumMod val="75000"/>
                            </a:schemeClr>
                          </a:solidFill>
                        </a:rPr>
                        <a:t>2,7</a:t>
                      </a:r>
                      <a:r>
                        <a:rPr lang="en-US" altLang="zh-CN" sz="1400" i="1" dirty="0" smtClean="0">
                          <a:solidFill>
                            <a:schemeClr val="tx1"/>
                          </a:solidFill>
                        </a:rPr>
                        <a:t>)</a:t>
                      </a:r>
                    </a:p>
                    <a:p>
                      <a:endParaRPr lang="en-US" sz="1400" u="none" strike="noStrike" kern="1200" baseline="0" dirty="0" smtClean="0"/>
                    </a:p>
                  </a:txBody>
                  <a:tcPr/>
                </a:tc>
              </a:tr>
            </a:tbl>
          </a:graphicData>
        </a:graphic>
      </p:graphicFrame>
      <p:sp>
        <p:nvSpPr>
          <p:cNvPr id="8" name="Rectangle 7"/>
          <p:cNvSpPr/>
          <p:nvPr/>
        </p:nvSpPr>
        <p:spPr>
          <a:xfrm>
            <a:off x="1211688" y="4169229"/>
            <a:ext cx="2683234" cy="707886"/>
          </a:xfrm>
          <a:prstGeom prst="rect">
            <a:avLst/>
          </a:prstGeom>
          <a:noFill/>
        </p:spPr>
        <p:txBody>
          <a:bodyPr wrap="none" lIns="91440" tIns="45720" rIns="91440" bIns="45720">
            <a:spAutoFit/>
          </a:bodyPr>
          <a:lstStyle/>
          <a:p>
            <a:pPr algn="ctr"/>
            <a:r>
              <a:rPr lang="en-US" sz="4000" dirty="0" smtClean="0"/>
              <a:t>Match Pairs</a:t>
            </a:r>
            <a:endParaRPr lang="en-US" sz="4000" dirty="0"/>
          </a:p>
        </p:txBody>
      </p:sp>
      <p:graphicFrame>
        <p:nvGraphicFramePr>
          <p:cNvPr id="10" name="表格 4"/>
          <p:cNvGraphicFramePr>
            <a:graphicFrameLocks noGrp="1"/>
          </p:cNvGraphicFramePr>
          <p:nvPr>
            <p:extLst>
              <p:ext uri="{D42A27DB-BD31-4B8C-83A1-F6EECF244321}">
                <p14:modId xmlns:p14="http://schemas.microsoft.com/office/powerpoint/2010/main" val="1411655407"/>
              </p:ext>
            </p:extLst>
          </p:nvPr>
        </p:nvGraphicFramePr>
        <p:xfrm>
          <a:off x="76200" y="1371600"/>
          <a:ext cx="4942703" cy="2133600"/>
        </p:xfrm>
        <a:graphic>
          <a:graphicData uri="http://schemas.openxmlformats.org/drawingml/2006/table">
            <a:tbl>
              <a:tblPr firstRow="1" bandRow="1">
                <a:tableStyleId>{5C22544A-7EE6-4342-B048-85BDC9FD1C3A}</a:tableStyleId>
              </a:tblPr>
              <a:tblGrid>
                <a:gridCol w="1589904"/>
                <a:gridCol w="1600200"/>
                <a:gridCol w="1752599"/>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endParaRPr lang="en-US" altLang="zh-CN" sz="140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endParaRPr lang="en-US" altLang="zh-CN" sz="1400" b="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W(&amp;h1)</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endParaRPr lang="en-US" altLang="zh-CN" sz="140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endParaRPr lang="en-US" altLang="zh-CN" sz="140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5041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a:t>
            </a:r>
            <a:endParaRPr lang="en-US" dirty="0"/>
          </a:p>
        </p:txBody>
      </p:sp>
      <p:sp>
        <p:nvSpPr>
          <p:cNvPr id="3" name="Content Placeholder 2"/>
          <p:cNvSpPr>
            <a:spLocks noGrp="1"/>
          </p:cNvSpPr>
          <p:nvPr>
            <p:ph idx="1"/>
          </p:nvPr>
        </p:nvSpPr>
        <p:spPr>
          <a:xfrm>
            <a:off x="457200" y="5410200"/>
            <a:ext cx="8229600" cy="715963"/>
          </a:xfrm>
        </p:spPr>
        <p:txBody>
          <a:bodyPr>
            <a:normAutofit/>
          </a:bodyPr>
          <a:lstStyle/>
          <a:p>
            <a:pPr marL="0" indent="0" algn="ctr">
              <a:buNone/>
            </a:pPr>
            <a:r>
              <a:rPr lang="en-US" i="1" dirty="0" err="1" smtClean="0"/>
              <a:t>Ans</a:t>
            </a:r>
            <a:r>
              <a:rPr lang="en-US" i="1" dirty="0" smtClean="0"/>
              <a:t>(</a:t>
            </a:r>
            <a:r>
              <a:rPr lang="en-US" i="1" dirty="0" err="1" smtClean="0"/>
              <a:t>smt</a:t>
            </a:r>
            <a:r>
              <a:rPr lang="en-US" i="1" baseline="-25000" dirty="0">
                <a:sym typeface="Symbol"/>
              </a:rPr>
              <a:t> </a:t>
            </a:r>
            <a:r>
              <a:rPr lang="en-US" i="1" dirty="0" smtClean="0"/>
              <a:t>) </a:t>
            </a:r>
            <a:r>
              <a:rPr lang="en-US" i="1" dirty="0" smtClean="0">
                <a:sym typeface="Symbol"/>
              </a:rPr>
              <a:t> Ans(smt</a:t>
            </a:r>
            <a:r>
              <a:rPr lang="en-US" i="1" baseline="-25000" dirty="0">
                <a:sym typeface="Symbol"/>
              </a:rPr>
              <a:t> </a:t>
            </a:r>
            <a:r>
              <a:rPr lang="en-US" i="1" dirty="0">
                <a:sym typeface="Symbol"/>
              </a:rPr>
              <a:t>)  </a:t>
            </a:r>
            <a:r>
              <a:rPr lang="en-US" i="1" dirty="0" err="1" smtClean="0">
                <a:sym typeface="Symbol"/>
              </a:rPr>
              <a:t>Ans</a:t>
            </a:r>
            <a:r>
              <a:rPr lang="en-US" i="1" dirty="0" smtClean="0">
                <a:sym typeface="Symbol"/>
              </a:rPr>
              <a:t>(Precise)</a:t>
            </a:r>
            <a:endParaRPr lang="en-US" i="1" dirty="0"/>
          </a:p>
        </p:txBody>
      </p:sp>
      <p:grpSp>
        <p:nvGrpSpPr>
          <p:cNvPr id="7" name="Group 6"/>
          <p:cNvGrpSpPr/>
          <p:nvPr/>
        </p:nvGrpSpPr>
        <p:grpSpPr>
          <a:xfrm>
            <a:off x="2043546" y="1905000"/>
            <a:ext cx="4509654" cy="2839839"/>
            <a:chOff x="1676400" y="1066800"/>
            <a:chExt cx="5705187" cy="3989173"/>
          </a:xfrm>
        </p:grpSpPr>
        <p:sp>
          <p:nvSpPr>
            <p:cNvPr id="4" name="Oval 3"/>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i="1" dirty="0" err="1" smtClean="0">
                  <a:solidFill>
                    <a:schemeClr val="accent4">
                      <a:lumMod val="50000"/>
                    </a:schemeClr>
                  </a:solidFill>
                  <a:cs typeface="Times New Roman" pitchFamily="18" charset="0"/>
                </a:rPr>
                <a:t>Pecise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p:txBody>
        </p:sp>
        <p:sp>
          <p:nvSpPr>
            <p:cNvPr id="5" name="Oval 4"/>
            <p:cNvSpPr/>
            <p:nvPr/>
          </p:nvSpPr>
          <p:spPr>
            <a:xfrm>
              <a:off x="2509693" y="2244233"/>
              <a:ext cx="4038601"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3176443" y="3314628"/>
              <a:ext cx="2705100" cy="129649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i="1" dirty="0" smtClean="0">
                  <a:solidFill>
                    <a:schemeClr val="tx1">
                      <a:lumMod val="50000"/>
                    </a:schemeClr>
                  </a:solidFill>
                </a:rPr>
                <a:t>set(match</a:t>
              </a:r>
              <a:r>
                <a:rPr lang="en-US" sz="2000" i="1" baseline="-25000" dirty="0" smtClean="0">
                  <a:solidFill>
                    <a:schemeClr val="tx1">
                      <a:lumMod val="50000"/>
                    </a:schemeClr>
                  </a:solidFill>
                  <a:sym typeface="Symbol"/>
                </a:rPr>
                <a:t></a:t>
              </a:r>
              <a:r>
                <a:rPr lang="en-US" sz="2000" i="1" dirty="0" smtClean="0">
                  <a:solidFill>
                    <a:schemeClr val="tx1">
                      <a:lumMod val="50000"/>
                    </a:schemeClr>
                  </a:solidFill>
                </a:rPr>
                <a:t>)</a:t>
              </a:r>
              <a:endParaRPr lang="en-US" sz="2000" i="1" dirty="0">
                <a:solidFill>
                  <a:schemeClr val="tx1">
                    <a:lumMod val="50000"/>
                  </a:schemeClr>
                </a:solidFill>
              </a:endParaRPr>
            </a:p>
          </p:txBody>
        </p:sp>
      </p:grpSp>
    </p:spTree>
    <p:extLst>
      <p:ext uri="{BB962C8B-B14F-4D97-AF65-F5344CB8AC3E}">
        <p14:creationId xmlns:p14="http://schemas.microsoft.com/office/powerpoint/2010/main" val="4268428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t>
            </a:r>
            <a:r>
              <a:rPr lang="en-US" altLang="zh-CN" dirty="0"/>
              <a:t>–</a:t>
            </a:r>
            <a:r>
              <a:rPr lang="en-US" dirty="0" smtClean="0"/>
              <a:t> 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0302878"/>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pPr/>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pPr/>
            <a:r>
              <a:rPr lang="en-US" sz="2400" dirty="0" smtClean="0">
                <a:sym typeface="Symbol"/>
              </a:rPr>
              <a:t></a:t>
            </a:r>
            <a:endParaRPr lang="en-US" sz="2400" dirty="0"/>
          </a:p>
        </p:txBody>
      </p:sp>
    </p:spTree>
    <p:extLst>
      <p:ext uri="{BB962C8B-B14F-4D97-AF65-F5344CB8AC3E}">
        <p14:creationId xmlns:p14="http://schemas.microsoft.com/office/powerpoint/2010/main" val="2691870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Theorem 1 – 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16622"/>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r>
                        <a:rPr lang="en-US" sz="1400" u="none" strike="noStrike" kern="1200" baseline="0" dirty="0" smtClean="0"/>
                        <a:t>;</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p>
                      <a:endParaRPr lang="en-US" sz="1400" u="none" strike="noStrike" kern="1200" baseline="0" dirty="0" smtClean="0"/>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endParaRPr lang="en-US" altLang="zh-CN" sz="1400" i="1"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3" name="TextBox 2"/>
          <p:cNvSpPr txBox="1"/>
          <p:nvPr/>
        </p:nvSpPr>
        <p:spPr>
          <a:xfrm>
            <a:off x="2819400" y="2510135"/>
            <a:ext cx="352982" cy="461665"/>
          </a:xfrm>
          <a:prstGeom prst="rect">
            <a:avLst/>
          </a:prstGeom>
          <a:noFill/>
        </p:spPr>
        <p:txBody>
          <a:bodyPr wrap="none" rtlCol="0">
            <a:spAutoFit/>
          </a:bodyPr>
          <a:lstStyle/>
          <a:p>
            <a:pPr/>
            <a:r>
              <a:rPr lang="en-US" sz="2400" dirty="0" smtClean="0">
                <a:sym typeface="Symbol"/>
              </a:rPr>
              <a:t></a:t>
            </a:r>
            <a:endParaRPr lang="en-US" sz="2400" dirty="0"/>
          </a:p>
        </p:txBody>
      </p:sp>
      <p:sp>
        <p:nvSpPr>
          <p:cNvPr id="11" name="TextBox 10"/>
          <p:cNvSpPr txBox="1"/>
          <p:nvPr/>
        </p:nvSpPr>
        <p:spPr>
          <a:xfrm>
            <a:off x="5638800" y="2514600"/>
            <a:ext cx="352982" cy="461665"/>
          </a:xfrm>
          <a:prstGeom prst="rect">
            <a:avLst/>
          </a:prstGeom>
          <a:noFill/>
        </p:spPr>
        <p:txBody>
          <a:bodyPr wrap="none" rtlCol="0">
            <a:spAutoFit/>
          </a:bodyPr>
          <a:lstStyle/>
          <a:p>
            <a:pPr/>
            <a:r>
              <a:rPr lang="en-US" sz="2400" dirty="0" smtClean="0">
                <a:sym typeface="Symbol"/>
              </a:rPr>
              <a:t></a:t>
            </a:r>
            <a:endParaRPr lang="en-US" sz="2400" dirty="0"/>
          </a:p>
        </p:txBody>
      </p:sp>
      <p:sp>
        <p:nvSpPr>
          <p:cNvPr id="12" name="TextBox 11"/>
          <p:cNvSpPr txBox="1"/>
          <p:nvPr/>
        </p:nvSpPr>
        <p:spPr>
          <a:xfrm>
            <a:off x="2590800" y="4343400"/>
            <a:ext cx="352982" cy="461665"/>
          </a:xfrm>
          <a:prstGeom prst="rect">
            <a:avLst/>
          </a:prstGeom>
          <a:noFill/>
        </p:spPr>
        <p:txBody>
          <a:bodyPr wrap="none" rtlCol="0">
            <a:spAutoFit/>
          </a:bodyPr>
          <a:lstStyle/>
          <a:p>
            <a:pPr/>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pPr/>
            <a:r>
              <a:rPr lang="en-US" sz="2400" dirty="0" smtClean="0">
                <a:sym typeface="Symbol"/>
              </a:rPr>
              <a:t></a:t>
            </a:r>
            <a:endParaRPr lang="en-US" sz="2400" dirty="0"/>
          </a:p>
        </p:txBody>
      </p:sp>
    </p:spTree>
    <p:extLst>
      <p:ext uri="{BB962C8B-B14F-4D97-AF65-F5344CB8AC3E}">
        <p14:creationId xmlns:p14="http://schemas.microsoft.com/office/powerpoint/2010/main" val="1436077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71179390"/>
              </p:ext>
            </p:extLst>
          </p:nvPr>
        </p:nvGraphicFramePr>
        <p:xfrm>
          <a:off x="1066800" y="1447800"/>
          <a:ext cx="7162800" cy="4653280"/>
        </p:xfrm>
        <a:graphic>
          <a:graphicData uri="http://schemas.openxmlformats.org/drawingml/2006/table">
            <a:tbl>
              <a:tblPr firstRow="1" bandRow="1">
                <a:tableStyleId>{5C22544A-7EE6-4342-B048-85BDC9FD1C3A}</a:tableStyleId>
              </a:tblPr>
              <a:tblGrid>
                <a:gridCol w="7162800"/>
              </a:tblGrid>
              <a:tr h="447040">
                <a:tc>
                  <a:txBody>
                    <a:bodyPr/>
                    <a:lstStyle/>
                    <a:p>
                      <a:pPr algn="ctr"/>
                      <a:endParaRPr lang="en-US" dirty="0">
                        <a:latin typeface="Times New Roman" pitchFamily="18" charset="0"/>
                        <a:cs typeface="Times New Roman"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dirty="0" smtClean="0">
                          <a:solidFill>
                            <a:schemeClr val="tx1"/>
                          </a:solidFill>
                          <a:latin typeface="Lucida Console" pitchFamily="49" charset="0"/>
                          <a:cs typeface="Times New Roman" pitchFamily="18" charset="0"/>
                        </a:rPr>
                        <a:t>      00 initialize(NODE_0,</a:t>
                      </a:r>
                      <a:r>
                        <a:rPr lang="en-US" baseline="0" dirty="0" smtClean="0">
                          <a:solidFill>
                            <a:schemeClr val="tx1"/>
                          </a:solidFill>
                          <a:latin typeface="Lucida Console" pitchFamily="49" charset="0"/>
                          <a:cs typeface="Times New Roman" pitchFamily="18" charset="0"/>
                        </a:rPr>
                        <a:t> &amp;v, &amp;s</a:t>
                      </a:r>
                      <a:r>
                        <a:rPr lang="en-US" dirty="0" smtClean="0">
                          <a:solidFill>
                            <a:schemeClr val="tx1"/>
                          </a:solidFill>
                          <a:latin typeface="Lucida Console" pitchFamily="49" charset="0"/>
                          <a:cs typeface="Times New Roman" pitchFamily="18" charset="0"/>
                        </a:rPr>
                        <a:t>);</a:t>
                      </a:r>
                    </a:p>
                    <a:p>
                      <a:r>
                        <a:rPr lang="en-US" dirty="0" smtClean="0">
                          <a:solidFill>
                            <a:schemeClr val="tx1"/>
                          </a:solidFill>
                          <a:latin typeface="Lucida Console" pitchFamily="49" charset="0"/>
                          <a:cs typeface="Times New Roman" pitchFamily="18" charset="0"/>
                        </a:rPr>
                        <a:t>      01 e0 = </a:t>
                      </a:r>
                      <a:r>
                        <a:rPr lang="en-US" dirty="0" err="1" smtClean="0">
                          <a:solidFill>
                            <a:schemeClr val="tx1"/>
                          </a:solidFill>
                          <a:latin typeface="Lucida Console" pitchFamily="49" charset="0"/>
                          <a:cs typeface="Times New Roman" pitchFamily="18" charset="0"/>
                        </a:rPr>
                        <a:t>create_endpoint</a:t>
                      </a:r>
                      <a:r>
                        <a:rPr lang="en-US" dirty="0" smtClean="0">
                          <a:solidFill>
                            <a:schemeClr val="tx1"/>
                          </a:solidFill>
                          <a:latin typeface="Lucida Console" pitchFamily="49" charset="0"/>
                          <a:cs typeface="Times New Roman" pitchFamily="18" charset="0"/>
                        </a:rPr>
                        <a:t>(PORT_0, &amp;s);</a:t>
                      </a:r>
                    </a:p>
                    <a:p>
                      <a:r>
                        <a:rPr lang="en-US" dirty="0" smtClean="0">
                          <a:solidFill>
                            <a:schemeClr val="tx1"/>
                          </a:solidFill>
                          <a:latin typeface="Lucida Console" pitchFamily="49" charset="0"/>
                          <a:cs typeface="Times New Roman" pitchFamily="18" charset="0"/>
                        </a:rPr>
                        <a:t>      </a:t>
                      </a:r>
                    </a:p>
                    <a:p>
                      <a:r>
                        <a:rPr lang="en-US" baseline="0" dirty="0" smtClean="0">
                          <a:solidFill>
                            <a:schemeClr val="tx1"/>
                          </a:solidFill>
                          <a:latin typeface="Lucida Console" pitchFamily="49" charset="0"/>
                          <a:cs typeface="Times New Roman" pitchFamily="18" charset="0"/>
                        </a:rPr>
                        <a:t>      02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A,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(A), &amp;h1, &amp;s);</a:t>
                      </a:r>
                    </a:p>
                    <a:p>
                      <a:r>
                        <a:rPr lang="en-US" baseline="0" dirty="0" smtClean="0">
                          <a:solidFill>
                            <a:schemeClr val="tx1"/>
                          </a:solidFill>
                          <a:latin typeface="Lucida Console" pitchFamily="49" charset="0"/>
                          <a:cs typeface="Times New Roman" pitchFamily="18" charset="0"/>
                        </a:rPr>
                        <a:t>      03 wait(&amp;h1, &amp;size, &amp;s, MCAPI_INF);</a:t>
                      </a:r>
                    </a:p>
                    <a:p>
                      <a:r>
                        <a:rPr lang="en-US" baseline="0" dirty="0" smtClean="0">
                          <a:solidFill>
                            <a:schemeClr val="tx1"/>
                          </a:solidFill>
                          <a:latin typeface="Lucida Console" pitchFamily="49" charset="0"/>
                          <a:cs typeface="Times New Roman" pitchFamily="18" charset="0"/>
                        </a:rPr>
                        <a:t>      04 a = </a:t>
                      </a:r>
                      <a:r>
                        <a:rPr lang="en-US" baseline="0" dirty="0" err="1" smtClean="0">
                          <a:solidFill>
                            <a:schemeClr val="tx1"/>
                          </a:solidFill>
                          <a:latin typeface="Lucida Console" pitchFamily="49" charset="0"/>
                          <a:cs typeface="Times New Roman" pitchFamily="18" charset="0"/>
                        </a:rPr>
                        <a:t>atoi</a:t>
                      </a:r>
                      <a:r>
                        <a:rPr lang="en-US" baseline="0" dirty="0" smtClean="0">
                          <a:solidFill>
                            <a:schemeClr val="tx1"/>
                          </a:solidFill>
                          <a:latin typeface="Lucida Console" pitchFamily="49" charset="0"/>
                          <a:cs typeface="Times New Roman" pitchFamily="18" charset="0"/>
                        </a:rPr>
                        <a:t>(A);</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05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B,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(B), &amp;h2, &amp;s);</a:t>
                      </a:r>
                    </a:p>
                    <a:p>
                      <a:r>
                        <a:rPr lang="en-US" baseline="0" dirty="0" smtClean="0">
                          <a:solidFill>
                            <a:schemeClr val="tx1"/>
                          </a:solidFill>
                          <a:latin typeface="Lucida Console" pitchFamily="49" charset="0"/>
                          <a:cs typeface="Times New Roman" pitchFamily="18" charset="0"/>
                        </a:rPr>
                        <a:t>      06 wait(&amp;h2, &amp;size, &amp;s, MCAPI_INF);</a:t>
                      </a:r>
                    </a:p>
                    <a:p>
                      <a:r>
                        <a:rPr lang="en-US" dirty="0" smtClean="0">
                          <a:solidFill>
                            <a:schemeClr val="tx1"/>
                          </a:solidFill>
                          <a:latin typeface="Lucida Console" pitchFamily="49" charset="0"/>
                          <a:cs typeface="Times New Roman" pitchFamily="18" charset="0"/>
                        </a:rPr>
                        <a:t>      07 b = </a:t>
                      </a:r>
                      <a:r>
                        <a:rPr lang="en-US" dirty="0" err="1" smtClean="0">
                          <a:solidFill>
                            <a:schemeClr val="tx1"/>
                          </a:solidFill>
                          <a:latin typeface="Lucida Console" pitchFamily="49" charset="0"/>
                          <a:cs typeface="Times New Roman" pitchFamily="18" charset="0"/>
                        </a:rPr>
                        <a:t>atoi</a:t>
                      </a:r>
                      <a:r>
                        <a:rPr lang="en-US" dirty="0" smtClean="0">
                          <a:solidFill>
                            <a:schemeClr val="tx1"/>
                          </a:solidFill>
                          <a:latin typeface="Lucida Console" pitchFamily="49" charset="0"/>
                          <a:cs typeface="Times New Roman" pitchFamily="18" charset="0"/>
                        </a:rPr>
                        <a:t>(B);</a:t>
                      </a:r>
                    </a:p>
                    <a:p>
                      <a:endParaRPr lang="en-US" dirty="0" smtClean="0">
                        <a:solidFill>
                          <a:schemeClr val="tx1"/>
                        </a:solidFill>
                        <a:latin typeface="Lucida Console" pitchFamily="49" charset="0"/>
                        <a:cs typeface="Times New Roman" pitchFamily="18" charset="0"/>
                      </a:endParaRPr>
                    </a:p>
                    <a:p>
                      <a:r>
                        <a:rPr lang="en-US" dirty="0" smtClean="0">
                          <a:solidFill>
                            <a:schemeClr val="tx1"/>
                          </a:solidFill>
                          <a:latin typeface="Lucida Console" pitchFamily="49" charset="0"/>
                          <a:cs typeface="Times New Roman" pitchFamily="18" charset="0"/>
                        </a:rPr>
                        <a:t>      08</a:t>
                      </a:r>
                      <a:r>
                        <a:rPr lang="en-US" baseline="0" dirty="0" smtClean="0">
                          <a:solidFill>
                            <a:schemeClr val="tx1"/>
                          </a:solidFill>
                          <a:latin typeface="Lucida Console" pitchFamily="49" charset="0"/>
                          <a:cs typeface="Times New Roman" pitchFamily="18" charset="0"/>
                        </a:rPr>
                        <a:t> if(b &gt; 0);</a:t>
                      </a:r>
                    </a:p>
                    <a:p>
                      <a:r>
                        <a:rPr lang="en-US" baseline="0" dirty="0" smtClean="0">
                          <a:solidFill>
                            <a:schemeClr val="tx1"/>
                          </a:solidFill>
                          <a:latin typeface="Lucida Console" pitchFamily="49" charset="0"/>
                          <a:cs typeface="Times New Roman" pitchFamily="18" charset="0"/>
                        </a:rPr>
                        <a:t>      09 assert(a == 4);</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10 finalize(&amp;s);</a:t>
                      </a:r>
                      <a:endParaRPr lang="en-US"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96780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Theorem 1 – 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197484"/>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endParaRPr lang="en-US" altLang="zh-CN" sz="1400" i="1"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marL="0" algn="l" defTabSz="914400" rtl="0" eaLnBrk="1" latinLnBrk="0" hangingPunct="1"/>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endParaRPr lang="en-US" altLang="zh-CN" sz="1400" i="1"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Rectangle 10"/>
          <p:cNvSpPr/>
          <p:nvPr/>
        </p:nvSpPr>
        <p:spPr>
          <a:xfrm>
            <a:off x="1107636" y="5410200"/>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2" name="Rectangle 11"/>
          <p:cNvSpPr/>
          <p:nvPr/>
        </p:nvSpPr>
        <p:spPr>
          <a:xfrm>
            <a:off x="6746436" y="5410200"/>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3" name="Rectangle 12"/>
          <p:cNvSpPr/>
          <p:nvPr/>
        </p:nvSpPr>
        <p:spPr>
          <a:xfrm>
            <a:off x="3556743" y="5410198"/>
            <a:ext cx="1760738" cy="76944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dirty="0" smtClean="0">
                <a:ln/>
                <a:solidFill>
                  <a:schemeClr val="accent3"/>
                </a:solidFill>
              </a:rPr>
              <a:t>UNSAT</a:t>
            </a:r>
            <a:endParaRPr lang="en-US" sz="4400" b="1" dirty="0">
              <a:ln/>
              <a:solidFill>
                <a:schemeClr val="accent3"/>
              </a:solidFill>
            </a:endParaRPr>
          </a:p>
        </p:txBody>
      </p:sp>
    </p:spTree>
    <p:extLst>
      <p:ext uri="{BB962C8B-B14F-4D97-AF65-F5344CB8AC3E}">
        <p14:creationId xmlns:p14="http://schemas.microsoft.com/office/powerpoint/2010/main" val="805997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a:xfrm>
            <a:off x="457200" y="4953000"/>
            <a:ext cx="8229600" cy="1173163"/>
          </a:xfrm>
        </p:spPr>
        <p:txBody>
          <a:bodyPr/>
          <a:lstStyle/>
          <a:p>
            <a:pPr marL="0" indent="0" algn="ctr">
              <a:buNone/>
            </a:pPr>
            <a:r>
              <a:rPr lang="en-US" i="1" dirty="0" err="1" smtClean="0"/>
              <a:t>Ans</a:t>
            </a:r>
            <a:r>
              <a:rPr lang="en-US" i="1" dirty="0" smtClean="0"/>
              <a:t>(</a:t>
            </a:r>
            <a:r>
              <a:rPr lang="en-US" i="1" dirty="0" err="1" smtClean="0"/>
              <a:t>smt</a:t>
            </a:r>
            <a:r>
              <a:rPr lang="en-US" i="1" baseline="-25000" dirty="0" smtClean="0">
                <a:sym typeface="Symbol"/>
              </a:rPr>
              <a:t></a:t>
            </a:r>
            <a:r>
              <a:rPr lang="en-US" i="1" dirty="0" smtClean="0"/>
              <a:t>) = SAT </a:t>
            </a:r>
            <a:r>
              <a:rPr lang="en-US" i="1" dirty="0" smtClean="0">
                <a:sym typeface="Symbol"/>
              </a:rPr>
              <a:t> </a:t>
            </a:r>
            <a:r>
              <a:rPr lang="en-US" i="1" dirty="0" err="1" smtClean="0">
                <a:sym typeface="Symbol"/>
              </a:rPr>
              <a:t>Ans</a:t>
            </a:r>
            <a:r>
              <a:rPr lang="en-US" i="1" dirty="0" smtClean="0">
                <a:sym typeface="Symbol"/>
              </a:rPr>
              <a:t>(Precise) = SAT</a:t>
            </a:r>
            <a:endParaRPr lang="en-US" i="1" dirty="0"/>
          </a:p>
        </p:txBody>
      </p:sp>
      <p:grpSp>
        <p:nvGrpSpPr>
          <p:cNvPr id="9" name="Group 8"/>
          <p:cNvGrpSpPr/>
          <p:nvPr/>
        </p:nvGrpSpPr>
        <p:grpSpPr>
          <a:xfrm>
            <a:off x="2133600" y="1447799"/>
            <a:ext cx="4509654" cy="2839839"/>
            <a:chOff x="2133600" y="1447799"/>
            <a:chExt cx="4509654" cy="2839839"/>
          </a:xfrm>
        </p:grpSpPr>
        <p:grpSp>
          <p:nvGrpSpPr>
            <p:cNvPr id="4" name="Group 3"/>
            <p:cNvGrpSpPr/>
            <p:nvPr/>
          </p:nvGrpSpPr>
          <p:grpSpPr>
            <a:xfrm>
              <a:off x="2133600" y="1447799"/>
              <a:ext cx="4509654" cy="2839839"/>
              <a:chOff x="1676400" y="1066800"/>
              <a:chExt cx="5705187" cy="3989173"/>
            </a:xfrm>
          </p:grpSpPr>
          <p:sp>
            <p:nvSpPr>
              <p:cNvPr id="5" name="Oval 4"/>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Oval 5"/>
              <p:cNvSpPr/>
              <p:nvPr/>
            </p:nvSpPr>
            <p:spPr>
              <a:xfrm>
                <a:off x="2580772" y="2244232"/>
                <a:ext cx="3896443"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smtClean="0">
                    <a:solidFill>
                      <a:schemeClr val="accent4">
                        <a:lumMod val="50000"/>
                      </a:schemeClr>
                    </a:solidFill>
                    <a:cs typeface="Times New Roman" pitchFamily="18" charset="0"/>
                  </a:rPr>
                  <a:t>Precise</a:t>
                </a:r>
                <a:endParaRPr lang="en-US" sz="2400" i="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3628860" y="1804086"/>
              <a:ext cx="1612621" cy="461665"/>
            </a:xfrm>
            <a:prstGeom prst="rect">
              <a:avLst/>
            </a:prstGeom>
          </p:spPr>
          <p:txBody>
            <a:bodyPr wrap="none">
              <a:spAutoFit/>
            </a:bodyPr>
            <a:lstStyle/>
            <a:p>
              <a:pP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grpSp>
    </p:spTree>
    <p:extLst>
      <p:ext uri="{BB962C8B-B14F-4D97-AF65-F5344CB8AC3E}">
        <p14:creationId xmlns:p14="http://schemas.microsoft.com/office/powerpoint/2010/main" val="3671900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Theorem 2 – Proof Sketch</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64481748"/>
              </p:ext>
            </p:extLst>
          </p:nvPr>
        </p:nvGraphicFramePr>
        <p:xfrm>
          <a:off x="1524000" y="1686560"/>
          <a:ext cx="6096000" cy="128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solidFill>
                            <a:schemeClr val="tx1"/>
                          </a:solidFill>
                        </a:rPr>
                        <a:t>Task 0</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Task 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smtClean="0">
                          <a:solidFill>
                            <a:schemeClr val="tx1"/>
                          </a:solidFill>
                        </a:rPr>
                        <a:t>R’</a:t>
                      </a:r>
                      <a:endParaRPr lang="en-US" altLang="zh-CN" dirty="0" smtClean="0">
                        <a:solidFill>
                          <a:schemeClr val="tx1"/>
                        </a:solidFill>
                      </a:endParaRPr>
                    </a:p>
                    <a:p>
                      <a:pPr algn="ctr"/>
                      <a:r>
                        <a:rPr lang="en-US" altLang="zh-CN" dirty="0" smtClean="0">
                          <a:solidFill>
                            <a:schemeClr val="tx1"/>
                          </a:solidFill>
                        </a:rPr>
                        <a:t>R</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altLang="zh-CN" dirty="0" smtClean="0">
                        <a:solidFill>
                          <a:schemeClr val="tx1"/>
                        </a:solidFill>
                      </a:endParaRPr>
                    </a:p>
                    <a:p>
                      <a:pPr algn="ctr"/>
                      <a:r>
                        <a:rPr lang="en-US" altLang="zh-CN" dirty="0" smtClean="0">
                          <a:solidFill>
                            <a:schemeClr val="tx1"/>
                          </a:solidFill>
                        </a:rPr>
                        <a:t>S</a:t>
                      </a:r>
                    </a:p>
                    <a:p>
                      <a:pPr algn="ctr"/>
                      <a:r>
                        <a:rPr lang="en-US" altLang="zh-CN" dirty="0" smtClean="0">
                          <a:solidFill>
                            <a:schemeClr val="tx1"/>
                          </a:solidFill>
                        </a:rPr>
                        <a:t>S’</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6" name="直接连接符 5"/>
          <p:cNvCxnSpPr/>
          <p:nvPr/>
        </p:nvCxnSpPr>
        <p:spPr>
          <a:xfrm>
            <a:off x="3200400" y="25146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00400" y="2209800"/>
            <a:ext cx="2743200" cy="60960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4003" y="4385101"/>
            <a:ext cx="9015994" cy="461665"/>
          </a:xfrm>
          <a:prstGeom prst="rect">
            <a:avLst/>
          </a:prstGeom>
          <a:noFill/>
        </p:spPr>
        <p:txBody>
          <a:bodyPr wrap="none" rtlCol="0">
            <a:spAutoFit/>
          </a:bodyPr>
          <a:lstStyle/>
          <a:p>
            <a:r>
              <a:rPr lang="en-US" altLang="zh-CN" sz="2400" dirty="0" smtClean="0"/>
              <a:t>Match R and S in the generated encoding will make the encoding </a:t>
            </a:r>
            <a:r>
              <a:rPr lang="en-US" altLang="zh-CN" sz="2400" dirty="0" err="1" smtClean="0"/>
              <a:t>unsat</a:t>
            </a:r>
            <a:endParaRPr lang="zh-CN" altLang="en-US" sz="2400" dirty="0"/>
          </a:p>
        </p:txBody>
      </p:sp>
    </p:spTree>
    <p:extLst>
      <p:ext uri="{BB962C8B-B14F-4D97-AF65-F5344CB8AC3E}">
        <p14:creationId xmlns:p14="http://schemas.microsoft.com/office/powerpoint/2010/main" val="814236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&amp; 2</a:t>
            </a:r>
            <a:endParaRPr lang="en-US" dirty="0"/>
          </a:p>
        </p:txBody>
      </p:sp>
      <p:sp>
        <p:nvSpPr>
          <p:cNvPr id="3" name="Content Placeholder 2"/>
          <p:cNvSpPr>
            <a:spLocks noGrp="1"/>
          </p:cNvSpPr>
          <p:nvPr>
            <p:ph idx="1"/>
          </p:nvPr>
        </p:nvSpPr>
        <p:spPr>
          <a:xfrm>
            <a:off x="457200" y="4572000"/>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endParaRPr lang="en-US" sz="2400" i="1" dirty="0" smtClean="0"/>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0" name="Oval 9"/>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1" name="Oval 10"/>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3628860" y="1804086"/>
            <a:ext cx="1612621" cy="461665"/>
          </a:xfrm>
          <a:prstGeom prst="rect">
            <a:avLst/>
          </a:prstGeom>
        </p:spPr>
        <p:txBody>
          <a:bodyPr wrap="none">
            <a:spAutoFit/>
          </a:bodyPr>
          <a:lstStyle/>
          <a:p>
            <a:pP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Tree>
    <p:extLst>
      <p:ext uri="{BB962C8B-B14F-4D97-AF65-F5344CB8AC3E}">
        <p14:creationId xmlns:p14="http://schemas.microsoft.com/office/powerpoint/2010/main" val="889775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457200" y="4572000"/>
            <a:ext cx="8382000" cy="1554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Font typeface="Arial" pitchFamily="34" charset="0"/>
              <a:buNone/>
            </a:pPr>
            <a:r>
              <a:rPr lang="en-US" sz="2400" dirty="0" smtClean="0"/>
              <a:t>Theorem 2: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1" name="Oval 10"/>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r>
              <a:rPr lang="en-US" dirty="0" smtClean="0"/>
              <a:t>Theorem 1 &amp; 2</a:t>
            </a:r>
            <a:endParaRPr lang="en-US" dirty="0"/>
          </a:p>
        </p:txBody>
      </p:sp>
      <p:sp>
        <p:nvSpPr>
          <p:cNvPr id="10" name="Rectangle 9"/>
          <p:cNvSpPr/>
          <p:nvPr/>
        </p:nvSpPr>
        <p:spPr>
          <a:xfrm rot="20171670">
            <a:off x="1022793" y="3030269"/>
            <a:ext cx="709841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54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smt</a:t>
            </a:r>
            <a:r>
              <a:rPr lang="en-US" sz="5400" b="1" i="1" baseline="-25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Symbol"/>
              </a:rPr>
              <a:t></a:t>
            </a: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en-US" sz="5400"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(Precise)</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ectangle 12"/>
          <p:cNvSpPr/>
          <p:nvPr/>
        </p:nvSpPr>
        <p:spPr>
          <a:xfrm>
            <a:off x="3628860" y="1804086"/>
            <a:ext cx="1612621" cy="461665"/>
          </a:xfrm>
          <a:prstGeom prst="rect">
            <a:avLst/>
          </a:prstGeom>
        </p:spPr>
        <p:txBody>
          <a:bodyPr wrap="none">
            <a:spAutoFit/>
          </a:bodyPr>
          <a:lstStyle/>
          <a:p>
            <a:pP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Tree>
    <p:extLst>
      <p:ext uri="{BB962C8B-B14F-4D97-AF65-F5344CB8AC3E}">
        <p14:creationId xmlns:p14="http://schemas.microsoft.com/office/powerpoint/2010/main" val="122821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Match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9988617"/>
              </p:ext>
            </p:extLst>
          </p:nvPr>
        </p:nvGraphicFramePr>
        <p:xfrm>
          <a:off x="1524000" y="1651000"/>
          <a:ext cx="6553200" cy="184912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0,1</a:t>
                      </a:r>
                      <a:r>
                        <a:rPr lang="en-US" dirty="0" smtClean="0">
                          <a:solidFill>
                            <a:schemeClr val="tx1"/>
                          </a:solidFill>
                          <a:latin typeface="Lucida Console" pitchFamily="49" charset="0"/>
                        </a:rPr>
                        <a:t>(*,a,&amp;h1)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1,1</a:t>
                      </a:r>
                      <a:r>
                        <a:rPr lang="en-US" dirty="0" smtClean="0">
                          <a:solidFill>
                            <a:schemeClr val="tx1"/>
                          </a:solidFill>
                          <a:latin typeface="Lucida Console" pitchFamily="49" charset="0"/>
                        </a:rPr>
                        <a:t>(0,”2”,&amp;h5)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2,1</a:t>
                      </a:r>
                      <a:r>
                        <a:rPr lang="en-US" dirty="0" smtClean="0">
                          <a:solidFill>
                            <a:schemeClr val="tx1"/>
                          </a:solidFill>
                          <a:latin typeface="Lucida Console" pitchFamily="49" charset="0"/>
                        </a:rPr>
                        <a:t>(0,”4”,&amp;h8)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(*,b,&amp;h2)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1,2</a:t>
                      </a:r>
                      <a:r>
                        <a:rPr lang="en-US" dirty="0" smtClean="0">
                          <a:solidFill>
                            <a:schemeClr val="tx1"/>
                          </a:solidFill>
                          <a:latin typeface="Lucida Console" pitchFamily="49" charset="0"/>
                        </a:rPr>
                        <a:t>(*,d,&amp;h6)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0,3</a:t>
                      </a:r>
                      <a:r>
                        <a:rPr lang="en-US" dirty="0" smtClean="0">
                          <a:solidFill>
                            <a:schemeClr val="tx1"/>
                          </a:solidFill>
                          <a:latin typeface="Lucida Console" pitchFamily="49" charset="0"/>
                        </a:rPr>
                        <a:t>(1,”1”,&amp;h3)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(0,”3”,&amp;h7)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0,4</a:t>
                      </a:r>
                      <a:r>
                        <a:rPr lang="en-US" dirty="0" smtClean="0">
                          <a:solidFill>
                            <a:schemeClr val="tx1"/>
                          </a:solidFill>
                          <a:latin typeface="Lucida Console" pitchFamily="49" charset="0"/>
                        </a:rPr>
                        <a:t>(*,c,&amp;h4)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37347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371600" y="5196702"/>
            <a:ext cx="7086600" cy="6941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4224918"/>
            <a:ext cx="7086600" cy="69416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2745097" y="4224918"/>
            <a:ext cx="4339605" cy="670696"/>
          </a:xfrm>
          <a:prstGeom prst="rect">
            <a:avLst/>
          </a:prstGeom>
          <a:noFill/>
        </p:spPr>
        <p:txBody>
          <a:bodyPr wrap="square" rtlCol="0">
            <a:spAutoFit/>
          </a:bodyPr>
          <a:lstStyle/>
          <a:p>
            <a:pPr/>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0,1</a:t>
            </a:r>
            <a:r>
              <a:rPr lang="en-US" b="0" dirty="0" smtClean="0">
                <a:solidFill>
                  <a:schemeClr val="bg1"/>
                </a:solidFill>
                <a:latin typeface="Lucida Console" pitchFamily="49" charset="0"/>
                <a:sym typeface="Symbol"/>
              </a:rPr>
              <a:t>),(1,R</a:t>
            </a:r>
            <a:r>
              <a:rPr lang="en-US" b="0" baseline="-25000" dirty="0" smtClean="0">
                <a:solidFill>
                  <a:schemeClr val="bg1"/>
                </a:solidFill>
                <a:latin typeface="Lucida Console" pitchFamily="49" charset="0"/>
                <a:sym typeface="Symbol"/>
              </a:rPr>
              <a:t>0,2</a:t>
            </a:r>
            <a:r>
              <a:rPr lang="en-US" b="0" dirty="0" smtClean="0">
                <a:solidFill>
                  <a:schemeClr val="bg1"/>
                </a:solidFill>
                <a:latin typeface="Lucida Console" pitchFamily="49" charset="0"/>
                <a:sym typeface="Symbol"/>
              </a:rPr>
              <a:t>),(2,R</a:t>
            </a:r>
            <a:r>
              <a:rPr lang="en-US" b="0" baseline="-25000" dirty="0" smtClean="0">
                <a:solidFill>
                  <a:schemeClr val="bg1"/>
                </a:solidFill>
                <a:latin typeface="Lucida Console" pitchFamily="49" charset="0"/>
                <a:sym typeface="Symbol"/>
              </a:rPr>
              <a:t>0,4</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pPr/>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1,2</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sp>
        <p:nvSpPr>
          <p:cNvPr id="5" name="TextBox 4"/>
          <p:cNvSpPr txBox="1"/>
          <p:nvPr/>
        </p:nvSpPr>
        <p:spPr>
          <a:xfrm>
            <a:off x="1524000" y="4387334"/>
            <a:ext cx="1387688" cy="369332"/>
          </a:xfrm>
          <a:prstGeom prst="rect">
            <a:avLst/>
          </a:prstGeom>
          <a:noFill/>
        </p:spPr>
        <p:txBody>
          <a:bodyPr wrap="none" rtlCol="0">
            <a:spAutoFit/>
          </a:bodyPr>
          <a:lstStyle/>
          <a:p>
            <a:r>
              <a:rPr lang="en-US" dirty="0" smtClean="0">
                <a:solidFill>
                  <a:schemeClr val="bg1"/>
                </a:solidFill>
              </a:rPr>
              <a:t>Receive List: </a:t>
            </a:r>
            <a:endParaRPr lang="en-US" dirty="0">
              <a:solidFill>
                <a:schemeClr val="bg1"/>
              </a:solidFill>
            </a:endParaRPr>
          </a:p>
        </p:txBody>
      </p:sp>
      <p:sp>
        <p:nvSpPr>
          <p:cNvPr id="6" name="TextBox 5"/>
          <p:cNvSpPr txBox="1"/>
          <p:nvPr/>
        </p:nvSpPr>
        <p:spPr>
          <a:xfrm>
            <a:off x="1524000" y="5257800"/>
            <a:ext cx="1132682" cy="369332"/>
          </a:xfrm>
          <a:prstGeom prst="rect">
            <a:avLst/>
          </a:prstGeom>
          <a:noFill/>
        </p:spPr>
        <p:txBody>
          <a:bodyPr wrap="none" rtlCol="0">
            <a:spAutoFit/>
          </a:bodyPr>
          <a:lstStyle/>
          <a:p>
            <a:r>
              <a:rPr lang="en-US" dirty="0" smtClean="0">
                <a:solidFill>
                  <a:schemeClr val="bg1"/>
                </a:solidFill>
              </a:rPr>
              <a:t>Send List: </a:t>
            </a:r>
            <a:endParaRPr lang="en-US" dirty="0">
              <a:solidFill>
                <a:schemeClr val="bg1"/>
              </a:solidFill>
            </a:endParaRPr>
          </a:p>
        </p:txBody>
      </p:sp>
      <p:sp>
        <p:nvSpPr>
          <p:cNvPr id="7" name="TextBox 6"/>
          <p:cNvSpPr txBox="1"/>
          <p:nvPr/>
        </p:nvSpPr>
        <p:spPr>
          <a:xfrm>
            <a:off x="2438400" y="5181600"/>
            <a:ext cx="6248400" cy="658514"/>
          </a:xfrm>
          <a:prstGeom prst="rect">
            <a:avLst/>
          </a:prstGeom>
          <a:noFill/>
        </p:spPr>
        <p:txBody>
          <a:bodyPr wrap="square" rtlCol="0">
            <a:spAutoFit/>
          </a:bodyPr>
          <a:lstStyle/>
          <a:p>
            <a:pPr/>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((1((0,S</a:t>
            </a:r>
            <a:r>
              <a:rPr lang="en-US" b="0" baseline="-25000" dirty="0" smtClean="0">
                <a:solidFill>
                  <a:schemeClr val="bg1"/>
                </a:solidFill>
                <a:latin typeface="Lucida Console" pitchFamily="49" charset="0"/>
                <a:sym typeface="Symbol"/>
              </a:rPr>
              <a:t>1,1</a:t>
            </a:r>
            <a:r>
              <a:rPr lang="en-US" b="0" dirty="0" smtClean="0">
                <a:solidFill>
                  <a:schemeClr val="bg1"/>
                </a:solidFill>
                <a:latin typeface="Lucida Console" pitchFamily="49" charset="0"/>
                <a:sym typeface="Symbol"/>
              </a:rPr>
              <a:t>),(1,S</a:t>
            </a:r>
            <a:r>
              <a:rPr lang="en-US" b="0" baseline="-25000" dirty="0" smtClean="0">
                <a:solidFill>
                  <a:schemeClr val="bg1"/>
                </a:solidFill>
                <a:latin typeface="Lucida Console" pitchFamily="49" charset="0"/>
                <a:sym typeface="Symbol"/>
              </a:rPr>
              <a:t>1,3</a:t>
            </a:r>
            <a:r>
              <a:rPr lang="en-US" b="0" dirty="0" smtClean="0">
                <a:solidFill>
                  <a:schemeClr val="bg1"/>
                </a:solidFill>
                <a:latin typeface="Lucida Console" pitchFamily="49" charset="0"/>
                <a:sym typeface="Symbol"/>
              </a:rPr>
              <a:t>)),(2((0,S</a:t>
            </a:r>
            <a:r>
              <a:rPr lang="en-US" b="0" baseline="-25000" dirty="0" smtClean="0">
                <a:solidFill>
                  <a:schemeClr val="bg1"/>
                </a:solidFill>
                <a:latin typeface="Lucida Console" pitchFamily="49" charset="0"/>
                <a:sym typeface="Symbol"/>
              </a:rPr>
              <a:t>2,1</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pPr/>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((0((0,S0,3))))</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17190831"/>
              </p:ext>
            </p:extLst>
          </p:nvPr>
        </p:nvGraphicFramePr>
        <p:xfrm>
          <a:off x="1524000" y="1656080"/>
          <a:ext cx="6553200" cy="1849120"/>
        </p:xfrm>
        <a:graphic>
          <a:graphicData uri="http://schemas.openxmlformats.org/drawingml/2006/table">
            <a:tbl>
              <a:tblPr firstRow="1" bandRow="1">
                <a:tableStyleId>{5C22544A-7EE6-4342-B048-85BDC9FD1C3A}</a:tableStyleId>
              </a:tblPr>
              <a:tblGrid>
                <a:gridCol w="2133600"/>
                <a:gridCol w="2133600"/>
                <a:gridCol w="2286000"/>
              </a:tblGrid>
              <a:tr h="117403">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0,1</a:t>
                      </a:r>
                      <a:r>
                        <a:rPr lang="en-US" dirty="0" smtClean="0">
                          <a:solidFill>
                            <a:schemeClr val="tx2">
                              <a:lumMod val="50000"/>
                            </a:schemeClr>
                          </a:solidFill>
                          <a:latin typeface="Lucida Console" pitchFamily="49" charset="0"/>
                        </a:rPr>
                        <a:t>(*,a,&amp;h1)</a:t>
                      </a:r>
                      <a:endParaRPr lang="en-US" dirty="0">
                        <a:solidFill>
                          <a:schemeClr val="tx2">
                            <a:lumMod val="5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1,1</a:t>
                      </a:r>
                      <a:r>
                        <a:rPr lang="en-US" dirty="0" smtClean="0">
                          <a:solidFill>
                            <a:schemeClr val="accent4">
                              <a:lumMod val="60000"/>
                              <a:lumOff val="40000"/>
                            </a:schemeClr>
                          </a:solidFill>
                          <a:latin typeface="Lucida Console" pitchFamily="49" charset="0"/>
                        </a:rPr>
                        <a:t>(0,”2”,&amp;h5)</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2,1</a:t>
                      </a:r>
                      <a:r>
                        <a:rPr lang="en-US" dirty="0" smtClean="0">
                          <a:solidFill>
                            <a:schemeClr val="accent4">
                              <a:lumMod val="60000"/>
                              <a:lumOff val="40000"/>
                            </a:schemeClr>
                          </a:solidFill>
                          <a:latin typeface="Lucida Console" pitchFamily="49" charset="0"/>
                        </a:rPr>
                        <a:t>(0,”4”,&amp;h8)</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0,2</a:t>
                      </a:r>
                      <a:r>
                        <a:rPr lang="en-US" dirty="0" smtClean="0">
                          <a:solidFill>
                            <a:schemeClr val="tx2">
                              <a:lumMod val="50000"/>
                            </a:schemeClr>
                          </a:solidFill>
                          <a:latin typeface="Lucida Console" pitchFamily="49" charset="0"/>
                        </a:rPr>
                        <a:t>(*,b,&amp;h2)</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1,2</a:t>
                      </a:r>
                      <a:r>
                        <a:rPr lang="en-US" dirty="0" smtClean="0">
                          <a:solidFill>
                            <a:schemeClr val="tx2">
                              <a:lumMod val="50000"/>
                            </a:schemeClr>
                          </a:solidFill>
                          <a:latin typeface="Lucida Console" pitchFamily="49" charset="0"/>
                        </a:rPr>
                        <a:t>(*,d,&amp;h6)</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0,3</a:t>
                      </a:r>
                      <a:r>
                        <a:rPr lang="en-US" dirty="0" smtClean="0">
                          <a:solidFill>
                            <a:schemeClr val="accent4">
                              <a:lumMod val="60000"/>
                              <a:lumOff val="40000"/>
                            </a:schemeClr>
                          </a:solidFill>
                          <a:latin typeface="Lucida Console" pitchFamily="49" charset="0"/>
                        </a:rPr>
                        <a:t>(1,”1”,&amp;h3)</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1,3</a:t>
                      </a:r>
                      <a:r>
                        <a:rPr lang="en-US" dirty="0" smtClean="0">
                          <a:solidFill>
                            <a:schemeClr val="accent4">
                              <a:lumMod val="60000"/>
                              <a:lumOff val="40000"/>
                            </a:schemeClr>
                          </a:solidFill>
                          <a:latin typeface="Lucida Console" pitchFamily="49" charset="0"/>
                        </a:rPr>
                        <a:t>(0,”3”,&amp;h7)</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0,4</a:t>
                      </a:r>
                      <a:r>
                        <a:rPr lang="en-US" dirty="0" smtClean="0">
                          <a:solidFill>
                            <a:schemeClr val="tx2">
                              <a:lumMod val="50000"/>
                            </a:schemeClr>
                          </a:solidFill>
                          <a:latin typeface="Lucida Console" pitchFamily="49" charset="0"/>
                        </a:rPr>
                        <a:t>(*,c,&amp;h4)</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39247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249103845"/>
              </p:ext>
            </p:extLst>
          </p:nvPr>
        </p:nvGraphicFramePr>
        <p:xfrm>
          <a:off x="1524000" y="1651000"/>
          <a:ext cx="6553200" cy="184912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0,1</a:t>
                      </a:r>
                      <a:r>
                        <a:rPr lang="en-US" dirty="0" smtClean="0">
                          <a:solidFill>
                            <a:schemeClr val="accent2">
                              <a:lumMod val="60000"/>
                              <a:lumOff val="40000"/>
                            </a:schemeClr>
                          </a:solidFill>
                          <a:latin typeface="Lucida Console" pitchFamily="49" charset="0"/>
                        </a:rPr>
                        <a:t>(*,a,&amp;h1)</a:t>
                      </a:r>
                      <a:endParaRPr lang="en-US" dirty="0">
                        <a:solidFill>
                          <a:schemeClr val="accent2">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1,1</a:t>
                      </a:r>
                      <a:r>
                        <a:rPr lang="en-US" dirty="0" smtClean="0">
                          <a:solidFill>
                            <a:schemeClr val="accent2">
                              <a:lumMod val="60000"/>
                              <a:lumOff val="40000"/>
                            </a:schemeClr>
                          </a:solidFill>
                          <a:latin typeface="Lucida Console" pitchFamily="49" charset="0"/>
                        </a:rPr>
                        <a:t>(0,”2”,&amp;h5)</a:t>
                      </a:r>
                      <a:endParaRPr lang="en-US" dirty="0">
                        <a:solidFill>
                          <a:schemeClr val="accent2">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2,1</a:t>
                      </a:r>
                      <a:r>
                        <a:rPr lang="en-US" dirty="0" smtClean="0">
                          <a:solidFill>
                            <a:schemeClr val="accent2">
                              <a:lumMod val="60000"/>
                              <a:lumOff val="40000"/>
                            </a:schemeClr>
                          </a:solidFill>
                          <a:latin typeface="Lucida Console" pitchFamily="49" charset="0"/>
                        </a:rPr>
                        <a:t>(0,”4”,&amp;h8)</a:t>
                      </a:r>
                      <a:endParaRPr lang="en-US" dirty="0">
                        <a:solidFill>
                          <a:schemeClr val="accent2">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(*,b,&amp;h2)</a:t>
                      </a:r>
                      <a:endParaRPr lang="en-US" dirty="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R</a:t>
                      </a:r>
                      <a:r>
                        <a:rPr lang="en-US" baseline="-25000" dirty="0" smtClean="0">
                          <a:solidFill>
                            <a:schemeClr val="accent1">
                              <a:lumMod val="60000"/>
                              <a:lumOff val="40000"/>
                            </a:schemeClr>
                          </a:solidFill>
                          <a:latin typeface="Lucida Console" pitchFamily="49" charset="0"/>
                        </a:rPr>
                        <a:t>1,2</a:t>
                      </a:r>
                      <a:r>
                        <a:rPr lang="en-US" dirty="0" smtClean="0">
                          <a:solidFill>
                            <a:schemeClr val="accent1">
                              <a:lumMod val="60000"/>
                              <a:lumOff val="40000"/>
                            </a:schemeClr>
                          </a:solidFill>
                          <a:latin typeface="Lucida Console" pitchFamily="49" charset="0"/>
                        </a:rPr>
                        <a:t>(*,d,&amp;h6)</a:t>
                      </a:r>
                      <a:endParaRPr lang="en-US" dirty="0">
                        <a:solidFill>
                          <a:schemeClr val="accent1">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S</a:t>
                      </a:r>
                      <a:r>
                        <a:rPr lang="en-US" baseline="-25000" dirty="0" smtClean="0">
                          <a:solidFill>
                            <a:schemeClr val="accent1">
                              <a:lumMod val="60000"/>
                              <a:lumOff val="40000"/>
                            </a:schemeClr>
                          </a:solidFill>
                          <a:latin typeface="Lucida Console" pitchFamily="49" charset="0"/>
                        </a:rPr>
                        <a:t>0,3</a:t>
                      </a:r>
                      <a:r>
                        <a:rPr lang="en-US" dirty="0" smtClean="0">
                          <a:solidFill>
                            <a:schemeClr val="accent1">
                              <a:lumMod val="60000"/>
                              <a:lumOff val="40000"/>
                            </a:schemeClr>
                          </a:solidFill>
                          <a:latin typeface="Lucida Console" pitchFamily="49" charset="0"/>
                        </a:rPr>
                        <a:t>(1,”1”,&amp;h3)</a:t>
                      </a:r>
                      <a:endParaRPr lang="en-US" dirty="0">
                        <a:solidFill>
                          <a:schemeClr val="accent1">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1,3</a:t>
                      </a:r>
                      <a:r>
                        <a:rPr lang="en-US" dirty="0" smtClean="0">
                          <a:solidFill>
                            <a:schemeClr val="accent2">
                              <a:lumMod val="60000"/>
                              <a:lumOff val="40000"/>
                            </a:schemeClr>
                          </a:solidFill>
                          <a:latin typeface="Lucida Console" pitchFamily="49" charset="0"/>
                        </a:rPr>
                        <a:t>(0,”3”,&amp;h7)</a:t>
                      </a:r>
                      <a:endParaRPr lang="en-US" dirty="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0,4</a:t>
                      </a:r>
                      <a:r>
                        <a:rPr lang="en-US" dirty="0" smtClean="0">
                          <a:solidFill>
                            <a:schemeClr val="accent2">
                              <a:lumMod val="60000"/>
                              <a:lumOff val="40000"/>
                            </a:schemeClr>
                          </a:solidFill>
                          <a:latin typeface="Lucida Console" pitchFamily="49" charset="0"/>
                        </a:rPr>
                        <a:t>(*,c,&amp;h4)</a:t>
                      </a:r>
                      <a:endParaRPr lang="en-US" dirty="0">
                        <a:solidFill>
                          <a:schemeClr val="accent2">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1219200" y="4224918"/>
            <a:ext cx="7391400" cy="1200329"/>
          </a:xfrm>
          <a:prstGeom prst="rect">
            <a:avLst/>
          </a:prstGeom>
          <a:noFill/>
        </p:spPr>
        <p:txBody>
          <a:bodyPr wrap="square" rtlCol="0">
            <a:spAutoFit/>
          </a:bodyPr>
          <a:lstStyle/>
          <a:p>
            <a:r>
              <a:rPr lang="en-US" altLang="zh-CN" sz="2400" dirty="0" smtClean="0"/>
              <a:t>Rule 1: </a:t>
            </a:r>
            <a:r>
              <a:rPr lang="en-US" altLang="zh-CN" sz="2400" i="1" dirty="0" smtClean="0"/>
              <a:t>ep</a:t>
            </a:r>
            <a:r>
              <a:rPr lang="en-US" altLang="zh-CN" sz="2400" i="1" baseline="-25000" dirty="0" smtClean="0"/>
              <a:t>s</a:t>
            </a:r>
            <a:r>
              <a:rPr lang="en-US" altLang="zh-CN" sz="2400" i="1" dirty="0" smtClean="0"/>
              <a:t> = </a:t>
            </a:r>
            <a:r>
              <a:rPr lang="en-US" altLang="zh-CN" sz="2400" i="1" dirty="0" err="1" smtClean="0"/>
              <a:t>ep</a:t>
            </a:r>
            <a:r>
              <a:rPr lang="en-US" altLang="zh-CN" sz="2400" i="1" baseline="-25000" dirty="0" err="1" smtClean="0"/>
              <a:t>r</a:t>
            </a:r>
            <a:endParaRPr lang="en-US" sz="2400" i="1" baseline="-25000" dirty="0" smtClean="0"/>
          </a:p>
          <a:p>
            <a:r>
              <a:rPr lang="en-US" sz="2400" dirty="0" smtClean="0"/>
              <a:t>Rule 2: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endParaRPr lang="en-US" sz="2400" i="1" baseline="-25000" dirty="0" smtClean="0"/>
          </a:p>
          <a:p>
            <a:r>
              <a:rPr lang="en-US" sz="2400" dirty="0" smtClean="0"/>
              <a:t>Rule 3: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r>
              <a:rPr lang="en-US" sz="2400" i="1" dirty="0" smtClean="0">
                <a:sym typeface="Symbol"/>
              </a:rPr>
              <a:t> + (n</a:t>
            </a:r>
            <a:r>
              <a:rPr lang="en-US" sz="2400" i="1" baseline="-25000" dirty="0" smtClean="0">
                <a:sym typeface="Symbol"/>
              </a:rPr>
              <a:t>s</a:t>
            </a:r>
            <a:r>
              <a:rPr lang="en-US" sz="2400" i="1" dirty="0" smtClean="0">
                <a:sym typeface="Symbol"/>
              </a:rPr>
              <a:t>(*,dst)n</a:t>
            </a:r>
            <a:r>
              <a:rPr lang="en-US" sz="2400" i="1" baseline="-25000" dirty="0" smtClean="0">
                <a:sym typeface="Symbol"/>
              </a:rPr>
              <a:t>s</a:t>
            </a:r>
            <a:r>
              <a:rPr lang="en-US" sz="2400" i="1" dirty="0" smtClean="0">
                <a:sym typeface="Symbol"/>
              </a:rPr>
              <a:t>(</a:t>
            </a:r>
            <a:r>
              <a:rPr lang="en-US" sz="2400" i="1" dirty="0" err="1" smtClean="0">
                <a:sym typeface="Symbol"/>
              </a:rPr>
              <a:t>src,dst</a:t>
            </a:r>
            <a:r>
              <a:rPr lang="en-US" sz="2400" i="1" dirty="0" smtClean="0">
                <a:sym typeface="Symbol"/>
              </a:rPr>
              <a:t>))</a:t>
            </a:r>
            <a:endParaRPr lang="en-US" sz="2400" i="1" dirty="0"/>
          </a:p>
        </p:txBody>
      </p:sp>
      <p:cxnSp>
        <p:nvCxnSpPr>
          <p:cNvPr id="7" name="Straight Connector 6"/>
          <p:cNvCxnSpPr/>
          <p:nvPr/>
        </p:nvCxnSpPr>
        <p:spPr>
          <a:xfrm>
            <a:off x="3276600" y="2133600"/>
            <a:ext cx="41910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209800"/>
            <a:ext cx="2514600" cy="190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76600" y="2247900"/>
            <a:ext cx="533400" cy="3429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667000"/>
            <a:ext cx="457200" cy="25717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52800" y="2247900"/>
            <a:ext cx="2438400" cy="3429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52800" y="2971800"/>
            <a:ext cx="342900" cy="3810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52800" y="2419350"/>
            <a:ext cx="2971800" cy="10096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52800" y="2667000"/>
            <a:ext cx="609600" cy="304800"/>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490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87677395"/>
              </p:ext>
            </p:extLst>
          </p:nvPr>
        </p:nvGraphicFramePr>
        <p:xfrm>
          <a:off x="990600" y="1676400"/>
          <a:ext cx="7239000" cy="1290320"/>
        </p:xfrm>
        <a:graphic>
          <a:graphicData uri="http://schemas.openxmlformats.org/drawingml/2006/table">
            <a:tbl>
              <a:tblPr firstRow="1" bandRow="1">
                <a:tableStyleId>{5C22544A-7EE6-4342-B048-85BDC9FD1C3A}</a:tableStyleId>
              </a:tblPr>
              <a:tblGrid>
                <a:gridCol w="1447800"/>
                <a:gridCol w="1447800"/>
                <a:gridCol w="1295400"/>
                <a:gridCol w="1600200"/>
                <a:gridCol w="1447800"/>
              </a:tblGrid>
              <a:tr h="370840">
                <a:tc>
                  <a:txBody>
                    <a:bodyPr/>
                    <a:lstStyle/>
                    <a:p>
                      <a:endParaRPr lang="en-US" dirty="0"/>
                    </a:p>
                  </a:txBody>
                  <a:tcPr marL="0" marR="0" marT="0" marB="0"/>
                </a:tc>
                <a:tc>
                  <a:txBody>
                    <a:bodyPr/>
                    <a:lstStyle/>
                    <a:p>
                      <a:pPr algn="ctr"/>
                      <a:r>
                        <a:rPr lang="en-US" dirty="0" smtClean="0"/>
                        <a:t>Program Order</a:t>
                      </a:r>
                      <a:endParaRPr lang="en-US" dirty="0"/>
                    </a:p>
                  </a:txBody>
                  <a:tcPr marL="0" marR="0" marT="0" marB="0"/>
                </a:tc>
                <a:tc>
                  <a:txBody>
                    <a:bodyPr/>
                    <a:lstStyle/>
                    <a:p>
                      <a:pPr algn="ctr"/>
                      <a:r>
                        <a:rPr lang="en-US" dirty="0" smtClean="0"/>
                        <a:t>Matches</a:t>
                      </a:r>
                      <a:endParaRPr lang="en-US" dirty="0"/>
                    </a:p>
                  </a:txBody>
                  <a:tcPr marL="0" marR="0" marT="0" marB="0"/>
                </a:tc>
                <a:tc>
                  <a:txBody>
                    <a:bodyPr/>
                    <a:lstStyle/>
                    <a:p>
                      <a:pPr algn="ctr"/>
                      <a:r>
                        <a:rPr lang="en-US" dirty="0" err="1" smtClean="0"/>
                        <a:t>Assume&amp;Assert</a:t>
                      </a:r>
                      <a:endParaRPr lang="en-US" dirty="0"/>
                    </a:p>
                  </a:txBody>
                  <a:tcPr marL="0" marR="0" marT="0" marB="0"/>
                </a:tc>
                <a:tc>
                  <a:txBody>
                    <a:bodyPr/>
                    <a:lstStyle/>
                    <a:p>
                      <a:pPr algn="ctr"/>
                      <a:r>
                        <a:rPr lang="en-US" dirty="0" smtClean="0"/>
                        <a:t>Extra</a:t>
                      </a:r>
                      <a:endParaRPr lang="en-US" dirty="0"/>
                    </a:p>
                  </a:txBody>
                  <a:tcPr marL="0" marR="0" marT="0" marB="0"/>
                </a:tc>
              </a:tr>
              <a:tr h="370840">
                <a:tc>
                  <a:txBody>
                    <a:bodyPr/>
                    <a:lstStyle/>
                    <a:p>
                      <a:pPr algn="ctr"/>
                      <a:r>
                        <a:rPr lang="en-US" dirty="0" smtClean="0"/>
                        <a:t>Our Encoding</a:t>
                      </a:r>
                      <a:endParaRPr lang="en-US" dirty="0"/>
                    </a:p>
                  </a:txBody>
                  <a:tcPr marL="0" marR="0" marT="0" marB="0"/>
                </a:tc>
                <a:tc>
                  <a:txBody>
                    <a:bodyPr/>
                    <a:lstStyle/>
                    <a:p>
                      <a:pPr algn="ctr"/>
                      <a:r>
                        <a:rPr lang="en-US" dirty="0" smtClean="0"/>
                        <a:t>11</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c>
                  <a:txBody>
                    <a:bodyPr/>
                    <a:lstStyle/>
                    <a:p>
                      <a:pPr algn="ctr"/>
                      <a:r>
                        <a:rPr lang="en-US" dirty="0" smtClean="0"/>
                        <a:t>0</a:t>
                      </a:r>
                      <a:endParaRPr lang="en-US" dirty="0"/>
                    </a:p>
                  </a:txBody>
                  <a:tcPr marL="0" marR="0" marT="0" marB="0" anchor="ctr"/>
                </a:tc>
              </a:tr>
              <a:tr h="370840">
                <a:tc>
                  <a:txBody>
                    <a:bodyPr/>
                    <a:lstStyle/>
                    <a:p>
                      <a:pPr algn="ctr"/>
                      <a:r>
                        <a:rPr lang="en-US" dirty="0" err="1" smtClean="0"/>
                        <a:t>Elwakil’s</a:t>
                      </a:r>
                      <a:r>
                        <a:rPr lang="en-US" dirty="0" smtClean="0"/>
                        <a:t> Encoding</a:t>
                      </a:r>
                      <a:endParaRPr lang="en-US" dirty="0"/>
                    </a:p>
                  </a:txBody>
                  <a:tcPr marL="0" marR="0" marT="0" marB="0"/>
                </a:tc>
                <a:tc>
                  <a:txBody>
                    <a:bodyPr/>
                    <a:lstStyle/>
                    <a:p>
                      <a:pPr algn="ctr"/>
                      <a:r>
                        <a:rPr lang="en-US" dirty="0" smtClean="0"/>
                        <a:t>22</a:t>
                      </a:r>
                      <a:endParaRPr lang="en-US" dirty="0"/>
                    </a:p>
                  </a:txBody>
                  <a:tcPr marL="0" marR="0" marT="0" marB="0" anchor="ctr"/>
                </a:tc>
                <a:tc>
                  <a:txBody>
                    <a:bodyPr/>
                    <a:lstStyle/>
                    <a:p>
                      <a:pPr algn="ctr"/>
                      <a:r>
                        <a:rPr lang="en-US" dirty="0" smtClean="0"/>
                        <a:t>13</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8</a:t>
                      </a:r>
                      <a:endParaRPr lang="en-US" dirty="0"/>
                    </a:p>
                  </a:txBody>
                  <a:tcPr marL="0" marR="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0777393"/>
              </p:ext>
            </p:extLst>
          </p:nvPr>
        </p:nvGraphicFramePr>
        <p:xfrm>
          <a:off x="990600" y="4114800"/>
          <a:ext cx="7239000" cy="1783080"/>
        </p:xfrm>
        <a:graphic>
          <a:graphicData uri="http://schemas.openxmlformats.org/drawingml/2006/table">
            <a:tbl>
              <a:tblPr firstRow="1" bandRow="1">
                <a:tableStyleId>{5C22544A-7EE6-4342-B048-85BDC9FD1C3A}</a:tableStyleId>
              </a:tblPr>
              <a:tblGrid>
                <a:gridCol w="1206500"/>
                <a:gridCol w="1206500"/>
                <a:gridCol w="1206500"/>
                <a:gridCol w="1206500"/>
                <a:gridCol w="1206500"/>
                <a:gridCol w="1206500"/>
              </a:tblGrid>
              <a:tr h="370840">
                <a:tc gridSpan="2">
                  <a:txBody>
                    <a:bodyPr/>
                    <a:lstStyle/>
                    <a:p>
                      <a:pPr algn="ctr"/>
                      <a:r>
                        <a:rPr lang="en-US" dirty="0" smtClean="0"/>
                        <a:t>Test</a:t>
                      </a:r>
                      <a:r>
                        <a:rPr lang="en-US" baseline="0" dirty="0" smtClean="0"/>
                        <a: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1496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r>
              <a:tr h="370840">
                <a:tc>
                  <a:txBody>
                    <a:bodyPr/>
                    <a:lstStyle/>
                    <a:p>
                      <a:pPr algn="ctr"/>
                      <a:r>
                        <a:rPr lang="en-US" dirty="0" smtClean="0"/>
                        <a:t>EP</a:t>
                      </a:r>
                    </a:p>
                    <a:p>
                      <a:pPr algn="ctr"/>
                      <a:r>
                        <a:rPr lang="en-US" dirty="0" smtClean="0"/>
                        <a:t>Small1</a:t>
                      </a:r>
                    </a:p>
                    <a:p>
                      <a:pPr algn="ctr"/>
                      <a:r>
                        <a:rPr lang="en-US" dirty="0" smtClean="0"/>
                        <a:t>Small2</a:t>
                      </a:r>
                    </a:p>
                    <a:p>
                      <a:pPr algn="ctr"/>
                      <a:r>
                        <a:rPr lang="en-US" dirty="0" smtClean="0"/>
                        <a:t>small3</a:t>
                      </a:r>
                      <a:endParaRPr lang="en-US" dirty="0"/>
                    </a:p>
                  </a:txBody>
                  <a:tcPr marL="0" marR="0" marT="0" marB="0"/>
                </a:tc>
                <a:tc>
                  <a:txBody>
                    <a:bodyPr/>
                    <a:lstStyle/>
                    <a:p>
                      <a:pPr algn="ctr"/>
                      <a:r>
                        <a:rPr lang="en-US" dirty="0" smtClean="0"/>
                        <a:t>3</a:t>
                      </a:r>
                    </a:p>
                    <a:p>
                      <a:pPr algn="ctr"/>
                      <a:r>
                        <a:rPr lang="en-US" dirty="0" smtClean="0"/>
                        <a:t>2</a:t>
                      </a:r>
                    </a:p>
                    <a:p>
                      <a:pPr algn="ctr"/>
                      <a:r>
                        <a:rPr lang="en-US" dirty="0" smtClean="0"/>
                        <a:t>1</a:t>
                      </a:r>
                    </a:p>
                    <a:p>
                      <a:pPr algn="ctr"/>
                      <a:r>
                        <a:rPr lang="en-US" dirty="0" smtClean="0"/>
                        <a:t>3</a:t>
                      </a:r>
                      <a:endParaRPr lang="en-US" dirty="0"/>
                    </a:p>
                  </a:txBody>
                  <a:tcPr marL="0" marR="0" marT="0" marB="0"/>
                </a:tc>
                <a:tc>
                  <a:txBody>
                    <a:bodyPr/>
                    <a:lstStyle/>
                    <a:p>
                      <a:pPr algn="ctr"/>
                      <a:r>
                        <a:rPr lang="en-US" dirty="0" smtClean="0"/>
                        <a:t>sat</a:t>
                      </a:r>
                    </a:p>
                    <a:p>
                      <a:pPr algn="ctr"/>
                      <a:r>
                        <a:rPr lang="en-US" dirty="0" err="1" smtClean="0"/>
                        <a:t>unsat</a:t>
                      </a:r>
                      <a:endParaRPr lang="en-US" dirty="0" smtClean="0"/>
                    </a:p>
                    <a:p>
                      <a:pPr algn="ctr"/>
                      <a:r>
                        <a:rPr lang="en-US" dirty="0" err="1" smtClean="0"/>
                        <a:t>unsat</a:t>
                      </a:r>
                      <a:endParaRPr lang="en-US" dirty="0" smtClean="0"/>
                    </a:p>
                    <a:p>
                      <a:pPr algn="ctr"/>
                      <a:r>
                        <a:rPr lang="en-US" dirty="0" smtClean="0"/>
                        <a:t>Sat</a:t>
                      </a:r>
                      <a:endParaRPr lang="en-US" dirty="0"/>
                    </a:p>
                  </a:txBody>
                  <a:tcPr marL="0" marR="0" marT="0" marB="0"/>
                </a:tc>
                <a:tc>
                  <a:txBody>
                    <a:bodyPr/>
                    <a:lstStyle/>
                    <a:p>
                      <a:pPr algn="ctr"/>
                      <a:r>
                        <a:rPr lang="en-US" dirty="0" smtClean="0"/>
                        <a:t>17</a:t>
                      </a:r>
                    </a:p>
                    <a:p>
                      <a:pPr algn="ctr"/>
                      <a:r>
                        <a:rPr lang="en-US" dirty="0" smtClean="0"/>
                        <a:t>8</a:t>
                      </a:r>
                    </a:p>
                    <a:p>
                      <a:pPr algn="ctr"/>
                      <a:r>
                        <a:rPr lang="en-US" dirty="0" smtClean="0"/>
                        <a:t>4</a:t>
                      </a:r>
                    </a:p>
                    <a:p>
                      <a:pPr algn="ctr"/>
                      <a:r>
                        <a:rPr lang="en-US" dirty="0" smtClean="0"/>
                        <a:t>11</a:t>
                      </a:r>
                      <a:endParaRPr lang="en-US"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txBody>
                  <a:tcPr marL="0" marR="0" marT="0" marB="0"/>
                </a:tc>
                <a:tc>
                  <a:txBody>
                    <a:bodyPr/>
                    <a:lstStyle/>
                    <a:p>
                      <a:pPr algn="ctr"/>
                      <a:r>
                        <a:rPr lang="en-US" dirty="0" smtClean="0"/>
                        <a:t>47</a:t>
                      </a:r>
                    </a:p>
                    <a:p>
                      <a:pPr algn="ctr"/>
                      <a:r>
                        <a:rPr lang="en-US" dirty="0" smtClean="0"/>
                        <a:t>33</a:t>
                      </a:r>
                    </a:p>
                    <a:p>
                      <a:pPr algn="ctr"/>
                      <a:r>
                        <a:rPr lang="en-US" dirty="0" smtClean="0"/>
                        <a:t>18</a:t>
                      </a:r>
                    </a:p>
                    <a:p>
                      <a:pPr algn="ctr"/>
                      <a:r>
                        <a:rPr lang="en-US" dirty="0" smtClean="0"/>
                        <a:t>44</a:t>
                      </a:r>
                      <a:endParaRPr lang="en-US" dirty="0"/>
                    </a:p>
                  </a:txBody>
                  <a:tcPr marL="0" marR="0" marT="0" marB="0"/>
                </a:tc>
              </a:tr>
            </a:tbl>
          </a:graphicData>
        </a:graphic>
      </p:graphicFrame>
    </p:spTree>
    <p:extLst>
      <p:ext uri="{BB962C8B-B14F-4D97-AF65-F5344CB8AC3E}">
        <p14:creationId xmlns:p14="http://schemas.microsoft.com/office/powerpoint/2010/main" val="495014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16487501"/>
                  </p:ext>
                </p:extLst>
              </p:nvPr>
            </p:nvGraphicFramePr>
            <p:xfrm>
              <a:off x="990600" y="2514600"/>
              <a:ext cx="7162800" cy="2113280"/>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37084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smtClean="0"/>
                        </a:p>
                        <a:p>
                          <a:pPr algn="ctr"/>
                          <a:r>
                            <a:rPr lang="en-US" dirty="0" smtClean="0"/>
                            <a:t>392</a:t>
                          </a:r>
                        </a:p>
                        <a:p>
                          <a:pPr algn="ctr"/>
                          <a:r>
                            <a:rPr lang="en-US" dirty="0" smtClean="0"/>
                            <a:t>636</a:t>
                          </a:r>
                        </a:p>
                        <a:p>
                          <a:pPr algn="ctr"/>
                          <a:r>
                            <a:rPr lang="en-US" dirty="0" smtClean="0"/>
                            <a:t>940</a:t>
                          </a:r>
                        </a:p>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marL="0" marR="0" marT="0" marB="0"/>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smtClean="0"/>
                        </a:p>
                        <a:p>
                          <a:pPr algn="ctr"/>
                          <a:r>
                            <a:rPr lang="en-US" dirty="0" smtClean="0"/>
                            <a:t>37.218</a:t>
                          </a:r>
                        </a:p>
                        <a:p>
                          <a:pPr algn="ctr"/>
                          <a:r>
                            <a:rPr lang="en-US" dirty="0" smtClean="0"/>
                            <a:t>48.703</a:t>
                          </a:r>
                        </a:p>
                        <a:p>
                          <a:pPr algn="ctr"/>
                          <a:r>
                            <a:rPr lang="en-US" dirty="0" smtClean="0"/>
                            <a:t>62.718</a:t>
                          </a:r>
                        </a:p>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marL="0" marR="0" marT="0" marB="0"/>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16487501"/>
                  </p:ext>
                </p:extLst>
              </p:nvPr>
            </p:nvGraphicFramePr>
            <p:xfrm>
              <a:off x="990600" y="2514600"/>
              <a:ext cx="7162800" cy="2113280"/>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137160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endParaRPr lang="zh-CN"/>
                        </a:p>
                      </a:txBody>
                      <a:tcPr marL="0" marR="0" marT="0" marB="0">
                        <a:blipFill rotWithShape="1">
                          <a:blip r:embed="rId2"/>
                          <a:stretch>
                            <a:fillRect l="-450857" t="-59556" r="-121143" b="-10667"/>
                          </a:stretch>
                        </a:blipFill>
                      </a:tcPr>
                    </a:tc>
                    <a:tc>
                      <a:txBody>
                        <a:bodyPr/>
                        <a:lstStyle/>
                        <a:p>
                          <a:endParaRPr lang="zh-CN"/>
                        </a:p>
                      </a:txBody>
                      <a:tcPr marL="0" marR="0" marT="0" marB="0">
                        <a:blipFill rotWithShape="1">
                          <a:blip r:embed="rId2"/>
                          <a:stretch>
                            <a:fillRect l="-454717" t="-59556" b="-10667"/>
                          </a:stretch>
                        </a:blipFill>
                      </a:tcPr>
                    </a:tc>
                  </a:tr>
                </a:tbl>
              </a:graphicData>
            </a:graphic>
          </p:graphicFrame>
        </mc:Fallback>
      </mc:AlternateContent>
    </p:spTree>
    <p:extLst>
      <p:ext uri="{BB962C8B-B14F-4D97-AF65-F5344CB8AC3E}">
        <p14:creationId xmlns:p14="http://schemas.microsoft.com/office/powerpoint/2010/main" val="366886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0329342"/>
              </p:ext>
            </p:extLst>
          </p:nvPr>
        </p:nvGraphicFramePr>
        <p:xfrm>
          <a:off x="762000" y="18897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10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(*,a,&amp;h1)</a:t>
                      </a:r>
                      <a:endParaRPr lang="en-US" altLang="zh-CN"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W(&amp;h1)</a:t>
                      </a: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(*,b,&amp;h2)</a:t>
                      </a: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W(&amp;h2)</a:t>
                      </a: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56655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000" dirty="0" smtClean="0"/>
              <a:t>An </a:t>
            </a:r>
            <a:r>
              <a:rPr lang="en-US" altLang="zh-CN" sz="2000" dirty="0"/>
              <a:t>SMT encoding of an MCAPI program </a:t>
            </a:r>
            <a:r>
              <a:rPr lang="en-US" altLang="zh-CN" sz="2000" dirty="0" smtClean="0"/>
              <a:t>execution that </a:t>
            </a:r>
            <a:r>
              <a:rPr lang="en-US" altLang="zh-CN" sz="2000" dirty="0"/>
              <a:t>uses match </a:t>
            </a:r>
            <a:r>
              <a:rPr lang="en-US" altLang="zh-CN" sz="2000" dirty="0" smtClean="0"/>
              <a:t>pairs;</a:t>
            </a:r>
          </a:p>
          <a:p>
            <a:r>
              <a:rPr lang="en-US" altLang="zh-CN" sz="2000" dirty="0"/>
              <a:t>T</a:t>
            </a:r>
            <a:r>
              <a:rPr lang="en-US" altLang="zh-CN" sz="2000" dirty="0" smtClean="0"/>
              <a:t>he </a:t>
            </a:r>
            <a:r>
              <a:rPr lang="en-US" altLang="zh-CN" sz="2000" dirty="0"/>
              <a:t>first encoding that correctly </a:t>
            </a:r>
            <a:r>
              <a:rPr lang="en-US" altLang="zh-CN" sz="2000" dirty="0" smtClean="0"/>
              <a:t>captures the </a:t>
            </a:r>
            <a:r>
              <a:rPr lang="en-US" altLang="zh-CN" sz="2000" dirty="0"/>
              <a:t>non-deterministic behavior of an MCAPI program </a:t>
            </a:r>
            <a:r>
              <a:rPr lang="en-US" altLang="zh-CN" sz="2000" dirty="0" smtClean="0"/>
              <a:t>execution under </a:t>
            </a:r>
            <a:r>
              <a:rPr lang="en-US" altLang="zh-CN" sz="2000" dirty="0"/>
              <a:t>infinite-buffer semantics allowed in the MCAPI </a:t>
            </a:r>
            <a:r>
              <a:rPr lang="en-US" altLang="zh-CN" sz="2000" dirty="0" smtClean="0"/>
              <a:t>specification</a:t>
            </a:r>
            <a:r>
              <a:rPr lang="en-US" altLang="zh-CN" sz="2000" dirty="0"/>
              <a:t>;</a:t>
            </a:r>
            <a:endParaRPr lang="en-US" altLang="zh-CN" sz="2000" dirty="0" smtClean="0"/>
          </a:p>
          <a:p>
            <a:r>
              <a:rPr lang="en-US" altLang="zh-CN" sz="2000" dirty="0"/>
              <a:t>S</a:t>
            </a:r>
            <a:r>
              <a:rPr lang="en-US" altLang="zh-CN" sz="2000" dirty="0" smtClean="0"/>
              <a:t>uch </a:t>
            </a:r>
            <a:r>
              <a:rPr lang="en-US" altLang="zh-CN" sz="2000" dirty="0"/>
              <a:t>an </a:t>
            </a:r>
            <a:r>
              <a:rPr lang="en-US" altLang="zh-CN" sz="2000" dirty="0" smtClean="0"/>
              <a:t>encoding can be generated by</a:t>
            </a:r>
            <a:r>
              <a:rPr lang="en-US" altLang="zh-CN" sz="2000" dirty="0"/>
              <a:t> </a:t>
            </a:r>
            <a:r>
              <a:rPr lang="en-US" altLang="zh-CN" sz="2000" dirty="0" smtClean="0"/>
              <a:t>only giving </a:t>
            </a:r>
            <a:r>
              <a:rPr lang="en-US" altLang="zh-CN" sz="2000" dirty="0"/>
              <a:t>an execution trace and </a:t>
            </a:r>
            <a:r>
              <a:rPr lang="en-US" altLang="zh-CN" sz="2000" dirty="0" smtClean="0"/>
              <a:t>an over-approximated set </a:t>
            </a:r>
            <a:r>
              <a:rPr lang="en-US" altLang="zh-CN" sz="2000" dirty="0"/>
              <a:t>of </a:t>
            </a:r>
            <a:r>
              <a:rPr lang="en-US" altLang="zh-CN" sz="2000" dirty="0" smtClean="0"/>
              <a:t>match pairs</a:t>
            </a:r>
            <a:r>
              <a:rPr lang="en-US" altLang="zh-CN" sz="2000" dirty="0"/>
              <a:t>;</a:t>
            </a:r>
            <a:endParaRPr lang="en-US" altLang="zh-CN" sz="2000" dirty="0" smtClean="0"/>
          </a:p>
          <a:p>
            <a:r>
              <a:rPr lang="en-US" altLang="zh-CN" sz="2000" dirty="0" smtClean="0"/>
              <a:t>An </a:t>
            </a:r>
            <a:r>
              <a:rPr lang="en-US" altLang="zh-CN" sz="2000" dirty="0"/>
              <a:t>algorithm with </a:t>
            </a:r>
            <a:r>
              <a:rPr lang="en-US" altLang="zh-CN" sz="2000" i="1" dirty="0" smtClean="0"/>
              <a:t>O(N</a:t>
            </a:r>
            <a:r>
              <a:rPr lang="en-US" altLang="zh-CN" sz="2000" i="1" baseline="30000" dirty="0" smtClean="0"/>
              <a:t>2</a:t>
            </a:r>
            <a:r>
              <a:rPr lang="en-US" altLang="zh-CN" sz="2000" i="1" dirty="0" smtClean="0"/>
              <a:t>)</a:t>
            </a:r>
            <a:r>
              <a:rPr lang="en-US" altLang="zh-CN" sz="2000" dirty="0" smtClean="0"/>
              <a:t> time </a:t>
            </a:r>
            <a:r>
              <a:rPr lang="en-US" altLang="zh-CN" sz="2000" dirty="0"/>
              <a:t>complexity </a:t>
            </a:r>
            <a:r>
              <a:rPr lang="en-US" altLang="zh-CN" sz="2000" dirty="0" smtClean="0"/>
              <a:t>that over-approximates </a:t>
            </a:r>
            <a:r>
              <a:rPr lang="en-US" altLang="zh-CN" sz="2000" dirty="0"/>
              <a:t>the true set of match </a:t>
            </a:r>
            <a:r>
              <a:rPr lang="en-US" altLang="zh-CN" sz="2000" dirty="0" smtClean="0"/>
              <a:t>pairs;</a:t>
            </a:r>
          </a:p>
          <a:p>
            <a:r>
              <a:rPr lang="en-US" sz="2000" dirty="0" smtClean="0"/>
              <a:t>The experiment shows that our encoding reduces 70% of that of the existing work, and runs average eight times faster and uses two times less memory.</a:t>
            </a:r>
          </a:p>
        </p:txBody>
      </p:sp>
    </p:spTree>
    <p:extLst>
      <p:ext uri="{BB962C8B-B14F-4D97-AF65-F5344CB8AC3E}">
        <p14:creationId xmlns:p14="http://schemas.microsoft.com/office/powerpoint/2010/main" val="2499477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7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772208853"/>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0,2</a:t>
                      </a:r>
                      <a:r>
                        <a:rPr lang="en-US" altLang="zh-CN" dirty="0" smtClean="0">
                          <a:solidFill>
                            <a:schemeClr val="tx1"/>
                          </a:solidFill>
                          <a:latin typeface="Lucida Console" pitchFamily="49" charset="0"/>
                        </a:rPr>
                        <a:t>(*,a,&amp;h1)</a:t>
                      </a:r>
                      <a:endParaRPr lang="en-US" altLang="zh-CN"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endParaRPr lang="en-US" altLang="zh-CN"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chemeClr val="tx1"/>
                          </a:solidFill>
                          <a:latin typeface="Lucida Console" pitchFamily="49" charset="0"/>
                        </a:rPr>
                        <a:t>S</a:t>
                      </a:r>
                      <a:r>
                        <a:rPr lang="en-US" altLang="zh-CN" b="0" baseline="-25000" dirty="0" smtClean="0">
                          <a:solidFill>
                            <a:schemeClr val="tx1"/>
                          </a:solidFill>
                          <a:latin typeface="Lucida Console" pitchFamily="49" charset="0"/>
                        </a:rPr>
                        <a:t>2,4</a:t>
                      </a:r>
                      <a:r>
                        <a:rPr lang="en-US" altLang="zh-CN" b="0" dirty="0" smtClean="0">
                          <a:solidFill>
                            <a:schemeClr val="tx1"/>
                          </a:solidFill>
                          <a:latin typeface="Lucida Console" pitchFamily="49" charset="0"/>
                        </a:rPr>
                        <a:t>(0,“4”,&amp;h5)</a:t>
                      </a:r>
                      <a:endParaRPr lang="en-US" altLang="zh-CN" b="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endParaRPr lang="en-US" altLang="zh-CN"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endParaRPr lang="en-US" altLang="zh-CN"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endParaRPr lang="en-US" altLang="zh-CN"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0,5</a:t>
                      </a:r>
                      <a:r>
                        <a:rPr lang="en-US" altLang="zh-CN" baseline="0" dirty="0" smtClean="0">
                          <a:solidFill>
                            <a:schemeClr val="tx1"/>
                          </a:solidFill>
                          <a:latin typeface="Lucida Console" pitchFamily="49" charset="0"/>
                        </a:rPr>
                        <a:t>(*,b,&amp;h2)</a:t>
                      </a:r>
                      <a:endParaRPr lang="en-US" altLang="zh-CN"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1,5</a:t>
                      </a:r>
                      <a:r>
                        <a:rPr lang="en-US" altLang="zh-CN" baseline="0" dirty="0" smtClean="0">
                          <a:solidFill>
                            <a:schemeClr val="tx1"/>
                          </a:solidFill>
                          <a:latin typeface="Lucida Console" pitchFamily="49" charset="0"/>
                        </a:rPr>
                        <a:t>(0,“1”,&amp;h4)</a:t>
                      </a:r>
                      <a:endParaRPr lang="en-US" altLang="zh-CN"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endParaRPr lang="en-US" altLang="zh-CN"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endParaRPr lang="en-US" altLang="zh-CN"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endParaRPr lang="en-US" altLang="zh-CN"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endParaRPr lang="en-US" altLang="zh-CN"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endParaRPr lang="en-US" altLang="zh-CN"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6575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r>
              <a:rPr lang="en-US" altLang="zh-CN" dirty="0" smtClean="0"/>
              <a:t>Sharma</a:t>
            </a:r>
            <a:r>
              <a:rPr lang="en-US" altLang="zh-CN" dirty="0"/>
              <a:t> </a:t>
            </a:r>
            <a:r>
              <a:rPr lang="en-US" altLang="zh-CN" dirty="0" smtClean="0"/>
              <a:t>et al. : </a:t>
            </a:r>
            <a:r>
              <a:rPr lang="en-US" altLang="zh-CN" dirty="0" err="1"/>
              <a:t>Mcc</a:t>
            </a:r>
            <a:r>
              <a:rPr lang="en-US" altLang="zh-CN" dirty="0"/>
              <a:t> - a </a:t>
            </a:r>
            <a:r>
              <a:rPr lang="en-US" altLang="zh-CN" dirty="0" smtClean="0"/>
              <a:t>runtime verification </a:t>
            </a:r>
            <a:r>
              <a:rPr lang="en-US" altLang="zh-CN" dirty="0"/>
              <a:t>tool for </a:t>
            </a:r>
            <a:r>
              <a:rPr lang="en-US" altLang="zh-CN" dirty="0" err="1"/>
              <a:t>mcapi</a:t>
            </a:r>
            <a:r>
              <a:rPr lang="en-US" altLang="zh-CN" dirty="0"/>
              <a:t> user applications. </a:t>
            </a:r>
            <a:r>
              <a:rPr lang="en-US" altLang="zh-CN" dirty="0" smtClean="0"/>
              <a:t>(FMCAD ‘09)</a:t>
            </a:r>
          </a:p>
          <a:p>
            <a:r>
              <a:rPr lang="en-US" dirty="0" smtClean="0"/>
              <a:t>Wang et al. : </a:t>
            </a:r>
            <a:r>
              <a:rPr lang="en-US" altLang="zh-CN" dirty="0"/>
              <a:t>Symbolic pruning </a:t>
            </a:r>
            <a:r>
              <a:rPr lang="en-US" altLang="zh-CN" dirty="0" smtClean="0"/>
              <a:t>of concurrent </a:t>
            </a:r>
            <a:r>
              <a:rPr lang="en-US" altLang="zh-CN" dirty="0"/>
              <a:t>program </a:t>
            </a:r>
            <a:r>
              <a:rPr lang="en-US" altLang="zh-CN" dirty="0" smtClean="0"/>
              <a:t>executions. (FSE ‘09)</a:t>
            </a:r>
          </a:p>
          <a:p>
            <a:r>
              <a:rPr lang="en-US" dirty="0" err="1" smtClean="0"/>
              <a:t>Elwakil</a:t>
            </a:r>
            <a:r>
              <a:rPr lang="en-US" dirty="0" smtClean="0"/>
              <a:t> et al. : </a:t>
            </a:r>
            <a:r>
              <a:rPr lang="en-US" altLang="zh-CN" dirty="0"/>
              <a:t>Debugging support tool for </a:t>
            </a:r>
            <a:r>
              <a:rPr lang="en-US" altLang="zh-CN" dirty="0" err="1"/>
              <a:t>mcapi</a:t>
            </a:r>
            <a:r>
              <a:rPr lang="en-US" altLang="zh-CN" dirty="0"/>
              <a:t> </a:t>
            </a:r>
            <a:r>
              <a:rPr lang="en-US" altLang="zh-CN" dirty="0" smtClean="0"/>
              <a:t>applications. (PADTAD ‘10)</a:t>
            </a:r>
          </a:p>
          <a:p>
            <a:r>
              <a:rPr lang="en-US" altLang="zh-CN" dirty="0" err="1" smtClean="0"/>
              <a:t>Vakkalanka</a:t>
            </a:r>
            <a:r>
              <a:rPr lang="en-US" altLang="zh-CN" dirty="0" smtClean="0"/>
              <a:t> et al. : Reduced execution semantics </a:t>
            </a:r>
            <a:r>
              <a:rPr lang="en-US" altLang="zh-CN" dirty="0"/>
              <a:t>of </a:t>
            </a:r>
            <a:r>
              <a:rPr lang="en-US" altLang="zh-CN" dirty="0" err="1" smtClean="0"/>
              <a:t>mpi</a:t>
            </a:r>
            <a:r>
              <a:rPr lang="en-US" altLang="zh-CN" dirty="0" smtClean="0"/>
              <a:t>.  (FM ’09)</a:t>
            </a:r>
            <a:endParaRPr lang="en-US" altLang="zh-CN" dirty="0"/>
          </a:p>
        </p:txBody>
      </p:sp>
    </p:spTree>
    <p:extLst>
      <p:ext uri="{BB962C8B-B14F-4D97-AF65-F5344CB8AC3E}">
        <p14:creationId xmlns:p14="http://schemas.microsoft.com/office/powerpoint/2010/main" val="1565975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3505200" y="3404286"/>
            <a:ext cx="1447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a:t>
            </a:r>
            <a:endParaRPr lang="en-US" dirty="0"/>
          </a:p>
        </p:txBody>
      </p:sp>
      <p:sp>
        <p:nvSpPr>
          <p:cNvPr id="7" name="Rounded Rectangle 6"/>
          <p:cNvSpPr/>
          <p:nvPr/>
        </p:nvSpPr>
        <p:spPr>
          <a:xfrm>
            <a:off x="3521676" y="5105400"/>
            <a:ext cx="1447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Encoding</a:t>
            </a:r>
            <a:endParaRPr lang="en-US" dirty="0"/>
          </a:p>
        </p:txBody>
      </p:sp>
      <p:sp>
        <p:nvSpPr>
          <p:cNvPr id="9" name="Rounded Rectangle 8"/>
          <p:cNvSpPr/>
          <p:nvPr/>
        </p:nvSpPr>
        <p:spPr>
          <a:xfrm>
            <a:off x="3505200" y="4191000"/>
            <a:ext cx="1447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Pairs</a:t>
            </a:r>
            <a:endParaRPr lang="en-US" dirty="0"/>
          </a:p>
        </p:txBody>
      </p:sp>
      <p:sp>
        <p:nvSpPr>
          <p:cNvPr id="10" name="Rounded Rectangle 9"/>
          <p:cNvSpPr/>
          <p:nvPr/>
        </p:nvSpPr>
        <p:spPr>
          <a:xfrm>
            <a:off x="1828800" y="6025978"/>
            <a:ext cx="1447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a:t>
            </a:r>
          </a:p>
        </p:txBody>
      </p:sp>
      <p:sp>
        <p:nvSpPr>
          <p:cNvPr id="11" name="Rounded Rectangle 10"/>
          <p:cNvSpPr/>
          <p:nvPr/>
        </p:nvSpPr>
        <p:spPr>
          <a:xfrm>
            <a:off x="5257800" y="6019800"/>
            <a:ext cx="1447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unsat</a:t>
            </a:r>
            <a:endParaRPr lang="en-US" dirty="0"/>
          </a:p>
        </p:txBody>
      </p:sp>
      <p:sp>
        <p:nvSpPr>
          <p:cNvPr id="14" name="Down Arrow 13"/>
          <p:cNvSpPr/>
          <p:nvPr/>
        </p:nvSpPr>
        <p:spPr>
          <a:xfrm>
            <a:off x="3986784" y="3226142"/>
            <a:ext cx="484632" cy="1781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Down Arrow 14"/>
          <p:cNvSpPr/>
          <p:nvPr/>
        </p:nvSpPr>
        <p:spPr>
          <a:xfrm>
            <a:off x="3962400" y="3962400"/>
            <a:ext cx="484632" cy="1781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Down Arrow 15"/>
          <p:cNvSpPr/>
          <p:nvPr/>
        </p:nvSpPr>
        <p:spPr>
          <a:xfrm>
            <a:off x="3962400" y="4800600"/>
            <a:ext cx="484632" cy="1781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Down Arrow 16"/>
          <p:cNvSpPr/>
          <p:nvPr/>
        </p:nvSpPr>
        <p:spPr>
          <a:xfrm rot="2520677">
            <a:off x="3229395" y="5736110"/>
            <a:ext cx="484632" cy="1781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Down Arrow 17"/>
          <p:cNvSpPr/>
          <p:nvPr/>
        </p:nvSpPr>
        <p:spPr>
          <a:xfrm rot="18430314">
            <a:off x="4798101" y="5720431"/>
            <a:ext cx="484632" cy="1781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9" name="表格 4"/>
          <p:cNvGraphicFramePr>
            <a:graphicFrameLocks noGrp="1"/>
          </p:cNvGraphicFramePr>
          <p:nvPr>
            <p:extLst>
              <p:ext uri="{D42A27DB-BD31-4B8C-83A1-F6EECF244321}">
                <p14:modId xmlns:p14="http://schemas.microsoft.com/office/powerpoint/2010/main" val="1344753645"/>
              </p:ext>
            </p:extLst>
          </p:nvPr>
        </p:nvGraphicFramePr>
        <p:xfrm>
          <a:off x="1981200" y="1295400"/>
          <a:ext cx="4800600" cy="1760220"/>
        </p:xfrm>
        <a:graphic>
          <a:graphicData uri="http://schemas.openxmlformats.org/drawingml/2006/table">
            <a:tbl>
              <a:tblPr firstRow="1" bandRow="1">
                <a:tableStyleId>{5C22544A-7EE6-4342-B048-85BDC9FD1C3A}</a:tableStyleId>
              </a:tblPr>
              <a:tblGrid>
                <a:gridCol w="1600200"/>
                <a:gridCol w="1502627"/>
                <a:gridCol w="1697773"/>
              </a:tblGrid>
              <a:tr h="203200">
                <a:tc>
                  <a:txBody>
                    <a:bodyPr/>
                    <a:lstStyle/>
                    <a:p>
                      <a:pPr algn="ctr"/>
                      <a:r>
                        <a:rPr lang="en-US" altLang="zh-CN" sz="1050" dirty="0" smtClean="0">
                          <a:solidFill>
                            <a:schemeClr val="tx1"/>
                          </a:solidFill>
                          <a:latin typeface="Lucida Console" pitchFamily="49" charset="0"/>
                        </a:rPr>
                        <a:t>Task 0</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1</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2</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0,2</a:t>
                      </a:r>
                      <a:r>
                        <a:rPr lang="en-US" altLang="zh-CN" sz="1050" dirty="0" smtClean="0">
                          <a:solidFill>
                            <a:schemeClr val="tx1"/>
                          </a:solidFill>
                          <a:latin typeface="Lucida Console" pitchFamily="49" charset="0"/>
                        </a:rPr>
                        <a:t>(*,a,&amp;h1)</a:t>
                      </a:r>
                      <a:endParaRPr lang="en-US" altLang="zh-CN" sz="105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1,3</a:t>
                      </a:r>
                      <a:r>
                        <a:rPr lang="en-US" altLang="zh-CN" sz="1050" dirty="0" smtClean="0">
                          <a:solidFill>
                            <a:schemeClr val="tx1"/>
                          </a:solidFill>
                          <a:latin typeface="Lucida Console" pitchFamily="49" charset="0"/>
                        </a:rPr>
                        <a:t>(*,c,&amp;h3)</a:t>
                      </a:r>
                      <a:endParaRPr lang="en-US" altLang="zh-CN" sz="105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0" dirty="0" smtClean="0">
                          <a:solidFill>
                            <a:schemeClr val="tx1"/>
                          </a:solidFill>
                          <a:latin typeface="Lucida Console" pitchFamily="49" charset="0"/>
                        </a:rPr>
                        <a:t>S</a:t>
                      </a:r>
                      <a:r>
                        <a:rPr lang="en-US" altLang="zh-CN" sz="1050" b="0" baseline="-25000" dirty="0" smtClean="0">
                          <a:solidFill>
                            <a:schemeClr val="tx1"/>
                          </a:solidFill>
                          <a:latin typeface="Lucida Console" pitchFamily="49" charset="0"/>
                        </a:rPr>
                        <a:t>2,4</a:t>
                      </a:r>
                      <a:r>
                        <a:rPr lang="en-US" altLang="zh-CN" sz="1050" b="0" dirty="0" smtClean="0">
                          <a:solidFill>
                            <a:schemeClr val="tx1"/>
                          </a:solidFill>
                          <a:latin typeface="Lucida Console" pitchFamily="49" charset="0"/>
                        </a:rPr>
                        <a:t>(0,“4”,&amp;h5)</a:t>
                      </a:r>
                      <a:endParaRPr lang="en-US" altLang="zh-CN" sz="1050" b="0" dirty="0" smtClean="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W(&amp;h1)</a:t>
                      </a:r>
                      <a:endParaRPr lang="en-US" altLang="zh-CN" sz="105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W(&amp;h3)</a:t>
                      </a:r>
                      <a:endParaRPr lang="en-US" altLang="zh-CN" sz="105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W(&amp;h5)</a:t>
                      </a:r>
                      <a:endParaRPr lang="en-US" altLang="zh-CN" sz="105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0,5</a:t>
                      </a:r>
                      <a:r>
                        <a:rPr lang="en-US" altLang="zh-CN" sz="1050" baseline="0" dirty="0" smtClean="0">
                          <a:solidFill>
                            <a:schemeClr val="tx1"/>
                          </a:solidFill>
                          <a:latin typeface="Lucida Console" pitchFamily="49" charset="0"/>
                        </a:rPr>
                        <a:t>(*,b,&amp;h2)</a:t>
                      </a:r>
                      <a:endParaRPr lang="en-US" altLang="zh-CN" sz="105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aseline="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1,5</a:t>
                      </a:r>
                      <a:r>
                        <a:rPr lang="en-US" altLang="zh-CN" sz="1050" baseline="0" dirty="0" smtClean="0">
                          <a:solidFill>
                            <a:schemeClr val="tx1"/>
                          </a:solidFill>
                          <a:latin typeface="Lucida Console" pitchFamily="49" charset="0"/>
                        </a:rPr>
                        <a:t>(0,“1”,&amp;h4)</a:t>
                      </a:r>
                      <a:endParaRPr lang="en-US" altLang="zh-CN" sz="105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2,6</a:t>
                      </a:r>
                      <a:r>
                        <a:rPr lang="en-US" altLang="zh-CN" sz="1050" dirty="0" smtClean="0">
                          <a:solidFill>
                            <a:schemeClr val="tx1"/>
                          </a:solidFill>
                          <a:latin typeface="Lucida Console" pitchFamily="49" charset="0"/>
                        </a:rPr>
                        <a:t>(1,”Go”,&amp;h6)</a:t>
                      </a:r>
                      <a:endParaRPr lang="en-US" altLang="zh-CN" sz="105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baseline="0" dirty="0" smtClean="0">
                          <a:solidFill>
                            <a:schemeClr val="tx1"/>
                          </a:solidFill>
                          <a:latin typeface="Lucida Console" pitchFamily="49" charset="0"/>
                        </a:rPr>
                        <a:t>W(&amp;h2)</a:t>
                      </a:r>
                      <a:endParaRPr lang="en-US" altLang="zh-CN" sz="105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W(&amp;h4)</a:t>
                      </a:r>
                      <a:endParaRPr lang="en-US" altLang="zh-CN" sz="1050" baseline="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W(&amp;h6)</a:t>
                      </a:r>
                      <a:endParaRPr lang="en-US" altLang="zh-CN" sz="105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assume(b &gt; 0)</a:t>
                      </a:r>
                      <a:endParaRPr lang="en-US" altLang="zh-CN" sz="1050" dirty="0" smtClean="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assert(a == 4)</a:t>
                      </a:r>
                      <a:endParaRPr lang="en-US" altLang="zh-CN"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541941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Model</a:t>
            </a:r>
            <a:endParaRPr lang="en-US" dirty="0"/>
          </a:p>
        </p:txBody>
      </p:sp>
      <p:sp>
        <p:nvSpPr>
          <p:cNvPr id="4" name="Rectangle 3"/>
          <p:cNvSpPr/>
          <p:nvPr/>
        </p:nvSpPr>
        <p:spPr>
          <a:xfrm>
            <a:off x="733778" y="23622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5" name="Rectangle 4"/>
          <p:cNvSpPr/>
          <p:nvPr/>
        </p:nvSpPr>
        <p:spPr>
          <a:xfrm>
            <a:off x="739422" y="348646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63758"/>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spTree>
    <p:extLst>
      <p:ext uri="{BB962C8B-B14F-4D97-AF65-F5344CB8AC3E}">
        <p14:creationId xmlns:p14="http://schemas.microsoft.com/office/powerpoint/2010/main" val="807326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definitions of the send, receive operations and the free variables </a:t>
            </a:r>
            <a:endParaRPr lang="en-US" dirty="0"/>
          </a:p>
        </p:txBody>
      </p:sp>
    </p:spTree>
    <p:extLst>
      <p:ext uri="{BB962C8B-B14F-4D97-AF65-F5344CB8AC3E}">
        <p14:creationId xmlns:p14="http://schemas.microsoft.com/office/powerpoint/2010/main" val="180534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t>defs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definitions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spTree>
    <p:extLst>
      <p:ext uri="{BB962C8B-B14F-4D97-AF65-F5344CB8AC3E}">
        <p14:creationId xmlns:p14="http://schemas.microsoft.com/office/powerpoint/2010/main" val="2838911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3123</TotalTime>
  <Words>5096</Words>
  <Application>Microsoft Office PowerPoint</Application>
  <PresentationFormat>On-screen Show (4:3)</PresentationFormat>
  <Paragraphs>886</Paragraphs>
  <Slides>31</Slides>
  <Notes>27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Proving MCAPI Executions are Correct Applying SMT Technology to Message Passing</vt:lpstr>
      <vt:lpstr>Introduction</vt:lpstr>
      <vt:lpstr>Introduction</vt:lpstr>
      <vt:lpstr>Problem</vt:lpstr>
      <vt:lpstr>Related Works</vt:lpstr>
      <vt:lpstr>Solution</vt:lpstr>
      <vt:lpstr>SMT Model</vt:lpstr>
      <vt:lpstr>SMT Model</vt:lpstr>
      <vt:lpstr>SMT Model</vt:lpstr>
      <vt:lpstr>SMT Model</vt:lpstr>
      <vt:lpstr>Execution Traces</vt:lpstr>
      <vt:lpstr>Execution Traces</vt:lpstr>
      <vt:lpstr>SMT Encoding for Our Example – Step 1</vt:lpstr>
      <vt:lpstr>SMT Encoding for Our Example – Step 2</vt:lpstr>
      <vt:lpstr>SMT Encoding for Our Example – Step 3</vt:lpstr>
      <vt:lpstr>SMT Encoding for Our Example – Step 4</vt:lpstr>
      <vt:lpstr>Theorem 1</vt:lpstr>
      <vt:lpstr>Theorem 1 – Proof Sketch</vt:lpstr>
      <vt:lpstr>Theorem 1 – Proof Sketch</vt:lpstr>
      <vt:lpstr>Theorem 1 – Proof Sketch</vt:lpstr>
      <vt:lpstr>Theorem 2</vt:lpstr>
      <vt:lpstr>Theorem 2 – Proof Sketch</vt:lpstr>
      <vt:lpstr>Theorem 1 &amp; 2</vt:lpstr>
      <vt:lpstr>Theorem 1 &amp; 2</vt:lpstr>
      <vt:lpstr>Generating Match Pairs</vt:lpstr>
      <vt:lpstr>Generating Match Pairs</vt:lpstr>
      <vt:lpstr>Generating Match Pairs</vt:lpstr>
      <vt:lpstr>Experimental Results</vt:lpstr>
      <vt:lpstr>Experimental Results</vt:lpstr>
      <vt:lpstr>Conclusions</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Applying SMT Technology to Message Passing</dc:title>
  <dc:creator>Yu Huang</dc:creator>
  <cp:lastModifiedBy>Yu Huang</cp:lastModifiedBy>
  <cp:revision>312</cp:revision>
  <cp:lastPrinted>2012-09-12T21:09:26Z</cp:lastPrinted>
  <dcterms:created xsi:type="dcterms:W3CDTF">2006-08-16T00:00:00Z</dcterms:created>
  <dcterms:modified xsi:type="dcterms:W3CDTF">2012-09-12T23:59:27Z</dcterms:modified>
</cp:coreProperties>
</file>