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3"/>
  </p:notesMasterIdLst>
  <p:sldIdLst>
    <p:sldId id="256" r:id="rId2"/>
    <p:sldId id="260" r:id="rId3"/>
    <p:sldId id="261" r:id="rId4"/>
    <p:sldId id="262" r:id="rId5"/>
    <p:sldId id="264" r:id="rId6"/>
    <p:sldId id="265" r:id="rId7"/>
    <p:sldId id="266" r:id="rId8"/>
    <p:sldId id="270" r:id="rId9"/>
    <p:sldId id="279" r:id="rId10"/>
    <p:sldId id="271" r:id="rId11"/>
    <p:sldId id="280" r:id="rId12"/>
    <p:sldId id="273" r:id="rId13"/>
    <p:sldId id="274" r:id="rId14"/>
    <p:sldId id="269" r:id="rId15"/>
    <p:sldId id="275" r:id="rId16"/>
    <p:sldId id="276" r:id="rId17"/>
    <p:sldId id="278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3"/>
    <p:restoredTop sz="85158"/>
  </p:normalViewPr>
  <p:slideViewPr>
    <p:cSldViewPr snapToGrid="0" snapToObjects="1">
      <p:cViewPr varScale="1">
        <p:scale>
          <a:sx n="213" d="100"/>
          <a:sy n="213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70BAA-F977-EB44-80DC-ADC002811BE9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ED187-F6C5-A545-9BCA-551DE666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6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 machine teaming is fast becoming ubiquitous as machine reasoning and automation is integrated into workflows.</a:t>
            </a:r>
          </a:p>
          <a:p>
            <a:endParaRPr lang="en-US" dirty="0"/>
          </a:p>
          <a:p>
            <a:r>
              <a:rPr lang="en-US" dirty="0"/>
              <a:t>It business, it creates a capitol risk.</a:t>
            </a:r>
          </a:p>
          <a:p>
            <a:endParaRPr lang="en-US" dirty="0"/>
          </a:p>
          <a:p>
            <a:r>
              <a:rPr lang="en-US" dirty="0"/>
              <a:t>It healthcare, it creates a health and safety risk.</a:t>
            </a:r>
          </a:p>
          <a:p>
            <a:endParaRPr lang="en-US" dirty="0"/>
          </a:p>
          <a:p>
            <a:r>
              <a:rPr lang="en-US" dirty="0"/>
              <a:t>As workflows are defined that include automation or machine reasoning, functional integration is very important.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68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“object” is the state of the BPMN claiming to implement this CWP.</a:t>
            </a:r>
          </a:p>
          <a:p>
            <a:endParaRPr lang="en-US" dirty="0"/>
          </a:p>
          <a:p>
            <a:r>
              <a:rPr lang="en-US" dirty="0"/>
              <a:t>That BPMN must have a mapping from it’s state to the variables that define the state of the CWP.</a:t>
            </a:r>
          </a:p>
          <a:p>
            <a:endParaRPr lang="en-US" dirty="0"/>
          </a:p>
          <a:p>
            <a:r>
              <a:rPr lang="en-US" dirty="0"/>
              <a:t>Every state of the BPMN must be is some state of the CWP. Always.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85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1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1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4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attributes on the tokens.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12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attributes on the tokens.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70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75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1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4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an inherent discontinuity in performance and ability between a human and a machine. </a:t>
            </a:r>
          </a:p>
          <a:p>
            <a:endParaRPr lang="en-US" dirty="0"/>
          </a:p>
          <a:p>
            <a:r>
              <a:rPr lang="en-US" dirty="0"/>
              <a:t>That goes both ways. </a:t>
            </a:r>
          </a:p>
          <a:p>
            <a:endParaRPr lang="en-US" dirty="0"/>
          </a:p>
          <a:p>
            <a:r>
              <a:rPr lang="en-US" dirty="0"/>
              <a:t>There are things the machine can do that the human cannot and there are things the human can do that the machine cannot.</a:t>
            </a:r>
          </a:p>
          <a:p>
            <a:endParaRPr lang="en-US" dirty="0"/>
          </a:p>
          <a:p>
            <a:r>
              <a:rPr lang="en-US" dirty="0"/>
              <a:t>When thinking of functional integration, these differences in ability and performance challenge traditional methods such as … ASK KEITH FOR MORE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5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Humans are not good when it comes to reasoning about asynchronous interaction.</a:t>
            </a:r>
          </a:p>
          <a:p>
            <a:endParaRPr lang="en-US" dirty="0"/>
          </a:p>
          <a:p>
            <a:r>
              <a:rPr lang="en-US" dirty="0"/>
              <a:t>They don’t see emergent behavior, and they don’t see unintended consequences of synchronization (or the lack thereof).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65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3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42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Computation Independent Model</a:t>
            </a:r>
          </a:p>
          <a:p>
            <a:r>
              <a:rPr lang="en-US" dirty="0"/>
              <a:t>Content based on NIH Guidelines for non-hospitalized COVID patients.</a:t>
            </a:r>
          </a:p>
          <a:p>
            <a:r>
              <a:rPr lang="en-US" dirty="0"/>
              <a:t>Defines the state for the functional integration—see the conditions on the edges. </a:t>
            </a:r>
          </a:p>
          <a:p>
            <a:r>
              <a:rPr lang="en-US" dirty="0"/>
              <a:t>Finite state machine represents-</a:t>
            </a:r>
          </a:p>
          <a:p>
            <a:pPr lvl="1"/>
            <a:r>
              <a:rPr lang="en-US" dirty="0"/>
              <a:t>relevant states home care patients can occupy</a:t>
            </a:r>
          </a:p>
          <a:p>
            <a:pPr lvl="1"/>
            <a:r>
              <a:rPr lang="en-US" dirty="0"/>
              <a:t>physical events and exam findings that guard state transitions.</a:t>
            </a:r>
          </a:p>
          <a:p>
            <a:r>
              <a:rPr lang="en-US" dirty="0"/>
              <a:t>Graphical UML standard that allowed SME participation in design.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96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24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7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9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1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9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3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3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8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2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3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5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08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D0F0-2E82-7841-BFB9-7DFA3BBDD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Checking Functional Integration of Human Cognition and Machine Reasoning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B03D89-ADFD-2042-A502-BF64896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0615"/>
            <a:ext cx="12192000" cy="14473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276723-41A3-5549-A15C-FCCF742E8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46" y="5888646"/>
            <a:ext cx="3249208" cy="4913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81F666-0B2C-364A-B210-A5B6218DDC14}"/>
              </a:ext>
            </a:extLst>
          </p:cNvPr>
          <p:cNvSpPr txBox="1"/>
          <p:nvPr/>
        </p:nvSpPr>
        <p:spPr>
          <a:xfrm>
            <a:off x="577693" y="3849137"/>
            <a:ext cx="3378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Eric Mercer*</a:t>
            </a:r>
          </a:p>
          <a:p>
            <a:pPr algn="ctr"/>
            <a:r>
              <a:rPr lang="en-US" sz="2400" i="1" dirty="0"/>
              <a:t>Brigham Young University</a:t>
            </a:r>
          </a:p>
          <a:p>
            <a:pPr algn="ctr"/>
            <a:r>
              <a:rPr lang="en-US" sz="2400" dirty="0"/>
              <a:t>Provo UT, USA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65402-A59B-BF47-BDC1-173DCDA02152}"/>
              </a:ext>
            </a:extLst>
          </p:cNvPr>
          <p:cNvSpPr txBox="1"/>
          <p:nvPr/>
        </p:nvSpPr>
        <p:spPr>
          <a:xfrm>
            <a:off x="4431890" y="3849135"/>
            <a:ext cx="3328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Keith Butler</a:t>
            </a:r>
          </a:p>
          <a:p>
            <a:pPr algn="ctr"/>
            <a:r>
              <a:rPr lang="en-US" sz="2400" i="1" dirty="0"/>
              <a:t>University of Washington</a:t>
            </a:r>
          </a:p>
          <a:p>
            <a:pPr algn="ctr"/>
            <a:r>
              <a:rPr lang="en-US" sz="2400" dirty="0"/>
              <a:t>Seattle WA, USA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5D61BD-9899-6941-9BCA-F5D0486EB659}"/>
              </a:ext>
            </a:extLst>
          </p:cNvPr>
          <p:cNvSpPr txBox="1"/>
          <p:nvPr/>
        </p:nvSpPr>
        <p:spPr>
          <a:xfrm>
            <a:off x="8594596" y="3849136"/>
            <a:ext cx="2373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Ali </a:t>
            </a:r>
            <a:r>
              <a:rPr lang="en-US" sz="2400" dirty="0" err="1"/>
              <a:t>Bahrami</a:t>
            </a:r>
            <a:endParaRPr lang="en-US" sz="2400" dirty="0"/>
          </a:p>
          <a:p>
            <a:pPr algn="ctr"/>
            <a:r>
              <a:rPr lang="en-US" sz="2400" i="1" dirty="0" err="1"/>
              <a:t>Bionous</a:t>
            </a:r>
            <a:r>
              <a:rPr lang="en-US" sz="2400" i="1" dirty="0"/>
              <a:t> LLC</a:t>
            </a:r>
          </a:p>
          <a:p>
            <a:pPr algn="ctr"/>
            <a:r>
              <a:rPr lang="en-US" sz="2400" dirty="0"/>
              <a:t>Kirkland WA, USA</a:t>
            </a:r>
          </a:p>
        </p:txBody>
      </p:sp>
    </p:spTree>
    <p:extLst>
      <p:ext uri="{BB962C8B-B14F-4D97-AF65-F5344CB8AC3E}">
        <p14:creationId xmlns:p14="http://schemas.microsoft.com/office/powerpoint/2010/main" val="391832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A5FC-2208-7049-AB92-558CE18E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CWP States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51F4F-61D5-4340-9901-7F71C76D5E90}"/>
              </a:ext>
            </a:extLst>
          </p:cNvPr>
          <p:cNvSpPr txBox="1"/>
          <p:nvPr/>
        </p:nvSpPr>
        <p:spPr>
          <a:xfrm>
            <a:off x="203325" y="2089127"/>
            <a:ext cx="5686300" cy="1324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>
                <a:latin typeface="Cambria Math" panose="02040503050406030204" pitchFamily="18" charset="0"/>
              </a:rPr>
              <a:t>Defined by conditions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>
                <a:latin typeface="Cambria Math" panose="02040503050406030204" pitchFamily="18" charset="0"/>
              </a:rPr>
              <a:t>Must satisfy input conditions and</a:t>
            </a:r>
            <a:endParaRPr lang="en-US" sz="2400" dirty="0">
              <a:latin typeface="Cambria Math" panose="02040503050406030204" pitchFamily="18" charset="0"/>
            </a:endParaRP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</a:rPr>
              <a:t>Must not satisfy any output conditions</a:t>
            </a:r>
            <a:endParaRPr lang="en-US" sz="2400" b="0" dirty="0">
              <a:latin typeface="Cambria Math" panose="020405030504060302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DA1EA-A310-1049-BE30-B028F697C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708" y="1492706"/>
            <a:ext cx="4456376" cy="38594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2276C5-C79B-3B46-A292-791439CD118F}"/>
                  </a:ext>
                </a:extLst>
              </p:cNvPr>
              <p:cNvSpPr/>
              <p:nvPr/>
            </p:nvSpPr>
            <p:spPr>
              <a:xfrm>
                <a:off x="203325" y="5028405"/>
                <a:ext cx="568630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Pt in appropriate home care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∧¬(</m:t>
                      </m:r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2276C5-C79B-3B46-A292-791439CD1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25" y="5028405"/>
                <a:ext cx="5686300" cy="1200329"/>
              </a:xfrm>
              <a:prstGeom prst="rect">
                <a:avLst/>
              </a:prstGeom>
              <a:blipFill>
                <a:blip r:embed="rId4"/>
                <a:stretch>
                  <a:fillRect l="-3118" t="-8511" r="-2004" b="-1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A38E99A-7FDE-5842-A0B9-B678ACA36995}"/>
              </a:ext>
            </a:extLst>
          </p:cNvPr>
          <p:cNvSpPr/>
          <p:nvPr/>
        </p:nvSpPr>
        <p:spPr>
          <a:xfrm>
            <a:off x="7608975" y="2143556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97A20A-33CC-FB45-ACC7-D36F8E5974E3}"/>
              </a:ext>
            </a:extLst>
          </p:cNvPr>
          <p:cNvSpPr/>
          <p:nvPr/>
        </p:nvSpPr>
        <p:spPr>
          <a:xfrm>
            <a:off x="2833823" y="4614029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59576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A5FC-2208-7049-AB92-558CE18E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Global Properties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452C3-623B-094A-957C-C3077F1A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582" y="1188647"/>
            <a:ext cx="5130204" cy="41136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764929-3FA0-F540-806D-E7169D36367D}"/>
              </a:ext>
            </a:extLst>
          </p:cNvPr>
          <p:cNvSpPr txBox="1"/>
          <p:nvPr/>
        </p:nvSpPr>
        <p:spPr>
          <a:xfrm>
            <a:off x="212232" y="4842120"/>
            <a:ext cx="5524080" cy="422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mbria Math" panose="02040503050406030204" pitchFamily="18" charset="0"/>
              </a:rPr>
              <a:t>The goal states are reachable (</a:t>
            </a:r>
            <a:r>
              <a:rPr lang="en-US" sz="2400" i="1" dirty="0">
                <a:solidFill>
                  <a:schemeClr val="accent1"/>
                </a:solidFill>
                <a:latin typeface="Cambria Math" panose="02040503050406030204" pitchFamily="18" charset="0"/>
              </a:rPr>
              <a:t>fair</a:t>
            </a:r>
            <a:r>
              <a:rPr lang="en-US" sz="2400" dirty="0">
                <a:latin typeface="Cambria Math" panose="02040503050406030204" pitchFamily="18" charset="0"/>
              </a:rPr>
              <a:t>)</a:t>
            </a:r>
            <a:endParaRPr lang="en-US" sz="2400" b="0" dirty="0">
              <a:latin typeface="Cambria Math" panose="020405030504060302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6A5C07-0483-5744-A5BB-00D79AE18B9F}"/>
              </a:ext>
            </a:extLst>
          </p:cNvPr>
          <p:cNvSpPr/>
          <p:nvPr/>
        </p:nvSpPr>
        <p:spPr>
          <a:xfrm>
            <a:off x="10033026" y="981459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A15E8CE-2138-CF46-B01E-5DF3E2312322}"/>
              </a:ext>
            </a:extLst>
          </p:cNvPr>
          <p:cNvSpPr/>
          <p:nvPr/>
        </p:nvSpPr>
        <p:spPr>
          <a:xfrm>
            <a:off x="7075575" y="1555673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510946-830B-A245-8D8B-D8735312A6B3}"/>
              </a:ext>
            </a:extLst>
          </p:cNvPr>
          <p:cNvSpPr/>
          <p:nvPr/>
        </p:nvSpPr>
        <p:spPr>
          <a:xfrm>
            <a:off x="7598089" y="3842607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0F0AB0E-B26E-C046-9EE8-3246BE8285D1}"/>
              </a:ext>
            </a:extLst>
          </p:cNvPr>
          <p:cNvSpPr/>
          <p:nvPr/>
        </p:nvSpPr>
        <p:spPr>
          <a:xfrm>
            <a:off x="10139271" y="2780743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4F14E8C-B82B-D246-809C-7FEAF10A29FB}"/>
              </a:ext>
            </a:extLst>
          </p:cNvPr>
          <p:cNvSpPr/>
          <p:nvPr/>
        </p:nvSpPr>
        <p:spPr>
          <a:xfrm>
            <a:off x="7810740" y="5302327"/>
            <a:ext cx="425303" cy="414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EC774B2-2AA8-8E45-BF63-AAA302CE2942}"/>
              </a:ext>
            </a:extLst>
          </p:cNvPr>
          <p:cNvSpPr/>
          <p:nvPr/>
        </p:nvSpPr>
        <p:spPr>
          <a:xfrm>
            <a:off x="9256549" y="5029616"/>
            <a:ext cx="425303" cy="414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60249D-E84A-154B-88AF-8CA5977A5938}"/>
              </a:ext>
            </a:extLst>
          </p:cNvPr>
          <p:cNvGrpSpPr/>
          <p:nvPr/>
        </p:nvGrpSpPr>
        <p:grpSpPr>
          <a:xfrm>
            <a:off x="1057304" y="2982238"/>
            <a:ext cx="3833936" cy="1119963"/>
            <a:chOff x="776520" y="2902119"/>
            <a:chExt cx="3833936" cy="11199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652DD3A-082B-724A-9242-78306383475F}"/>
                    </a:ext>
                  </a:extLst>
                </p:cNvPr>
                <p:cNvSpPr/>
                <p:nvPr/>
              </p:nvSpPr>
              <p:spPr>
                <a:xfrm>
                  <a:off x="2756905" y="3502318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652DD3A-082B-724A-9242-7830638347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6905" y="3502318"/>
                  <a:ext cx="43473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673529A-4554-FB4B-A319-6865DA1D04CB}"/>
                    </a:ext>
                  </a:extLst>
                </p:cNvPr>
                <p:cNvSpPr/>
                <p:nvPr/>
              </p:nvSpPr>
              <p:spPr>
                <a:xfrm>
                  <a:off x="2756905" y="2902119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673529A-4554-FB4B-A319-6865DA1D04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6905" y="2902119"/>
                  <a:ext cx="43473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701D3AE-CA32-0E4A-8206-76949139C4FD}"/>
                    </a:ext>
                  </a:extLst>
                </p:cNvPr>
                <p:cNvSpPr/>
                <p:nvPr/>
              </p:nvSpPr>
              <p:spPr>
                <a:xfrm>
                  <a:off x="3496721" y="3502318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701D3AE-CA32-0E4A-8206-76949139C4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6721" y="3502318"/>
                  <a:ext cx="43473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003C327-A1D8-8B41-8856-0CF1049E220D}"/>
                    </a:ext>
                  </a:extLst>
                </p:cNvPr>
                <p:cNvSpPr/>
                <p:nvPr/>
              </p:nvSpPr>
              <p:spPr>
                <a:xfrm>
                  <a:off x="3496721" y="2902119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003C327-A1D8-8B41-8856-0CF1049E22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6721" y="2902119"/>
                  <a:ext cx="43473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67BC28E-0833-6342-84A8-B83E7CCEC5C1}"/>
                    </a:ext>
                  </a:extLst>
                </p:cNvPr>
                <p:cNvSpPr/>
                <p:nvPr/>
              </p:nvSpPr>
              <p:spPr>
                <a:xfrm>
                  <a:off x="1991582" y="3502318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67BC28E-0833-6342-84A8-B83E7CCEC5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82" y="3502318"/>
                  <a:ext cx="434734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B96043-9BB7-8A4A-8009-A6EF3EA85415}"/>
                </a:ext>
              </a:extLst>
            </p:cNvPr>
            <p:cNvSpPr txBox="1"/>
            <p:nvPr/>
          </p:nvSpPr>
          <p:spPr>
            <a:xfrm>
              <a:off x="776520" y="3231267"/>
              <a:ext cx="1158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always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239C720-72C7-F04F-BE37-3707AFDAF587}"/>
                </a:ext>
              </a:extLst>
            </p:cNvPr>
            <p:cNvSpPr/>
            <p:nvPr/>
          </p:nvSpPr>
          <p:spPr>
            <a:xfrm>
              <a:off x="2401144" y="2962132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F85AAEB-8A6D-124E-9B57-0AEDE579CAEE}"/>
                </a:ext>
              </a:extLst>
            </p:cNvPr>
            <p:cNvSpPr/>
            <p:nvPr/>
          </p:nvSpPr>
          <p:spPr>
            <a:xfrm>
              <a:off x="3131529" y="2959865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9D2CAEA-8B1B-714C-95D7-5172D56557FE}"/>
                </a:ext>
              </a:extLst>
            </p:cNvPr>
            <p:cNvSpPr/>
            <p:nvPr/>
          </p:nvSpPr>
          <p:spPr>
            <a:xfrm>
              <a:off x="3861914" y="2930847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D266E10-903D-CF48-A813-A46298D91575}"/>
                </a:ext>
              </a:extLst>
            </p:cNvPr>
            <p:cNvSpPr/>
            <p:nvPr/>
          </p:nvSpPr>
          <p:spPr>
            <a:xfrm>
              <a:off x="2404062" y="3532166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7E57D20-0CE2-BE40-9738-60FF4A1C973D}"/>
                </a:ext>
              </a:extLst>
            </p:cNvPr>
            <p:cNvSpPr/>
            <p:nvPr/>
          </p:nvSpPr>
          <p:spPr>
            <a:xfrm>
              <a:off x="3139145" y="3532166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FEA65F3-3A1F-B44F-8421-E4ACE1671EEE}"/>
                </a:ext>
              </a:extLst>
            </p:cNvPr>
            <p:cNvSpPr/>
            <p:nvPr/>
          </p:nvSpPr>
          <p:spPr>
            <a:xfrm>
              <a:off x="3874665" y="3532166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3" name="Double Bracket 12">
              <a:extLst>
                <a:ext uri="{FF2B5EF4-FFF2-40B4-BE49-F238E27FC236}">
                  <a16:creationId xmlns:a16="http://schemas.microsoft.com/office/drawing/2014/main" id="{60033CE1-7790-2B46-964F-29A702941036}"/>
                </a:ext>
              </a:extLst>
            </p:cNvPr>
            <p:cNvSpPr/>
            <p:nvPr/>
          </p:nvSpPr>
          <p:spPr>
            <a:xfrm>
              <a:off x="1909091" y="2902119"/>
              <a:ext cx="2701365" cy="1119963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F85F42E-536F-7543-8F06-42F26D5436FE}"/>
              </a:ext>
            </a:extLst>
          </p:cNvPr>
          <p:cNvSpPr/>
          <p:nvPr/>
        </p:nvSpPr>
        <p:spPr>
          <a:xfrm>
            <a:off x="386066" y="2214540"/>
            <a:ext cx="540641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mbria Math" panose="02040503050406030204" pitchFamily="18" charset="0"/>
              </a:rPr>
              <a:t>BPMN state covered by some CWP state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62E4FD-1E11-654E-80E7-C2FFBBC3FC2A}"/>
              </a:ext>
            </a:extLst>
          </p:cNvPr>
          <p:cNvGrpSpPr/>
          <p:nvPr/>
        </p:nvGrpSpPr>
        <p:grpSpPr>
          <a:xfrm>
            <a:off x="1248979" y="5509515"/>
            <a:ext cx="3154935" cy="728417"/>
            <a:chOff x="1228601" y="5507664"/>
            <a:chExt cx="3154935" cy="72841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6C9DA5-6B6D-484A-918B-E02E00D87CE2}"/>
                </a:ext>
              </a:extLst>
            </p:cNvPr>
            <p:cNvSpPr txBox="1"/>
            <p:nvPr/>
          </p:nvSpPr>
          <p:spPr>
            <a:xfrm>
              <a:off x="1228601" y="5605313"/>
              <a:ext cx="1788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eventually</a:t>
              </a:r>
            </a:p>
          </p:txBody>
        </p:sp>
        <p:sp>
          <p:nvSpPr>
            <p:cNvPr id="47" name="Double Bracket 46">
              <a:extLst>
                <a:ext uri="{FF2B5EF4-FFF2-40B4-BE49-F238E27FC236}">
                  <a16:creationId xmlns:a16="http://schemas.microsoft.com/office/drawing/2014/main" id="{E15A3BE1-5651-6B4B-9153-D49E374A5DF2}"/>
                </a:ext>
              </a:extLst>
            </p:cNvPr>
            <p:cNvSpPr/>
            <p:nvPr/>
          </p:nvSpPr>
          <p:spPr>
            <a:xfrm>
              <a:off x="2947187" y="5507664"/>
              <a:ext cx="1436349" cy="728417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96FE2B-3547-6E42-A0F4-1F0B28829EFB}"/>
                    </a:ext>
                  </a:extLst>
                </p:cNvPr>
                <p:cNvSpPr/>
                <p:nvPr/>
              </p:nvSpPr>
              <p:spPr>
                <a:xfrm>
                  <a:off x="3446850" y="5605313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96FE2B-3547-6E42-A0F4-1F0B28829E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6850" y="5605313"/>
                  <a:ext cx="434734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961751-ED7C-FF43-8DEF-F1AF96EDE454}"/>
                </a:ext>
              </a:extLst>
            </p:cNvPr>
            <p:cNvSpPr/>
            <p:nvPr/>
          </p:nvSpPr>
          <p:spPr>
            <a:xfrm>
              <a:off x="3089274" y="5635161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DAD041E-621D-CF41-BDEA-CEDE6AAB967F}"/>
                </a:ext>
              </a:extLst>
            </p:cNvPr>
            <p:cNvSpPr/>
            <p:nvPr/>
          </p:nvSpPr>
          <p:spPr>
            <a:xfrm>
              <a:off x="3824794" y="5635161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365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A5FC-2208-7049-AB92-558CE18E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State Properties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452C3-623B-094A-957C-C3077F1A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582" y="1188647"/>
            <a:ext cx="5130204" cy="41136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764929-3FA0-F540-806D-E7169D36367D}"/>
              </a:ext>
            </a:extLst>
          </p:cNvPr>
          <p:cNvSpPr txBox="1"/>
          <p:nvPr/>
        </p:nvSpPr>
        <p:spPr>
          <a:xfrm>
            <a:off x="250348" y="5274964"/>
            <a:ext cx="5524080" cy="422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mbria Math" panose="02040503050406030204" pitchFamily="18" charset="0"/>
              </a:rPr>
              <a:t>Only transitions defined in CWP allowed</a:t>
            </a:r>
            <a:endParaRPr lang="en-US" sz="2400" b="0" dirty="0">
              <a:latin typeface="Cambria Math" panose="020405030504060302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6A5C07-0483-5744-A5BB-00D79AE18B9F}"/>
              </a:ext>
            </a:extLst>
          </p:cNvPr>
          <p:cNvSpPr/>
          <p:nvPr/>
        </p:nvSpPr>
        <p:spPr>
          <a:xfrm>
            <a:off x="10033026" y="981459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A15E8CE-2138-CF46-B01E-5DF3E2312322}"/>
              </a:ext>
            </a:extLst>
          </p:cNvPr>
          <p:cNvSpPr/>
          <p:nvPr/>
        </p:nvSpPr>
        <p:spPr>
          <a:xfrm>
            <a:off x="7075575" y="1555673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510946-830B-A245-8D8B-D8735312A6B3}"/>
              </a:ext>
            </a:extLst>
          </p:cNvPr>
          <p:cNvSpPr/>
          <p:nvPr/>
        </p:nvSpPr>
        <p:spPr>
          <a:xfrm>
            <a:off x="7598089" y="3842607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0F0AB0E-B26E-C046-9EE8-3246BE8285D1}"/>
              </a:ext>
            </a:extLst>
          </p:cNvPr>
          <p:cNvSpPr/>
          <p:nvPr/>
        </p:nvSpPr>
        <p:spPr>
          <a:xfrm>
            <a:off x="10139271" y="2780743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4F14E8C-B82B-D246-809C-7FEAF10A29FB}"/>
              </a:ext>
            </a:extLst>
          </p:cNvPr>
          <p:cNvSpPr/>
          <p:nvPr/>
        </p:nvSpPr>
        <p:spPr>
          <a:xfrm>
            <a:off x="7810740" y="5302327"/>
            <a:ext cx="425303" cy="414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EC774B2-2AA8-8E45-BF63-AAA302CE2942}"/>
              </a:ext>
            </a:extLst>
          </p:cNvPr>
          <p:cNvSpPr/>
          <p:nvPr/>
        </p:nvSpPr>
        <p:spPr>
          <a:xfrm>
            <a:off x="9256549" y="5029616"/>
            <a:ext cx="425303" cy="414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F85F42E-536F-7543-8F06-42F26D5436FE}"/>
              </a:ext>
            </a:extLst>
          </p:cNvPr>
          <p:cNvSpPr/>
          <p:nvPr/>
        </p:nvSpPr>
        <p:spPr>
          <a:xfrm>
            <a:off x="893561" y="2021380"/>
            <a:ext cx="424430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mbria Math" panose="02040503050406030204" pitchFamily="18" charset="0"/>
              </a:rPr>
              <a:t>BPMN reaches state (</a:t>
            </a:r>
            <a:r>
              <a:rPr lang="en-US" sz="2400" i="1" dirty="0">
                <a:solidFill>
                  <a:schemeClr val="accent3"/>
                </a:solidFill>
                <a:latin typeface="Cambria Math" panose="02040503050406030204" pitchFamily="18" charset="0"/>
              </a:rPr>
              <a:t>witness</a:t>
            </a:r>
            <a:r>
              <a:rPr lang="en-US" sz="2400" dirty="0">
                <a:latin typeface="Cambria Math" panose="02040503050406030204" pitchFamily="18" charset="0"/>
              </a:rPr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B5F454F-3668-794F-8B48-236FDD09B590}"/>
              </a:ext>
            </a:extLst>
          </p:cNvPr>
          <p:cNvGrpSpPr/>
          <p:nvPr/>
        </p:nvGrpSpPr>
        <p:grpSpPr>
          <a:xfrm>
            <a:off x="1576614" y="2439361"/>
            <a:ext cx="2878192" cy="541096"/>
            <a:chOff x="1492454" y="2711927"/>
            <a:chExt cx="2878192" cy="5410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B96043-9BB7-8A4A-8009-A6EF3EA85415}"/>
                </a:ext>
              </a:extLst>
            </p:cNvPr>
            <p:cNvSpPr txBox="1"/>
            <p:nvPr/>
          </p:nvSpPr>
          <p:spPr>
            <a:xfrm>
              <a:off x="2416901" y="2733454"/>
              <a:ext cx="1158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always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F85AAEB-8A6D-124E-9B57-0AEDE579CAEE}"/>
                </a:ext>
              </a:extLst>
            </p:cNvPr>
            <p:cNvSpPr/>
            <p:nvPr/>
          </p:nvSpPr>
          <p:spPr>
            <a:xfrm>
              <a:off x="3830008" y="2786061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F97B33-17D2-F341-88DB-A8710B460494}"/>
                </a:ext>
              </a:extLst>
            </p:cNvPr>
            <p:cNvSpPr/>
            <p:nvPr/>
          </p:nvSpPr>
          <p:spPr>
            <a:xfrm>
              <a:off x="1492454" y="2711927"/>
              <a:ext cx="6363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solidFill>
                    <a:schemeClr val="accent1"/>
                  </a:solidFill>
                  <a:latin typeface="Cambria Math" panose="02040503050406030204" pitchFamily="18" charset="0"/>
                </a:rPr>
                <a:t>fair</a:t>
              </a:r>
              <a:endParaRPr 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1E35A38-6FFF-5949-AEEF-71BC11A3F8BE}"/>
                    </a:ext>
                  </a:extLst>
                </p:cNvPr>
                <p:cNvSpPr/>
                <p:nvPr/>
              </p:nvSpPr>
              <p:spPr>
                <a:xfrm>
                  <a:off x="2022496" y="2728875"/>
                  <a:ext cx="6158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1E35A38-6FFF-5949-AEEF-71BC11A3F8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496" y="2728875"/>
                  <a:ext cx="61587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3C92A22-197F-BF45-A26B-C1CDB07B1612}"/>
                    </a:ext>
                  </a:extLst>
                </p:cNvPr>
                <p:cNvSpPr/>
                <p:nvPr/>
              </p:nvSpPr>
              <p:spPr>
                <a:xfrm>
                  <a:off x="3440371" y="2728875"/>
                  <a:ext cx="4828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3C92A22-197F-BF45-A26B-C1CDB07B16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371" y="2728875"/>
                  <a:ext cx="48282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Double Bracket 52">
              <a:extLst>
                <a:ext uri="{FF2B5EF4-FFF2-40B4-BE49-F238E27FC236}">
                  <a16:creationId xmlns:a16="http://schemas.microsoft.com/office/drawing/2014/main" id="{E6C705C9-26E4-2E40-9076-97771BE1B7F9}"/>
                </a:ext>
              </a:extLst>
            </p:cNvPr>
            <p:cNvSpPr/>
            <p:nvPr/>
          </p:nvSpPr>
          <p:spPr>
            <a:xfrm>
              <a:off x="3509092" y="2728875"/>
              <a:ext cx="861554" cy="524148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6619937-8F89-274A-B46F-4A963CD6ECB4}"/>
              </a:ext>
            </a:extLst>
          </p:cNvPr>
          <p:cNvSpPr/>
          <p:nvPr/>
        </p:nvSpPr>
        <p:spPr>
          <a:xfrm>
            <a:off x="479449" y="3169073"/>
            <a:ext cx="513070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mbria Math" panose="02040503050406030204" pitchFamily="18" charset="0"/>
              </a:rPr>
              <a:t>BPMN only in one CWP state at a time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EF5B8D-FA35-EB47-98FA-90C823785638}"/>
              </a:ext>
            </a:extLst>
          </p:cNvPr>
          <p:cNvGrpSpPr/>
          <p:nvPr/>
        </p:nvGrpSpPr>
        <p:grpSpPr>
          <a:xfrm>
            <a:off x="317419" y="3601618"/>
            <a:ext cx="5389938" cy="1382542"/>
            <a:chOff x="313340" y="3822504"/>
            <a:chExt cx="5389938" cy="13825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36E254E-0C9A-AF42-9A84-C9AF91A98153}"/>
                </a:ext>
              </a:extLst>
            </p:cNvPr>
            <p:cNvSpPr txBox="1"/>
            <p:nvPr/>
          </p:nvSpPr>
          <p:spPr>
            <a:xfrm>
              <a:off x="313340" y="4244409"/>
              <a:ext cx="1158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always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B10ECDF-D288-8949-B862-DFCDD4CB96C7}"/>
                </a:ext>
              </a:extLst>
            </p:cNvPr>
            <p:cNvSpPr/>
            <p:nvPr/>
          </p:nvSpPr>
          <p:spPr>
            <a:xfrm>
              <a:off x="1493219" y="4305332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5CAD7A9-B60A-2C47-8B73-8180630594D6}"/>
                    </a:ext>
                  </a:extLst>
                </p:cNvPr>
                <p:cNvSpPr/>
                <p:nvPr/>
              </p:nvSpPr>
              <p:spPr>
                <a:xfrm>
                  <a:off x="2603624" y="3986551"/>
                  <a:ext cx="4828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5CAD7A9-B60A-2C47-8B73-8180630594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624" y="3986551"/>
                  <a:ext cx="48282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Double Bracket 57">
              <a:extLst>
                <a:ext uri="{FF2B5EF4-FFF2-40B4-BE49-F238E27FC236}">
                  <a16:creationId xmlns:a16="http://schemas.microsoft.com/office/drawing/2014/main" id="{3182F658-5533-A040-AFED-35D8605958C2}"/>
                </a:ext>
              </a:extLst>
            </p:cNvPr>
            <p:cNvSpPr/>
            <p:nvPr/>
          </p:nvSpPr>
          <p:spPr>
            <a:xfrm>
              <a:off x="2405029" y="3927149"/>
              <a:ext cx="3167125" cy="1148041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DC46359B-EB09-EC4D-8705-14DE3DCD05AE}"/>
                    </a:ext>
                  </a:extLst>
                </p:cNvPr>
                <p:cNvSpPr/>
                <p:nvPr/>
              </p:nvSpPr>
              <p:spPr>
                <a:xfrm>
                  <a:off x="1870428" y="4266437"/>
                  <a:ext cx="6158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DC46359B-EB09-EC4D-8705-14DE3DCD0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0428" y="4266437"/>
                  <a:ext cx="61587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E353D0F2-40CA-564B-B923-441BE91DEBBB}"/>
                    </a:ext>
                  </a:extLst>
                </p:cNvPr>
                <p:cNvSpPr/>
                <p:nvPr/>
              </p:nvSpPr>
              <p:spPr>
                <a:xfrm>
                  <a:off x="3384292" y="3979475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E353D0F2-40CA-564B-B923-441BE91DEB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4292" y="3979475"/>
                  <a:ext cx="434734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8C620E2B-ED62-F642-A595-A89E8C49DF58}"/>
                    </a:ext>
                  </a:extLst>
                </p:cNvPr>
                <p:cNvSpPr/>
                <p:nvPr/>
              </p:nvSpPr>
              <p:spPr>
                <a:xfrm>
                  <a:off x="4346845" y="3979475"/>
                  <a:ext cx="7323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8C620E2B-ED62-F642-A595-A89E8C49DF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6845" y="3979475"/>
                  <a:ext cx="732380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F18A91B-829B-8A43-A415-933719F733D7}"/>
                </a:ext>
              </a:extLst>
            </p:cNvPr>
            <p:cNvSpPr/>
            <p:nvPr/>
          </p:nvSpPr>
          <p:spPr>
            <a:xfrm>
              <a:off x="3010942" y="4039488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81A8D8E-E99D-3B42-A0A1-6D7ECE9D50CD}"/>
                </a:ext>
              </a:extLst>
            </p:cNvPr>
            <p:cNvSpPr/>
            <p:nvPr/>
          </p:nvSpPr>
          <p:spPr>
            <a:xfrm>
              <a:off x="3981653" y="4037221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F2B56CE-A136-1A47-9661-47E88630CBA8}"/>
                </a:ext>
              </a:extLst>
            </p:cNvPr>
            <p:cNvSpPr/>
            <p:nvPr/>
          </p:nvSpPr>
          <p:spPr>
            <a:xfrm>
              <a:off x="4964396" y="4026764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060B40-832D-9F47-B686-0A75BCE5DA15}"/>
                </a:ext>
              </a:extLst>
            </p:cNvPr>
            <p:cNvSpPr/>
            <p:nvPr/>
          </p:nvSpPr>
          <p:spPr>
            <a:xfrm>
              <a:off x="3013860" y="4609522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79BC90B-98AE-3B4B-B0B4-BE3CFE19D5AA}"/>
                </a:ext>
              </a:extLst>
            </p:cNvPr>
            <p:cNvSpPr/>
            <p:nvPr/>
          </p:nvSpPr>
          <p:spPr>
            <a:xfrm>
              <a:off x="3989269" y="4609522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BD133F6-8CF2-1647-A740-802007C5759C}"/>
                </a:ext>
              </a:extLst>
            </p:cNvPr>
            <p:cNvSpPr/>
            <p:nvPr/>
          </p:nvSpPr>
          <p:spPr>
            <a:xfrm>
              <a:off x="4982703" y="4609522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46155A9B-4255-8C4D-8892-2B41FDEA3BBA}"/>
                    </a:ext>
                  </a:extLst>
                </p:cNvPr>
                <p:cNvSpPr/>
                <p:nvPr/>
              </p:nvSpPr>
              <p:spPr>
                <a:xfrm>
                  <a:off x="2371553" y="4567871"/>
                  <a:ext cx="7323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46155A9B-4255-8C4D-8892-2B41FDEA3B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1553" y="4567871"/>
                  <a:ext cx="732380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4E50BA6-6E0A-B147-8810-31B1DA2B4F79}"/>
                    </a:ext>
                  </a:extLst>
                </p:cNvPr>
                <p:cNvSpPr/>
                <p:nvPr/>
              </p:nvSpPr>
              <p:spPr>
                <a:xfrm>
                  <a:off x="3379740" y="4567871"/>
                  <a:ext cx="7323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4E50BA6-6E0A-B147-8810-31B1DA2B4F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9740" y="4567871"/>
                  <a:ext cx="732380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E268870-122F-5049-BE7D-83E35C1F8E5B}"/>
                    </a:ext>
                  </a:extLst>
                </p:cNvPr>
                <p:cNvSpPr/>
                <p:nvPr/>
              </p:nvSpPr>
              <p:spPr>
                <a:xfrm>
                  <a:off x="4364479" y="4567864"/>
                  <a:ext cx="7323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E268870-122F-5049-BE7D-83E35C1F8E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79" y="4567864"/>
                  <a:ext cx="732380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Double Bracket 74">
              <a:extLst>
                <a:ext uri="{FF2B5EF4-FFF2-40B4-BE49-F238E27FC236}">
                  <a16:creationId xmlns:a16="http://schemas.microsoft.com/office/drawing/2014/main" id="{D964F504-2B1A-D24E-80A9-EE774278D848}"/>
                </a:ext>
              </a:extLst>
            </p:cNvPr>
            <p:cNvSpPr/>
            <p:nvPr/>
          </p:nvSpPr>
          <p:spPr>
            <a:xfrm>
              <a:off x="1402950" y="3822504"/>
              <a:ext cx="4300328" cy="1382542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8288C3-1BF5-EE44-B777-FE2131318F13}"/>
              </a:ext>
            </a:extLst>
          </p:cNvPr>
          <p:cNvGrpSpPr/>
          <p:nvPr/>
        </p:nvGrpSpPr>
        <p:grpSpPr>
          <a:xfrm>
            <a:off x="148411" y="5736520"/>
            <a:ext cx="5665128" cy="814774"/>
            <a:chOff x="184682" y="5562580"/>
            <a:chExt cx="5665128" cy="81477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14E53F6-0CEB-524D-AAE8-F8FE11DFB805}"/>
                </a:ext>
              </a:extLst>
            </p:cNvPr>
            <p:cNvSpPr txBox="1"/>
            <p:nvPr/>
          </p:nvSpPr>
          <p:spPr>
            <a:xfrm>
              <a:off x="1073963" y="5709165"/>
              <a:ext cx="1158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always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5A258FE-441E-1846-B97C-67D367BF663B}"/>
                </a:ext>
              </a:extLst>
            </p:cNvPr>
            <p:cNvSpPr/>
            <p:nvPr/>
          </p:nvSpPr>
          <p:spPr>
            <a:xfrm>
              <a:off x="2215237" y="5756795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4FA7F22-E357-2248-8945-2D524B9C6A91}"/>
                </a:ext>
              </a:extLst>
            </p:cNvPr>
            <p:cNvSpPr/>
            <p:nvPr/>
          </p:nvSpPr>
          <p:spPr>
            <a:xfrm>
              <a:off x="184682" y="5687638"/>
              <a:ext cx="6363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solidFill>
                    <a:schemeClr val="accent1"/>
                  </a:solidFill>
                  <a:latin typeface="Cambria Math" panose="02040503050406030204" pitchFamily="18" charset="0"/>
                </a:rPr>
                <a:t>fair</a:t>
              </a:r>
              <a:endParaRPr 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32A0826F-9674-9F42-B10C-74173DFC5585}"/>
                    </a:ext>
                  </a:extLst>
                </p:cNvPr>
                <p:cNvSpPr/>
                <p:nvPr/>
              </p:nvSpPr>
              <p:spPr>
                <a:xfrm>
                  <a:off x="697141" y="5704586"/>
                  <a:ext cx="6158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32A0826F-9674-9F42-B10C-74173DFC55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141" y="5704586"/>
                  <a:ext cx="61587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Double Bracket 81">
              <a:extLst>
                <a:ext uri="{FF2B5EF4-FFF2-40B4-BE49-F238E27FC236}">
                  <a16:creationId xmlns:a16="http://schemas.microsoft.com/office/drawing/2014/main" id="{9B117DF0-83E8-3145-847C-13733EBC7CC6}"/>
                </a:ext>
              </a:extLst>
            </p:cNvPr>
            <p:cNvSpPr/>
            <p:nvPr/>
          </p:nvSpPr>
          <p:spPr>
            <a:xfrm>
              <a:off x="4340011" y="5708578"/>
              <a:ext cx="1329384" cy="524148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5B026FD5-4470-F441-B50E-33DB827E7B55}"/>
                    </a:ext>
                  </a:extLst>
                </p:cNvPr>
                <p:cNvSpPr/>
                <p:nvPr/>
              </p:nvSpPr>
              <p:spPr>
                <a:xfrm>
                  <a:off x="2587204" y="5721905"/>
                  <a:ext cx="6158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5B026FD5-4470-F441-B50E-33DB827E7B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204" y="5721905"/>
                  <a:ext cx="61587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0099A6E-7B5A-1148-9CA5-7714CF8546F6}"/>
                </a:ext>
              </a:extLst>
            </p:cNvPr>
            <p:cNvSpPr/>
            <p:nvPr/>
          </p:nvSpPr>
          <p:spPr>
            <a:xfrm>
              <a:off x="3205479" y="5767776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13C59C7-FA15-5945-A51F-AFCB2D638ADA}"/>
                </a:ext>
              </a:extLst>
            </p:cNvPr>
            <p:cNvSpPr txBox="1"/>
            <p:nvPr/>
          </p:nvSpPr>
          <p:spPr>
            <a:xfrm>
              <a:off x="3565093" y="5716498"/>
              <a:ext cx="841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until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2B5C495A-4680-B54A-9F8E-A84E9F8A1829}"/>
                    </a:ext>
                  </a:extLst>
                </p:cNvPr>
                <p:cNvSpPr/>
                <p:nvPr/>
              </p:nvSpPr>
              <p:spPr>
                <a:xfrm>
                  <a:off x="4778555" y="5733616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2B5C495A-4680-B54A-9F8E-A84E9F8A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8555" y="5733616"/>
                  <a:ext cx="43473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082B623-4505-CC48-B665-C11057E793E2}"/>
                </a:ext>
              </a:extLst>
            </p:cNvPr>
            <p:cNvSpPr/>
            <p:nvPr/>
          </p:nvSpPr>
          <p:spPr>
            <a:xfrm>
              <a:off x="4425712" y="5763464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7F003C4-ED4E-3943-A381-BB6F1796F3D0}"/>
                </a:ext>
              </a:extLst>
            </p:cNvPr>
            <p:cNvSpPr/>
            <p:nvPr/>
          </p:nvSpPr>
          <p:spPr>
            <a:xfrm>
              <a:off x="5160795" y="5763464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89" name="Double Bracket 88">
              <a:extLst>
                <a:ext uri="{FF2B5EF4-FFF2-40B4-BE49-F238E27FC236}">
                  <a16:creationId xmlns:a16="http://schemas.microsoft.com/office/drawing/2014/main" id="{C9D131B2-16B9-9848-AE1D-9AB230DDE52B}"/>
                </a:ext>
              </a:extLst>
            </p:cNvPr>
            <p:cNvSpPr/>
            <p:nvPr/>
          </p:nvSpPr>
          <p:spPr>
            <a:xfrm>
              <a:off x="3134123" y="5638799"/>
              <a:ext cx="2621902" cy="658171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Double Bracket 89">
              <a:extLst>
                <a:ext uri="{FF2B5EF4-FFF2-40B4-BE49-F238E27FC236}">
                  <a16:creationId xmlns:a16="http://schemas.microsoft.com/office/drawing/2014/main" id="{2936B007-4132-2946-AD63-E134D46B507B}"/>
                </a:ext>
              </a:extLst>
            </p:cNvPr>
            <p:cNvSpPr/>
            <p:nvPr/>
          </p:nvSpPr>
          <p:spPr>
            <a:xfrm>
              <a:off x="2131799" y="5562580"/>
              <a:ext cx="3718011" cy="814774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48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022D-AC32-9841-AABA-1C09A817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for the CWP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BDB36EE-298E-4E49-AADB-8BFA525EE74E}"/>
              </a:ext>
            </a:extLst>
          </p:cNvPr>
          <p:cNvSpPr/>
          <p:nvPr/>
        </p:nvSpPr>
        <p:spPr>
          <a:xfrm>
            <a:off x="738965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CWP States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Conjunct 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Negate outputs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22917BD-6531-0242-A1ED-FD4CB4A868E2}"/>
              </a:ext>
            </a:extLst>
          </p:cNvPr>
          <p:cNvSpPr/>
          <p:nvPr/>
        </p:nvSpPr>
        <p:spPr>
          <a:xfrm>
            <a:off x="4605672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Global Properties</a:t>
            </a:r>
            <a:r>
              <a:rPr lang="en-US" sz="2400" dirty="0"/>
              <a:t> 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states covered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Reachable goals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84CBC8B-EA27-7F4D-8217-C08E26D74361}"/>
              </a:ext>
            </a:extLst>
          </p:cNvPr>
          <p:cNvSpPr/>
          <p:nvPr/>
        </p:nvSpPr>
        <p:spPr>
          <a:xfrm>
            <a:off x="8472379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State Properties</a:t>
            </a:r>
          </a:p>
          <a:p>
            <a:pPr algn="ctr"/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Allowed edges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79F529B-4DD1-DD44-9D51-1AE2A542A770}"/>
              </a:ext>
            </a:extLst>
          </p:cNvPr>
          <p:cNvSpPr/>
          <p:nvPr/>
        </p:nvSpPr>
        <p:spPr>
          <a:xfrm>
            <a:off x="3856078" y="334305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120CF55-1A43-494C-9D43-462635FB503B}"/>
              </a:ext>
            </a:extLst>
          </p:cNvPr>
          <p:cNvSpPr/>
          <p:nvPr/>
        </p:nvSpPr>
        <p:spPr>
          <a:xfrm>
            <a:off x="7714809" y="333950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C43F68-7794-194B-AE9A-0820ADA5138F}"/>
              </a:ext>
            </a:extLst>
          </p:cNvPr>
          <p:cNvSpPr txBox="1"/>
          <p:nvPr/>
        </p:nvSpPr>
        <p:spPr>
          <a:xfrm>
            <a:off x="846176" y="5475220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4"/>
                </a:solidFill>
              </a:rPr>
              <a:t>2 + 3(6)=20 properties to check on BPMN</a:t>
            </a:r>
          </a:p>
        </p:txBody>
      </p:sp>
    </p:spTree>
    <p:extLst>
      <p:ext uri="{BB962C8B-B14F-4D97-AF65-F5344CB8AC3E}">
        <p14:creationId xmlns:p14="http://schemas.microsoft.com/office/powerpoint/2010/main" val="1569113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C0722C-4077-A548-9050-06F5E115559D}"/>
              </a:ext>
            </a:extLst>
          </p:cNvPr>
          <p:cNvSpPr/>
          <p:nvPr/>
        </p:nvSpPr>
        <p:spPr>
          <a:xfrm>
            <a:off x="4040" y="0"/>
            <a:ext cx="916099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519" y="4274941"/>
            <a:ext cx="9631680" cy="133200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040" y="270934"/>
            <a:ext cx="9616440" cy="6587066"/>
            <a:chOff x="0" y="270934"/>
            <a:chExt cx="9616440" cy="658706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670242"/>
              <a:ext cx="9616440" cy="318775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" y="270934"/>
              <a:ext cx="1375633" cy="6172199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8352" y="1032164"/>
            <a:ext cx="2083769" cy="357447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33581" y="436169"/>
            <a:ext cx="3770493" cy="3323085"/>
            <a:chOff x="88900" y="410768"/>
            <a:chExt cx="3770493" cy="332308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900" y="410768"/>
              <a:ext cx="3770493" cy="3323085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1600200" y="2235200"/>
              <a:ext cx="0" cy="46990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8570" y="2726268"/>
            <a:ext cx="2533985" cy="13123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6014" y="740809"/>
            <a:ext cx="2969131" cy="2053192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6403147" y="1663305"/>
            <a:ext cx="1684866" cy="1968895"/>
            <a:chOff x="6434667" y="1663305"/>
            <a:chExt cx="1684866" cy="1943496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56399" y="1824143"/>
              <a:ext cx="1264317" cy="1782658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34667" y="1663305"/>
              <a:ext cx="1684866" cy="1800232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708412" y="160868"/>
            <a:ext cx="8290983" cy="4141659"/>
            <a:chOff x="738717" y="160867"/>
            <a:chExt cx="8290983" cy="4141659"/>
          </a:xfrm>
        </p:grpSpPr>
        <p:grpSp>
          <p:nvGrpSpPr>
            <p:cNvPr id="55" name="Group 54"/>
            <p:cNvGrpSpPr/>
            <p:nvPr/>
          </p:nvGrpSpPr>
          <p:grpSpPr>
            <a:xfrm>
              <a:off x="738717" y="160867"/>
              <a:ext cx="8290983" cy="2387602"/>
              <a:chOff x="738717" y="160867"/>
              <a:chExt cx="8290983" cy="2387602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V="1">
                <a:off x="9025467" y="393700"/>
                <a:ext cx="4233" cy="2154769"/>
              </a:xfrm>
              <a:prstGeom prst="line">
                <a:avLst/>
              </a:prstGeom>
              <a:ln w="1143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738717" y="397933"/>
                <a:ext cx="8288866" cy="0"/>
              </a:xfrm>
              <a:prstGeom prst="line">
                <a:avLst/>
              </a:prstGeom>
              <a:ln w="9525"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6908800" y="160867"/>
                <a:ext cx="1002197" cy="238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50" dirty="0">
                    <a:solidFill>
                      <a:schemeClr val="bg1"/>
                    </a:solidFill>
                  </a:rPr>
                  <a:t>examTime =now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764867" y="2760134"/>
              <a:ext cx="1998133" cy="1542392"/>
              <a:chOff x="6764867" y="2760134"/>
              <a:chExt cx="1998133" cy="1542392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6764867" y="3894667"/>
                <a:ext cx="0" cy="389466"/>
              </a:xfrm>
              <a:prstGeom prst="line">
                <a:avLst/>
              </a:prstGeom>
              <a:ln w="6350">
                <a:solidFill>
                  <a:schemeClr val="bg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6764867" y="4284133"/>
                <a:ext cx="1998133" cy="0"/>
              </a:xfrm>
              <a:prstGeom prst="line">
                <a:avLst/>
              </a:prstGeom>
              <a:ln w="9525">
                <a:solidFill>
                  <a:schemeClr val="bg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8754533" y="2760134"/>
                <a:ext cx="8467" cy="1523999"/>
              </a:xfrm>
              <a:prstGeom prst="straightConnector1">
                <a:avLst/>
              </a:prstGeom>
              <a:ln w="6350"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7416801" y="4063999"/>
                <a:ext cx="1002197" cy="238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50" dirty="0">
                    <a:solidFill>
                      <a:schemeClr val="bg1"/>
                    </a:solidFill>
                  </a:rPr>
                  <a:t>examTime =now</a:t>
                </a: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3959455" y="423128"/>
            <a:ext cx="4907494" cy="3872653"/>
            <a:chOff x="3990975" y="435187"/>
            <a:chExt cx="4907494" cy="3872653"/>
          </a:xfrm>
        </p:grpSpPr>
        <p:grpSp>
          <p:nvGrpSpPr>
            <p:cNvPr id="121" name="Group 120"/>
            <p:cNvGrpSpPr/>
            <p:nvPr/>
          </p:nvGrpSpPr>
          <p:grpSpPr>
            <a:xfrm>
              <a:off x="3990975" y="668867"/>
              <a:ext cx="4907494" cy="3638973"/>
              <a:chOff x="3990975" y="668867"/>
              <a:chExt cx="4907494" cy="3638973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4409440" y="723054"/>
                <a:ext cx="2384212" cy="3584786"/>
                <a:chOff x="4409440" y="723054"/>
                <a:chExt cx="2384212" cy="3584786"/>
              </a:xfrm>
            </p:grpSpPr>
            <p:pic>
              <p:nvPicPr>
                <p:cNvPr id="70" name="Picture 69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09440" y="2423159"/>
                  <a:ext cx="2384212" cy="1884681"/>
                </a:xfrm>
                <a:prstGeom prst="rect">
                  <a:avLst/>
                </a:prstGeom>
              </p:spPr>
            </p:pic>
            <p:grpSp>
              <p:nvGrpSpPr>
                <p:cNvPr id="85" name="Group 84"/>
                <p:cNvGrpSpPr/>
                <p:nvPr/>
              </p:nvGrpSpPr>
              <p:grpSpPr>
                <a:xfrm>
                  <a:off x="4411133" y="948267"/>
                  <a:ext cx="2060787" cy="1535853"/>
                  <a:chOff x="4411133" y="948267"/>
                  <a:chExt cx="2060787" cy="1535853"/>
                </a:xfrm>
              </p:grpSpPr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4411133" y="965199"/>
                    <a:ext cx="2060787" cy="381001"/>
                    <a:chOff x="4411133" y="965199"/>
                    <a:chExt cx="2060787" cy="381001"/>
                  </a:xfrm>
                </p:grpSpPr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flipH="1" flipV="1">
                      <a:off x="6461760" y="965200"/>
                      <a:ext cx="10160" cy="381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flipH="1" flipV="1">
                      <a:off x="4411133" y="965199"/>
                      <a:ext cx="2057400" cy="1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4419600" y="948267"/>
                    <a:ext cx="15240" cy="153585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TextBox 85"/>
                <p:cNvSpPr txBox="1"/>
                <p:nvPr/>
              </p:nvSpPr>
              <p:spPr>
                <a:xfrm>
                  <a:off x="4543214" y="723054"/>
                  <a:ext cx="1909497" cy="238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5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alert dismissed- no exam orders</a:t>
                  </a:r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>
                <a:off x="3990975" y="668867"/>
                <a:ext cx="4907494" cy="1834010"/>
                <a:chOff x="3990975" y="668867"/>
                <a:chExt cx="4907494" cy="1834010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8890000" y="670560"/>
                  <a:ext cx="5080" cy="175090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H="1">
                  <a:off x="3990975" y="668867"/>
                  <a:ext cx="4907494" cy="740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990975" y="681038"/>
                  <a:ext cx="6594" cy="182183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3997960" y="2494280"/>
                  <a:ext cx="564922" cy="131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2" name="TextBox 121"/>
            <p:cNvSpPr txBox="1"/>
            <p:nvPr/>
          </p:nvSpPr>
          <p:spPr>
            <a:xfrm>
              <a:off x="6873240" y="435187"/>
              <a:ext cx="1042273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50" dirty="0">
                  <a:solidFill>
                    <a:schemeClr val="bg1"/>
                  </a:solidFill>
                </a:rPr>
                <a:t>examTime =!now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C0244F8-44E9-7846-A021-537AF3A643FC}"/>
              </a:ext>
            </a:extLst>
          </p:cNvPr>
          <p:cNvSpPr/>
          <p:nvPr/>
        </p:nvSpPr>
        <p:spPr>
          <a:xfrm>
            <a:off x="9123064" y="0"/>
            <a:ext cx="714622" cy="6857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FCC78F-34D7-1542-899D-24851E8ADB7E}"/>
              </a:ext>
            </a:extLst>
          </p:cNvPr>
          <p:cNvSpPr txBox="1"/>
          <p:nvPr/>
        </p:nvSpPr>
        <p:spPr>
          <a:xfrm>
            <a:off x="9141635" y="674466"/>
            <a:ext cx="30503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BPMN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/>
              <a:t>PHware</a:t>
            </a:r>
            <a:r>
              <a:rPr lang="en-US" sz="2800" dirty="0"/>
              <a:t> Remote Patient Monitoring</a:t>
            </a:r>
          </a:p>
        </p:txBody>
      </p:sp>
    </p:spTree>
    <p:extLst>
      <p:ext uri="{BB962C8B-B14F-4D97-AF65-F5344CB8AC3E}">
        <p14:creationId xmlns:p14="http://schemas.microsoft.com/office/powerpoint/2010/main" val="310927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022D-AC32-9841-AABA-1C09A817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Promela</a:t>
            </a:r>
            <a:r>
              <a:rPr lang="en-US" dirty="0"/>
              <a:t> for the BPMN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BDB36EE-298E-4E49-AADB-8BFA525EE74E}"/>
              </a:ext>
            </a:extLst>
          </p:cNvPr>
          <p:cNvSpPr/>
          <p:nvPr/>
        </p:nvSpPr>
        <p:spPr>
          <a:xfrm>
            <a:off x="738965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Token Semantics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Token activation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Consume &amp; pass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22917BD-6531-0242-A1ED-FD4CB4A868E2}"/>
              </a:ext>
            </a:extLst>
          </p:cNvPr>
          <p:cNvSpPr/>
          <p:nvPr/>
        </p:nvSpPr>
        <p:spPr>
          <a:xfrm>
            <a:off x="4605672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Define State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Import CWP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 other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Update locations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84CBC8B-EA27-7F4D-8217-C08E26D74361}"/>
              </a:ext>
            </a:extLst>
          </p:cNvPr>
          <p:cNvSpPr/>
          <p:nvPr/>
        </p:nvSpPr>
        <p:spPr>
          <a:xfrm>
            <a:off x="8472379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Environment (input)</a:t>
            </a:r>
          </a:p>
          <a:p>
            <a:pPr algn="ctr"/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Weak as possible</a:t>
            </a:r>
          </a:p>
          <a:p>
            <a:endParaRPr lang="en-US" sz="24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79F529B-4DD1-DD44-9D51-1AE2A542A770}"/>
              </a:ext>
            </a:extLst>
          </p:cNvPr>
          <p:cNvSpPr/>
          <p:nvPr/>
        </p:nvSpPr>
        <p:spPr>
          <a:xfrm>
            <a:off x="3856078" y="334305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120CF55-1A43-494C-9D43-462635FB503B}"/>
              </a:ext>
            </a:extLst>
          </p:cNvPr>
          <p:cNvSpPr/>
          <p:nvPr/>
        </p:nvSpPr>
        <p:spPr>
          <a:xfrm>
            <a:off x="7714809" y="333950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D46A76-B002-244C-84D0-B4A23BFD662A}"/>
              </a:ext>
            </a:extLst>
          </p:cNvPr>
          <p:cNvSpPr txBox="1"/>
          <p:nvPr/>
        </p:nvSpPr>
        <p:spPr>
          <a:xfrm>
            <a:off x="1201479" y="5474883"/>
            <a:ext cx="9789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4"/>
                </a:solidFill>
              </a:rPr>
              <a:t>Additional information from designer</a:t>
            </a:r>
          </a:p>
        </p:txBody>
      </p:sp>
    </p:spTree>
    <p:extLst>
      <p:ext uri="{BB962C8B-B14F-4D97-AF65-F5344CB8AC3E}">
        <p14:creationId xmlns:p14="http://schemas.microsoft.com/office/powerpoint/2010/main" val="9387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08021A-7422-EB44-8E90-A578C36DB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25" y="238240"/>
            <a:ext cx="7625976" cy="18440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262B2D-0AB8-C64D-96B3-BE82EDF03243}"/>
              </a:ext>
            </a:extLst>
          </p:cNvPr>
          <p:cNvSpPr txBox="1"/>
          <p:nvPr/>
        </p:nvSpPr>
        <p:spPr>
          <a:xfrm>
            <a:off x="189525" y="2333685"/>
            <a:ext cx="93882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Lucida Console" panose="020B0609040504020204" pitchFamily="49" charset="0"/>
              </a:rPr>
              <a:t>active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proctype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patientCaregiver</a:t>
            </a:r>
            <a:r>
              <a:rPr lang="en-US" sz="2400" dirty="0">
                <a:latin typeface="Lucida Console" panose="020B0609040504020204" pitchFamily="49" charset="0"/>
              </a:rPr>
              <a:t>() {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do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hasToken</a:t>
            </a:r>
            <a:r>
              <a:rPr lang="en-US" sz="2400" dirty="0">
                <a:latin typeface="Lucida Console" panose="020B0609040504020204" pitchFamily="49" charset="0"/>
              </a:rPr>
              <a:t>(Start170) -&gt;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atomic</a:t>
            </a:r>
            <a:r>
              <a:rPr lang="en-US" sz="2400" dirty="0">
                <a:latin typeface="Lucida Console" panose="020B0609040504020204" pitchFamily="49" charset="0"/>
              </a:rPr>
              <a:t> {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consumeToken</a:t>
            </a:r>
            <a:r>
              <a:rPr lang="en-US" sz="2400" dirty="0">
                <a:latin typeface="Lucida Console" panose="020B0609040504020204" pitchFamily="49" charset="0"/>
              </a:rPr>
              <a:t>(Start170)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  </a:t>
            </a:r>
            <a:r>
              <a:rPr 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/* </a:t>
            </a:r>
            <a:r>
              <a:rPr lang="en-US" sz="2400" i="1" dirty="0">
                <a:solidFill>
                  <a:schemeClr val="accent2"/>
                </a:solidFill>
                <a:latin typeface="Lucida Console" panose="020B0609040504020204" pitchFamily="49" charset="0"/>
              </a:rPr>
              <a:t>State and environment updates </a:t>
            </a:r>
            <a:r>
              <a:rPr 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*/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putToken</a:t>
            </a:r>
            <a:r>
              <a:rPr lang="en-US" sz="2400" dirty="0">
                <a:latin typeface="Lucida Console" panose="020B0609040504020204" pitchFamily="49" charset="0"/>
              </a:rPr>
              <a:t>(Task04)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}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hasToken</a:t>
            </a:r>
            <a:r>
              <a:rPr lang="en-US" sz="2400" dirty="0">
                <a:latin typeface="Lucida Console" panose="020B0609040504020204" pitchFamily="49" charset="0"/>
              </a:rPr>
              <a:t>(Task04) -&gt; …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…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od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471C9-7A1C-7541-AD4C-88640C5F0DF2}"/>
              </a:ext>
            </a:extLst>
          </p:cNvPr>
          <p:cNvSpPr txBox="1"/>
          <p:nvPr/>
        </p:nvSpPr>
        <p:spPr>
          <a:xfrm>
            <a:off x="8865326" y="691883"/>
            <a:ext cx="332667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Token Activation Semantics </a:t>
            </a:r>
          </a:p>
          <a:p>
            <a:pPr algn="ctr"/>
            <a:endParaRPr lang="en-US" sz="28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6310BF-4EC8-5C4F-BD4A-F35B87C0F7DC}"/>
              </a:ext>
            </a:extLst>
          </p:cNvPr>
          <p:cNvSpPr/>
          <p:nvPr/>
        </p:nvSpPr>
        <p:spPr>
          <a:xfrm>
            <a:off x="2174628" y="638907"/>
            <a:ext cx="252048" cy="2579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5241B1-88EA-1144-9263-E8CDDEB1D004}"/>
              </a:ext>
            </a:extLst>
          </p:cNvPr>
          <p:cNvSpPr/>
          <p:nvPr/>
        </p:nvSpPr>
        <p:spPr>
          <a:xfrm>
            <a:off x="3135919" y="633038"/>
            <a:ext cx="252048" cy="2579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BDD2FB9-E099-2B44-9756-F700E992C2A8}"/>
              </a:ext>
            </a:extLst>
          </p:cNvPr>
          <p:cNvSpPr/>
          <p:nvPr/>
        </p:nvSpPr>
        <p:spPr>
          <a:xfrm>
            <a:off x="219525" y="3212123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A9B202A-4C28-0146-851C-89EFF4D7C6C7}"/>
              </a:ext>
            </a:extLst>
          </p:cNvPr>
          <p:cNvSpPr/>
          <p:nvPr/>
        </p:nvSpPr>
        <p:spPr>
          <a:xfrm rot="10800000">
            <a:off x="5160798" y="3212123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049A0B9C-2CD2-234D-857B-417299DA7148}"/>
              </a:ext>
            </a:extLst>
          </p:cNvPr>
          <p:cNvSpPr/>
          <p:nvPr/>
        </p:nvSpPr>
        <p:spPr>
          <a:xfrm>
            <a:off x="1432857" y="3921366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2563FCF8-7D07-324E-BB15-D004AA83CB59}"/>
              </a:ext>
            </a:extLst>
          </p:cNvPr>
          <p:cNvSpPr/>
          <p:nvPr/>
        </p:nvSpPr>
        <p:spPr>
          <a:xfrm rot="10800000">
            <a:off x="6057618" y="3921366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A523245-FD6F-8C47-99D6-2A216213342C}"/>
              </a:ext>
            </a:extLst>
          </p:cNvPr>
          <p:cNvSpPr/>
          <p:nvPr/>
        </p:nvSpPr>
        <p:spPr>
          <a:xfrm>
            <a:off x="1438720" y="4278922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12C3BDD4-291E-8C43-A216-1E55A0E2E3F1}"/>
              </a:ext>
            </a:extLst>
          </p:cNvPr>
          <p:cNvSpPr/>
          <p:nvPr/>
        </p:nvSpPr>
        <p:spPr>
          <a:xfrm rot="10800000">
            <a:off x="8454984" y="4278922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C845C58D-77A5-FB4A-A55A-650CB8F95350}"/>
              </a:ext>
            </a:extLst>
          </p:cNvPr>
          <p:cNvSpPr/>
          <p:nvPr/>
        </p:nvSpPr>
        <p:spPr>
          <a:xfrm>
            <a:off x="1432857" y="4665775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44C6D39E-5730-984F-9B53-5CE417D0F6A3}"/>
              </a:ext>
            </a:extLst>
          </p:cNvPr>
          <p:cNvSpPr/>
          <p:nvPr/>
        </p:nvSpPr>
        <p:spPr>
          <a:xfrm rot="10800000">
            <a:off x="4891184" y="4665775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3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6" grpId="0" animBg="1"/>
      <p:bldP spid="12" grpId="0" animBg="1"/>
      <p:bldP spid="12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4E98C3-1F9E-364D-876B-B6EF6BD63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5931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F6EB1C-E20E-814A-8198-E4B9820EC422}"/>
              </a:ext>
            </a:extLst>
          </p:cNvPr>
          <p:cNvSpPr txBox="1"/>
          <p:nvPr/>
        </p:nvSpPr>
        <p:spPr>
          <a:xfrm>
            <a:off x="9559310" y="691883"/>
            <a:ext cx="26326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State</a:t>
            </a:r>
          </a:p>
          <a:p>
            <a:pPr algn="ctr"/>
            <a:endParaRPr lang="en-US" sz="2800" dirty="0"/>
          </a:p>
          <a:p>
            <a:pPr algn="ctr"/>
            <a:endParaRPr lang="en-US" sz="2400" dirty="0"/>
          </a:p>
          <a:p>
            <a:pPr lvl="1"/>
            <a:endParaRPr lang="en-US" sz="2400" i="1" dirty="0"/>
          </a:p>
          <a:p>
            <a:pPr algn="ctr"/>
            <a:endParaRPr lang="en-US" sz="2400" dirty="0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A0CE874C-58D7-5A48-9959-9CBDEAC2F304}"/>
              </a:ext>
            </a:extLst>
          </p:cNvPr>
          <p:cNvSpPr/>
          <p:nvPr/>
        </p:nvSpPr>
        <p:spPr>
          <a:xfrm>
            <a:off x="4373371" y="2143422"/>
            <a:ext cx="920262" cy="52009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alert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59B1609F-5B8F-CC46-8A02-691D16AF8E19}"/>
              </a:ext>
            </a:extLst>
          </p:cNvPr>
          <p:cNvSpPr/>
          <p:nvPr/>
        </p:nvSpPr>
        <p:spPr>
          <a:xfrm>
            <a:off x="6049108" y="216877"/>
            <a:ext cx="1301262" cy="52731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examTime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F11F8A-E952-3E45-9BD9-519BB560840F}"/>
              </a:ext>
            </a:extLst>
          </p:cNvPr>
          <p:cNvSpPr/>
          <p:nvPr/>
        </p:nvSpPr>
        <p:spPr>
          <a:xfrm>
            <a:off x="9559308" y="1694019"/>
            <a:ext cx="26326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Import CWP state</a:t>
            </a:r>
          </a:p>
          <a:p>
            <a:pPr lvl="1"/>
            <a:r>
              <a:rPr lang="en-US" sz="2400" i="1" dirty="0"/>
              <a:t>orders</a:t>
            </a:r>
          </a:p>
          <a:p>
            <a:pPr lvl="1"/>
            <a:r>
              <a:rPr lang="en-US" sz="2400" i="1" dirty="0" err="1"/>
              <a:t>sevNeed</a:t>
            </a:r>
            <a:endParaRPr lang="en-US" sz="2400" i="1" dirty="0"/>
          </a:p>
          <a:p>
            <a:pPr lvl="1"/>
            <a:r>
              <a:rPr lang="en-US" sz="2400" i="1" dirty="0" err="1"/>
              <a:t>homeCare</a:t>
            </a:r>
            <a:endParaRPr lang="en-US" sz="2400" dirty="0"/>
          </a:p>
          <a:p>
            <a:pPr lvl="1"/>
            <a:r>
              <a:rPr lang="en-US" sz="2400" i="1" dirty="0" err="1"/>
              <a:t>trndSevNeed</a:t>
            </a:r>
            <a:endParaRPr lang="en-US" sz="24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DA53A4-C6E5-9947-94A3-CEEC3EBD5C3A}"/>
              </a:ext>
            </a:extLst>
          </p:cNvPr>
          <p:cNvSpPr/>
          <p:nvPr/>
        </p:nvSpPr>
        <p:spPr>
          <a:xfrm>
            <a:off x="9559309" y="3901498"/>
            <a:ext cx="2632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Add other variables</a:t>
            </a:r>
          </a:p>
          <a:p>
            <a:pPr lvl="1"/>
            <a:r>
              <a:rPr lang="en-US" sz="2400" i="1" dirty="0">
                <a:solidFill>
                  <a:schemeClr val="accent6"/>
                </a:solidFill>
              </a:rPr>
              <a:t>alert</a:t>
            </a:r>
          </a:p>
          <a:p>
            <a:pPr lvl="1"/>
            <a:r>
              <a:rPr lang="en-US" sz="2400" i="1" dirty="0" err="1">
                <a:solidFill>
                  <a:schemeClr val="accent6"/>
                </a:solidFill>
              </a:rPr>
              <a:t>examTime</a:t>
            </a:r>
            <a:endParaRPr lang="en-US" sz="2400" i="1" dirty="0">
              <a:solidFill>
                <a:schemeClr val="accent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D45BFD-9DB4-3549-9BBA-6869E36702A6}"/>
              </a:ext>
            </a:extLst>
          </p:cNvPr>
          <p:cNvSpPr/>
          <p:nvPr/>
        </p:nvSpPr>
        <p:spPr>
          <a:xfrm>
            <a:off x="9559308" y="5577951"/>
            <a:ext cx="2632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Identify updates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88737CD1-B790-B042-9E53-7C30379D4DFC}"/>
              </a:ext>
            </a:extLst>
          </p:cNvPr>
          <p:cNvSpPr/>
          <p:nvPr/>
        </p:nvSpPr>
        <p:spPr>
          <a:xfrm rot="5400000">
            <a:off x="534892" y="2257045"/>
            <a:ext cx="579718" cy="29284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C859993-0E31-944C-B80C-36FFDD6D8DC9}"/>
              </a:ext>
            </a:extLst>
          </p:cNvPr>
          <p:cNvSpPr/>
          <p:nvPr/>
        </p:nvSpPr>
        <p:spPr>
          <a:xfrm>
            <a:off x="122515" y="2759519"/>
            <a:ext cx="1404471" cy="8734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orders</a:t>
            </a:r>
          </a:p>
          <a:p>
            <a:pPr algn="ctr"/>
            <a:r>
              <a:rPr lang="en-US" i="1" dirty="0" err="1"/>
              <a:t>sevNeed</a:t>
            </a:r>
            <a:endParaRPr lang="en-US" i="1" dirty="0"/>
          </a:p>
          <a:p>
            <a:pPr algn="ctr"/>
            <a:r>
              <a:rPr lang="en-US" i="1" dirty="0" err="1"/>
              <a:t>homeCare</a:t>
            </a:r>
            <a:endParaRPr lang="en-US" i="1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16822533-19DF-1042-B9BB-B7334C08DA0C}"/>
              </a:ext>
            </a:extLst>
          </p:cNvPr>
          <p:cNvSpPr/>
          <p:nvPr/>
        </p:nvSpPr>
        <p:spPr>
          <a:xfrm>
            <a:off x="4557071" y="4488020"/>
            <a:ext cx="579718" cy="29284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B6566FA-752E-3C4B-B83D-A388C539BF97}"/>
              </a:ext>
            </a:extLst>
          </p:cNvPr>
          <p:cNvSpPr/>
          <p:nvPr/>
        </p:nvSpPr>
        <p:spPr>
          <a:xfrm>
            <a:off x="5180152" y="4197697"/>
            <a:ext cx="1471660" cy="8734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trndSevNeed</a:t>
            </a:r>
            <a:endParaRPr lang="en-US" i="1" dirty="0"/>
          </a:p>
          <a:p>
            <a:pPr algn="ctr"/>
            <a:r>
              <a:rPr lang="en-US" i="1" dirty="0"/>
              <a:t>alert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5A6AA7BF-F970-7141-8B5A-AF383C361527}"/>
              </a:ext>
            </a:extLst>
          </p:cNvPr>
          <p:cNvSpPr/>
          <p:nvPr/>
        </p:nvSpPr>
        <p:spPr>
          <a:xfrm rot="5400000">
            <a:off x="7936610" y="1892425"/>
            <a:ext cx="420091" cy="29284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FE0F4FC-17F5-3442-9C2A-355CA4A9CDFF}"/>
              </a:ext>
            </a:extLst>
          </p:cNvPr>
          <p:cNvSpPr/>
          <p:nvPr/>
        </p:nvSpPr>
        <p:spPr>
          <a:xfrm>
            <a:off x="7410827" y="2309914"/>
            <a:ext cx="1471660" cy="52009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examTime</a:t>
            </a:r>
            <a:endParaRPr lang="en-US" i="1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1EA572B-ABE1-6E47-8524-93EF243048D4}"/>
              </a:ext>
            </a:extLst>
          </p:cNvPr>
          <p:cNvSpPr/>
          <p:nvPr/>
        </p:nvSpPr>
        <p:spPr>
          <a:xfrm rot="16200000">
            <a:off x="7924736" y="2966525"/>
            <a:ext cx="443844" cy="29284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0CCADC8-DF42-0847-AC7F-31FECCD85C37}"/>
              </a:ext>
            </a:extLst>
          </p:cNvPr>
          <p:cNvSpPr/>
          <p:nvPr/>
        </p:nvSpPr>
        <p:spPr>
          <a:xfrm>
            <a:off x="2314434" y="3207909"/>
            <a:ext cx="1471660" cy="8734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fatality</a:t>
            </a:r>
          </a:p>
          <a:p>
            <a:pPr algn="ctr"/>
            <a:r>
              <a:rPr lang="en-US" i="1" dirty="0"/>
              <a:t>(</a:t>
            </a:r>
            <a:r>
              <a:rPr lang="en-US" i="1" dirty="0" err="1"/>
              <a:t>sevNeed</a:t>
            </a:r>
            <a:r>
              <a:rPr lang="en-US" i="1" dirty="0"/>
              <a:t>)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EE5B3A38-61C9-1B44-A0F8-93DBF58D9734}"/>
              </a:ext>
            </a:extLst>
          </p:cNvPr>
          <p:cNvSpPr/>
          <p:nvPr/>
        </p:nvSpPr>
        <p:spPr>
          <a:xfrm rot="5400000">
            <a:off x="2089049" y="2237755"/>
            <a:ext cx="1530843" cy="29284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17942308-3745-7C42-A1BF-C8CD78DD1C8F}"/>
              </a:ext>
            </a:extLst>
          </p:cNvPr>
          <p:cNvSpPr/>
          <p:nvPr/>
        </p:nvSpPr>
        <p:spPr>
          <a:xfrm rot="16200000">
            <a:off x="2771875" y="4641729"/>
            <a:ext cx="1300869" cy="29284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0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08021A-7422-EB44-8E90-A578C36DB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25" y="238240"/>
            <a:ext cx="7625976" cy="18440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262B2D-0AB8-C64D-96B3-BE82EDF03243}"/>
              </a:ext>
            </a:extLst>
          </p:cNvPr>
          <p:cNvSpPr txBox="1"/>
          <p:nvPr/>
        </p:nvSpPr>
        <p:spPr>
          <a:xfrm>
            <a:off x="189525" y="2333685"/>
            <a:ext cx="99286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Lucida Console" panose="020B0609040504020204" pitchFamily="49" charset="0"/>
              </a:rPr>
              <a:t>active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proctype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patientCaregiver</a:t>
            </a:r>
            <a:r>
              <a:rPr lang="en-US" sz="2400" dirty="0">
                <a:latin typeface="Lucida Console" panose="020B0609040504020204" pitchFamily="49" charset="0"/>
              </a:rPr>
              <a:t>() {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do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hasToken</a:t>
            </a:r>
            <a:r>
              <a:rPr lang="en-US" sz="2400" dirty="0">
                <a:latin typeface="Lucida Console" panose="020B0609040504020204" pitchFamily="49" charset="0"/>
              </a:rPr>
              <a:t>(task05) -&gt;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atomic</a:t>
            </a:r>
            <a:r>
              <a:rPr lang="en-US" sz="2400" dirty="0">
                <a:latin typeface="Lucida Console" panose="020B0609040504020204" pitchFamily="49" charset="0"/>
              </a:rPr>
              <a:t> {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consumeToken</a:t>
            </a:r>
            <a:r>
              <a:rPr lang="en-US" sz="2400" dirty="0">
                <a:latin typeface="Lucida Console" panose="020B0609040504020204" pitchFamily="49" charset="0"/>
              </a:rPr>
              <a:t>(task05)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updatePatientMortality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tndSevNeed,sevNeed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latin typeface="Lucida Console" panose="020B0609040504020204" pitchFamily="49" charset="0"/>
              </a:rPr>
              <a:t>  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putToken</a:t>
            </a:r>
            <a:r>
              <a:rPr lang="en-US" sz="2400" dirty="0">
                <a:latin typeface="Lucida Console" panose="020B0609040504020204" pitchFamily="49" charset="0"/>
              </a:rPr>
              <a:t>(Task04)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}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…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od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471C9-7A1C-7541-AD4C-88640C5F0DF2}"/>
              </a:ext>
            </a:extLst>
          </p:cNvPr>
          <p:cNvSpPr txBox="1"/>
          <p:nvPr/>
        </p:nvSpPr>
        <p:spPr>
          <a:xfrm>
            <a:off x="8504393" y="730125"/>
            <a:ext cx="347830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Environment</a:t>
            </a:r>
          </a:p>
          <a:p>
            <a:pPr algn="ctr"/>
            <a:endParaRPr lang="en-US" sz="2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5241B1-88EA-1144-9263-E8CDDEB1D004}"/>
              </a:ext>
            </a:extLst>
          </p:cNvPr>
          <p:cNvSpPr/>
          <p:nvPr/>
        </p:nvSpPr>
        <p:spPr>
          <a:xfrm>
            <a:off x="4486602" y="601171"/>
            <a:ext cx="252048" cy="2579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CEEC96D-6551-FC42-88C9-958A184F9C53}"/>
              </a:ext>
            </a:extLst>
          </p:cNvPr>
          <p:cNvSpPr/>
          <p:nvPr/>
        </p:nvSpPr>
        <p:spPr>
          <a:xfrm>
            <a:off x="1438720" y="4278922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63DC0914-D975-5E47-A19F-048E5BA6F3C8}"/>
              </a:ext>
            </a:extLst>
          </p:cNvPr>
          <p:cNvSpPr/>
          <p:nvPr/>
        </p:nvSpPr>
        <p:spPr>
          <a:xfrm rot="10800000">
            <a:off x="9692108" y="4278922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51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1AB09B-26EA-CA4E-8045-C5594E2C5F89}"/>
              </a:ext>
            </a:extLst>
          </p:cNvPr>
          <p:cNvSpPr txBox="1"/>
          <p:nvPr/>
        </p:nvSpPr>
        <p:spPr>
          <a:xfrm>
            <a:off x="1075765" y="2799849"/>
            <a:ext cx="109130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Lucida Console" panose="020B0609040504020204" pitchFamily="49" charset="0"/>
              </a:rPr>
              <a:t>inline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updatePatientMortality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trndSevNeed</a:t>
            </a:r>
            <a:r>
              <a:rPr lang="en-US" sz="2400" dirty="0">
                <a:latin typeface="Lucida Console" panose="020B0609040504020204" pitchFamily="49" charset="0"/>
              </a:rPr>
              <a:t>, </a:t>
            </a:r>
            <a:r>
              <a:rPr lang="en-US" sz="2400" dirty="0" err="1">
                <a:latin typeface="Lucida Console" panose="020B0609040504020204" pitchFamily="49" charset="0"/>
              </a:rPr>
              <a:t>sevNeed</a:t>
            </a:r>
            <a:r>
              <a:rPr lang="en-US" sz="24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if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(!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isWithinHomeCare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trndSevNeed</a:t>
            </a:r>
            <a:r>
              <a:rPr lang="en-US" sz="2400" dirty="0">
                <a:latin typeface="Lucida Console" panose="020B0609040504020204" pitchFamily="49" charset="0"/>
              </a:rPr>
              <a:t>)) -&gt; </a:t>
            </a:r>
          </a:p>
          <a:p>
            <a:r>
              <a:rPr lang="en-US" sz="2400" dirty="0">
                <a:solidFill>
                  <a:schemeClr val="accent6"/>
                </a:solidFill>
                <a:latin typeface="Lucida Console" panose="020B0609040504020204" pitchFamily="49" charset="0"/>
              </a:rPr>
              <a:t>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setSeverity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sevNeed</a:t>
            </a:r>
            <a:r>
              <a:rPr lang="en-US" sz="2400" dirty="0">
                <a:latin typeface="Lucida Console" panose="020B0609040504020204" pitchFamily="49" charset="0"/>
              </a:rPr>
              <a:t>, EXPIRED)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(!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isWithinHomeCare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sevNeed</a:t>
            </a:r>
            <a:r>
              <a:rPr lang="en-US" sz="2400" dirty="0">
                <a:latin typeface="Lucida Console" panose="020B0609040504020204" pitchFamily="49" charset="0"/>
              </a:rPr>
              <a:t>)) -&gt; </a:t>
            </a:r>
          </a:p>
          <a:p>
            <a:r>
              <a:rPr lang="en-US" sz="2400" dirty="0">
                <a:solidFill>
                  <a:schemeClr val="accent6"/>
                </a:solidFill>
                <a:latin typeface="Lucida Console" panose="020B0609040504020204" pitchFamily="49" charset="0"/>
              </a:rPr>
              <a:t>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setSeverity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sevNeed</a:t>
            </a:r>
            <a:r>
              <a:rPr lang="en-US" sz="2400" dirty="0">
                <a:latin typeface="Lucida Console" panose="020B0609040504020204" pitchFamily="49" charset="0"/>
              </a:rPr>
              <a:t>, EXPIRED)</a:t>
            </a:r>
          </a:p>
          <a:p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  </a:t>
            </a:r>
            <a:r>
              <a:rPr lang="en-US" sz="2400" dirty="0">
                <a:latin typeface="Lucida Console" panose="020B0609040504020204" pitchFamily="49" charset="0"/>
              </a:rPr>
              <a:t>::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true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endParaRPr lang="en-US" sz="2400" dirty="0">
              <a:solidFill>
                <a:schemeClr val="accent4"/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  fi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66535D-39CB-B946-AE8D-8499CD36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Weakest Environment Possible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3B4FEEE4-B9F5-7940-91D7-12AD7F084ADD}"/>
              </a:ext>
            </a:extLst>
          </p:cNvPr>
          <p:cNvSpPr/>
          <p:nvPr/>
        </p:nvSpPr>
        <p:spPr>
          <a:xfrm>
            <a:off x="210670" y="3550024"/>
            <a:ext cx="1255060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Home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EEDA403-3115-344C-9116-C989E2DE16F6}"/>
              </a:ext>
            </a:extLst>
          </p:cNvPr>
          <p:cNvSpPr/>
          <p:nvPr/>
        </p:nvSpPr>
        <p:spPr>
          <a:xfrm>
            <a:off x="203199" y="4254009"/>
            <a:ext cx="1255060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</a:t>
            </a:r>
          </a:p>
        </p:txBody>
      </p:sp>
    </p:spTree>
    <p:extLst>
      <p:ext uri="{BB962C8B-B14F-4D97-AF65-F5344CB8AC3E}">
        <p14:creationId xmlns:p14="http://schemas.microsoft.com/office/powerpoint/2010/main" val="420474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B3972E-224C-C847-B0C3-CAFD77E5B5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" r="4960" b="-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DC93BC-7A5D-F840-B65C-2C93A5FA38F1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 integration of human cognition and machine reasoning is challenging especially where failure risks health or safety</a:t>
            </a:r>
          </a:p>
        </p:txBody>
      </p:sp>
    </p:spTree>
    <p:extLst>
      <p:ext uri="{BB962C8B-B14F-4D97-AF65-F5344CB8AC3E}">
        <p14:creationId xmlns:p14="http://schemas.microsoft.com/office/powerpoint/2010/main" val="2284161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F620-A910-6F46-88D3-7FC73C91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Verification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F1DA0E-BFB7-174C-9C78-DE0077A81E77}"/>
              </a:ext>
            </a:extLst>
          </p:cNvPr>
          <p:cNvSpPr/>
          <p:nvPr/>
        </p:nvSpPr>
        <p:spPr>
          <a:xfrm>
            <a:off x="3203383" y="3262769"/>
            <a:ext cx="88272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never claim + (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ptInAppropriateHomeCareExists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Menlo" panose="020B060903080402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-vector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60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byte, depth reached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84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errors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never claim + (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ptInAppropriateHomeCareMutex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Menlo" panose="020B060903080402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-vector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60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byte, depth reached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3654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errors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never claim + (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ptInAppropriateHomeCareEdges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Menlo" panose="020B060903080402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-vector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60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byte, depth reached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3654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errors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6E434-B121-214C-9619-7DFE6F2A6F25}"/>
              </a:ext>
            </a:extLst>
          </p:cNvPr>
          <p:cNvSpPr/>
          <p:nvPr/>
        </p:nvSpPr>
        <p:spPr>
          <a:xfrm>
            <a:off x="3203383" y="1546750"/>
            <a:ext cx="78889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./short-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verify.sh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never claim + (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alwayInAState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Menlo" panose="020B060903080402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-vector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60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byte, depth reached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3654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errors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never claim + (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fairPathExists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Menlo" panose="020B060903080402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-vector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60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byte, depth reached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84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errors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69E991-688D-2644-98C7-22644D55D4D2}"/>
              </a:ext>
            </a:extLst>
          </p:cNvPr>
          <p:cNvSpPr/>
          <p:nvPr/>
        </p:nvSpPr>
        <p:spPr>
          <a:xfrm>
            <a:off x="3203383" y="5255786"/>
            <a:ext cx="75482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never claim + (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ptInElevatedRiskHomeCareEdges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Menlo" panose="020B060903080402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-vector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60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byte, depth reached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3654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errors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real 1m5.452s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user 1m0.701s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sys 0m3.009s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4F33AD-951A-FB49-89F0-EBE7488FE2D0}"/>
              </a:ext>
            </a:extLst>
          </p:cNvPr>
          <p:cNvGrpSpPr/>
          <p:nvPr/>
        </p:nvGrpSpPr>
        <p:grpSpPr>
          <a:xfrm>
            <a:off x="5779243" y="3101588"/>
            <a:ext cx="490071" cy="83670"/>
            <a:chOff x="968188" y="2510118"/>
            <a:chExt cx="490071" cy="8367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161815A-B35E-6A48-B0E8-3B49E5F7C583}"/>
                </a:ext>
              </a:extLst>
            </p:cNvPr>
            <p:cNvSpPr/>
            <p:nvPr/>
          </p:nvSpPr>
          <p:spPr>
            <a:xfrm>
              <a:off x="968188" y="2510118"/>
              <a:ext cx="89647" cy="836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03526FF-C380-9345-99A3-D0D53CC6C46D}"/>
                </a:ext>
              </a:extLst>
            </p:cNvPr>
            <p:cNvSpPr/>
            <p:nvPr/>
          </p:nvSpPr>
          <p:spPr>
            <a:xfrm>
              <a:off x="1168400" y="2510118"/>
              <a:ext cx="89647" cy="836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827E62A-8572-D64C-88B2-6CE6FFB83178}"/>
                </a:ext>
              </a:extLst>
            </p:cNvPr>
            <p:cNvSpPr/>
            <p:nvPr/>
          </p:nvSpPr>
          <p:spPr>
            <a:xfrm>
              <a:off x="1368612" y="2510118"/>
              <a:ext cx="89647" cy="836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759549-5DF6-E34B-8D13-F128863C5C68}"/>
              </a:ext>
            </a:extLst>
          </p:cNvPr>
          <p:cNvGrpSpPr/>
          <p:nvPr/>
        </p:nvGrpSpPr>
        <p:grpSpPr>
          <a:xfrm>
            <a:off x="5782231" y="5105993"/>
            <a:ext cx="490071" cy="83670"/>
            <a:chOff x="968188" y="2510118"/>
            <a:chExt cx="490071" cy="8367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BF545B8-3601-8C41-A76E-F46E3E24CFBA}"/>
                </a:ext>
              </a:extLst>
            </p:cNvPr>
            <p:cNvSpPr/>
            <p:nvPr/>
          </p:nvSpPr>
          <p:spPr>
            <a:xfrm>
              <a:off x="968188" y="2510118"/>
              <a:ext cx="89647" cy="836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4083FA-A6ED-6641-8700-E0CFF221FE63}"/>
                </a:ext>
              </a:extLst>
            </p:cNvPr>
            <p:cNvSpPr/>
            <p:nvPr/>
          </p:nvSpPr>
          <p:spPr>
            <a:xfrm>
              <a:off x="1168400" y="2510118"/>
              <a:ext cx="89647" cy="836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B776DA7-702F-A146-AC3F-A8C2F8AF60BF}"/>
                </a:ext>
              </a:extLst>
            </p:cNvPr>
            <p:cNvSpPr/>
            <p:nvPr/>
          </p:nvSpPr>
          <p:spPr>
            <a:xfrm>
              <a:off x="1368612" y="2510118"/>
              <a:ext cx="89647" cy="836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Left Brace 16">
            <a:extLst>
              <a:ext uri="{FF2B5EF4-FFF2-40B4-BE49-F238E27FC236}">
                <a16:creationId xmlns:a16="http://schemas.microsoft.com/office/drawing/2014/main" id="{16CA9501-148A-B84F-8FF4-A6888194DBB6}"/>
              </a:ext>
            </a:extLst>
          </p:cNvPr>
          <p:cNvSpPr/>
          <p:nvPr/>
        </p:nvSpPr>
        <p:spPr>
          <a:xfrm>
            <a:off x="2832846" y="1882588"/>
            <a:ext cx="454212" cy="114149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7B6961-CB3E-604B-AFCB-07C3E24047BF}"/>
              </a:ext>
            </a:extLst>
          </p:cNvPr>
          <p:cNvSpPr txBox="1"/>
          <p:nvPr/>
        </p:nvSpPr>
        <p:spPr>
          <a:xfrm>
            <a:off x="382493" y="2222500"/>
            <a:ext cx="2450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Global Properties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DE32F648-65D5-5447-AB40-9C848DA0A414}"/>
              </a:ext>
            </a:extLst>
          </p:cNvPr>
          <p:cNvSpPr/>
          <p:nvPr/>
        </p:nvSpPr>
        <p:spPr>
          <a:xfrm>
            <a:off x="2832839" y="3302237"/>
            <a:ext cx="454212" cy="167616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BE7CC6-F420-6941-BFB3-4F6B84F8A6D0}"/>
              </a:ext>
            </a:extLst>
          </p:cNvPr>
          <p:cNvSpPr txBox="1"/>
          <p:nvPr/>
        </p:nvSpPr>
        <p:spPr>
          <a:xfrm>
            <a:off x="382493" y="3724433"/>
            <a:ext cx="2450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Properties for one of the states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95B1E26F-1383-034B-AF32-332E496224EC}"/>
              </a:ext>
            </a:extLst>
          </p:cNvPr>
          <p:cNvSpPr/>
          <p:nvPr/>
        </p:nvSpPr>
        <p:spPr>
          <a:xfrm>
            <a:off x="2829864" y="5850964"/>
            <a:ext cx="454212" cy="88749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845234-A325-D54B-B850-FE8E00C3599F}"/>
              </a:ext>
            </a:extLst>
          </p:cNvPr>
          <p:cNvSpPr txBox="1"/>
          <p:nvPr/>
        </p:nvSpPr>
        <p:spPr>
          <a:xfrm>
            <a:off x="382493" y="6063880"/>
            <a:ext cx="2450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Verification time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3D69E023-3376-7348-BEEA-604B8015D9B6}"/>
              </a:ext>
            </a:extLst>
          </p:cNvPr>
          <p:cNvSpPr/>
          <p:nvPr/>
        </p:nvSpPr>
        <p:spPr>
          <a:xfrm>
            <a:off x="10154024" y="2614436"/>
            <a:ext cx="1763058" cy="4757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Witness (good)</a:t>
            </a:r>
          </a:p>
        </p:txBody>
      </p:sp>
    </p:spTree>
    <p:extLst>
      <p:ext uri="{BB962C8B-B14F-4D97-AF65-F5344CB8AC3E}">
        <p14:creationId xmlns:p14="http://schemas.microsoft.com/office/powerpoint/2010/main" val="57947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0F33-2BE4-3F4F-BB75-1986F012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7601-C00E-454A-B376-B99AF1D2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Functional integration of human and machine reasoning is hard</a:t>
            </a:r>
          </a:p>
          <a:p>
            <a:r>
              <a:rPr lang="en-US" dirty="0"/>
              <a:t>Vast performance differences and asynchrony challenge reasoning</a:t>
            </a:r>
          </a:p>
          <a:p>
            <a:r>
              <a:rPr lang="en-US" dirty="0"/>
              <a:t>CWP is a adequate declarative specification of what an integrated human and machine reasoning system must accomplish</a:t>
            </a:r>
          </a:p>
          <a:p>
            <a:r>
              <a:rPr lang="en-US" dirty="0"/>
              <a:t>The integration itself can be defined with with workflows using BPMN</a:t>
            </a:r>
          </a:p>
          <a:p>
            <a:r>
              <a:rPr lang="en-US" dirty="0"/>
              <a:t>Model checking can verify a workflow against a CWP</a:t>
            </a:r>
          </a:p>
          <a:p>
            <a:r>
              <a:rPr lang="en-US" dirty="0"/>
              <a:t>Requires the CWP be turned into LTL and the BPMN into </a:t>
            </a:r>
            <a:r>
              <a:rPr lang="en-US" dirty="0" err="1"/>
              <a:t>Promela</a:t>
            </a:r>
            <a:endParaRPr lang="en-US" dirty="0"/>
          </a:p>
          <a:p>
            <a:r>
              <a:rPr lang="en-US" dirty="0"/>
              <a:t>SPIN verifies the BPMN satisfies the CWP</a:t>
            </a:r>
          </a:p>
          <a:p>
            <a:r>
              <a:rPr lang="en-US" dirty="0"/>
              <a:t>Future work is to automate the process</a:t>
            </a:r>
          </a:p>
        </p:txBody>
      </p:sp>
    </p:spTree>
    <p:extLst>
      <p:ext uri="{BB962C8B-B14F-4D97-AF65-F5344CB8AC3E}">
        <p14:creationId xmlns:p14="http://schemas.microsoft.com/office/powerpoint/2010/main" val="296392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2A25DC-0D92-AF40-89CB-3511C0713E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9ACF87-F442-E24E-B9D9-B47EC8D20E57}"/>
              </a:ext>
            </a:extLst>
          </p:cNvPr>
          <p:cNvSpPr txBox="1"/>
          <p:nvPr/>
        </p:nvSpPr>
        <p:spPr>
          <a:xfrm>
            <a:off x="6890400" y="1455001"/>
            <a:ext cx="5298551" cy="374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latin typeface="+mj-lt"/>
              </a:rPr>
              <a:t>The vast difference  between humans and machines challenge conventional methods of integration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66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28D4AE-5BC5-7445-99D8-3982537AC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1693065"/>
            <a:ext cx="5890683" cy="3625035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8C40C5-8E71-0445-832D-40AE978C59C3}"/>
              </a:ext>
            </a:extLst>
          </p:cNvPr>
          <p:cNvSpPr/>
          <p:nvPr/>
        </p:nvSpPr>
        <p:spPr>
          <a:xfrm>
            <a:off x="804672" y="338328"/>
            <a:ext cx="3877056" cy="2249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Asynchrony and distribution make manual reasoning difficult at best</a:t>
            </a:r>
          </a:p>
        </p:txBody>
      </p:sp>
    </p:spTree>
    <p:extLst>
      <p:ext uri="{BB962C8B-B14F-4D97-AF65-F5344CB8AC3E}">
        <p14:creationId xmlns:p14="http://schemas.microsoft.com/office/powerpoint/2010/main" val="272499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3B87-C873-8345-BA75-B0818A1D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FEF9592-29B2-F840-A861-E8F98BD93162}"/>
              </a:ext>
            </a:extLst>
          </p:cNvPr>
          <p:cNvSpPr/>
          <p:nvPr/>
        </p:nvSpPr>
        <p:spPr>
          <a:xfrm>
            <a:off x="1893717" y="1888183"/>
            <a:ext cx="2917371" cy="99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</a:t>
            </a:r>
            <a:r>
              <a:rPr lang="en-US" sz="2400" dirty="0"/>
              <a:t>ognitive 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</a:t>
            </a:r>
            <a:r>
              <a:rPr lang="en-US" sz="2400" dirty="0"/>
              <a:t>ork 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</a:t>
            </a:r>
            <a:r>
              <a:rPr lang="en-US" sz="2400" dirty="0"/>
              <a:t>roblem (CWP)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C3A4442-0FE9-B74E-BC81-6D8EB43583D2}"/>
              </a:ext>
            </a:extLst>
          </p:cNvPr>
          <p:cNvSpPr/>
          <p:nvPr/>
        </p:nvSpPr>
        <p:spPr>
          <a:xfrm>
            <a:off x="7034222" y="1888183"/>
            <a:ext cx="2917371" cy="99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Workflow Model (BPMN)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724DB66-4BAD-2648-811A-584F86CB08B1}"/>
              </a:ext>
            </a:extLst>
          </p:cNvPr>
          <p:cNvSpPr/>
          <p:nvPr/>
        </p:nvSpPr>
        <p:spPr>
          <a:xfrm>
            <a:off x="1893718" y="3952516"/>
            <a:ext cx="8057875" cy="99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Checking (SPIN)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FEE87E9-3196-A944-BE5C-0864691CBF71}"/>
              </a:ext>
            </a:extLst>
          </p:cNvPr>
          <p:cNvSpPr/>
          <p:nvPr/>
        </p:nvSpPr>
        <p:spPr>
          <a:xfrm>
            <a:off x="3091146" y="3111342"/>
            <a:ext cx="522514" cy="706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091C097D-1761-144B-A132-49B872E9A4FD}"/>
              </a:ext>
            </a:extLst>
          </p:cNvPr>
          <p:cNvSpPr/>
          <p:nvPr/>
        </p:nvSpPr>
        <p:spPr>
          <a:xfrm>
            <a:off x="8332522" y="3111342"/>
            <a:ext cx="522514" cy="706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E58A2-CF02-7A44-AA41-2F9186B139D6}"/>
              </a:ext>
            </a:extLst>
          </p:cNvPr>
          <p:cNvSpPr txBox="1"/>
          <p:nvPr/>
        </p:nvSpPr>
        <p:spPr>
          <a:xfrm>
            <a:off x="2595944" y="1390892"/>
            <a:ext cx="1512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What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26622-1CF9-D74A-AD27-43D50F666ACC}"/>
              </a:ext>
            </a:extLst>
          </p:cNvPr>
          <p:cNvSpPr txBox="1"/>
          <p:nvPr/>
        </p:nvSpPr>
        <p:spPr>
          <a:xfrm>
            <a:off x="7837320" y="1390891"/>
            <a:ext cx="1512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How 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C326322C-0AB4-0B4A-B3B9-2C4C99411A05}"/>
              </a:ext>
            </a:extLst>
          </p:cNvPr>
          <p:cNvSpPr/>
          <p:nvPr/>
        </p:nvSpPr>
        <p:spPr>
          <a:xfrm>
            <a:off x="5834743" y="5100860"/>
            <a:ext cx="522514" cy="706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3EEE1F-EE1D-8B48-90E2-F61117361955}"/>
              </a:ext>
            </a:extLst>
          </p:cNvPr>
          <p:cNvSpPr txBox="1"/>
          <p:nvPr/>
        </p:nvSpPr>
        <p:spPr>
          <a:xfrm>
            <a:off x="2564731" y="5807040"/>
            <a:ext cx="7062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Does the BPMN implements the CWP?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C257F9-442D-904E-8D83-83CD92AC876C}"/>
              </a:ext>
            </a:extLst>
          </p:cNvPr>
          <p:cNvSpPr txBox="1"/>
          <p:nvPr/>
        </p:nvSpPr>
        <p:spPr>
          <a:xfrm>
            <a:off x="47130" y="2958940"/>
            <a:ext cx="3044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</a:rPr>
              <a:t>To </a:t>
            </a: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</a:t>
            </a:r>
            <a:r>
              <a:rPr lang="en-US" sz="2400" i="1" dirty="0">
                <a:solidFill>
                  <a:schemeClr val="accent6"/>
                </a:solidFill>
              </a:rPr>
              <a:t>inear </a:t>
            </a: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i="1" dirty="0">
                <a:solidFill>
                  <a:schemeClr val="accent6"/>
                </a:solidFill>
              </a:rPr>
              <a:t>emporal </a:t>
            </a: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</a:t>
            </a:r>
            <a:r>
              <a:rPr lang="en-US" sz="2400" i="1" dirty="0">
                <a:solidFill>
                  <a:schemeClr val="accent6"/>
                </a:solidFill>
              </a:rPr>
              <a:t>ogic</a:t>
            </a:r>
            <a:r>
              <a:rPr lang="en-US" sz="2400" dirty="0">
                <a:solidFill>
                  <a:schemeClr val="accent6"/>
                </a:solidFill>
              </a:rPr>
              <a:t> (LTL)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CDB506-6020-CE4D-81CF-7921A3DA9069}"/>
              </a:ext>
            </a:extLst>
          </p:cNvPr>
          <p:cNvSpPr txBox="1"/>
          <p:nvPr/>
        </p:nvSpPr>
        <p:spPr>
          <a:xfrm>
            <a:off x="8855036" y="2982502"/>
            <a:ext cx="2917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To </a:t>
            </a: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</a:t>
            </a:r>
            <a:r>
              <a:rPr lang="en-US" sz="2400" i="1" dirty="0">
                <a:solidFill>
                  <a:schemeClr val="accent6"/>
                </a:solidFill>
              </a:rPr>
              <a:t>cess </a:t>
            </a: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</a:t>
            </a:r>
            <a:r>
              <a:rPr lang="en-US" sz="2400" i="1" dirty="0">
                <a:solidFill>
                  <a:schemeClr val="accent6"/>
                </a:solidFill>
              </a:rPr>
              <a:t>ta </a:t>
            </a: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</a:t>
            </a:r>
            <a:r>
              <a:rPr lang="en-US" sz="2400" i="1" dirty="0">
                <a:solidFill>
                  <a:schemeClr val="accent6"/>
                </a:solidFill>
              </a:rPr>
              <a:t>nguage </a:t>
            </a:r>
            <a:r>
              <a:rPr lang="en-US" sz="2400" dirty="0">
                <a:solidFill>
                  <a:schemeClr val="accent6"/>
                </a:solidFill>
              </a:rPr>
              <a:t>(</a:t>
            </a:r>
            <a:r>
              <a:rPr lang="en-US" sz="2400" dirty="0" err="1">
                <a:solidFill>
                  <a:schemeClr val="accent6"/>
                </a:solidFill>
              </a:rPr>
              <a:t>Promela</a:t>
            </a:r>
            <a:r>
              <a:rPr lang="en-US" sz="2400" dirty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890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08C5D-1D2A-DB4D-9C86-35072B75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Remote Patient Monitoring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E9901-C605-5C4C-A135-C43D6263C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418" y="478713"/>
            <a:ext cx="2136199" cy="2695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F9468E-A7A9-6042-920C-E772FE993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930" y="1002432"/>
            <a:ext cx="3419533" cy="2171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A3290A-38AA-C74B-BF88-005539928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040" y="3429000"/>
            <a:ext cx="7112423" cy="234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0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61CB36-36A3-CD49-87E1-8B99A33038B3}"/>
              </a:ext>
            </a:extLst>
          </p:cNvPr>
          <p:cNvSpPr/>
          <p:nvPr/>
        </p:nvSpPr>
        <p:spPr>
          <a:xfrm>
            <a:off x="0" y="0"/>
            <a:ext cx="8865326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75" y="0"/>
            <a:ext cx="7214645" cy="46542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40" y="1617241"/>
            <a:ext cx="3236928" cy="50883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286" y="5301389"/>
            <a:ext cx="2187634" cy="9308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4289" y="3160395"/>
            <a:ext cx="1776741" cy="21518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2075" y="1546255"/>
            <a:ext cx="2971209" cy="35771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1712" y="3823051"/>
            <a:ext cx="744192" cy="204894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8086" y="3809140"/>
            <a:ext cx="4325907" cy="28058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0742" y="1819685"/>
            <a:ext cx="3309396" cy="37218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C39BC6-1043-814C-A245-02AECDC93F6C}"/>
              </a:ext>
            </a:extLst>
          </p:cNvPr>
          <p:cNvSpPr txBox="1"/>
          <p:nvPr/>
        </p:nvSpPr>
        <p:spPr>
          <a:xfrm>
            <a:off x="8865326" y="691883"/>
            <a:ext cx="332667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CWP </a:t>
            </a:r>
          </a:p>
          <a:p>
            <a:pPr algn="ctr"/>
            <a:endParaRPr lang="en-US" sz="2800" dirty="0"/>
          </a:p>
          <a:p>
            <a:pPr algn="ctr"/>
            <a:r>
              <a:rPr lang="en-US" sz="3600" dirty="0"/>
              <a:t>Remote Patient Monitoring</a:t>
            </a:r>
          </a:p>
        </p:txBody>
      </p:sp>
    </p:spTree>
    <p:extLst>
      <p:ext uri="{BB962C8B-B14F-4D97-AF65-F5344CB8AC3E}">
        <p14:creationId xmlns:p14="http://schemas.microsoft.com/office/powerpoint/2010/main" val="261706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022D-AC32-9841-AABA-1C09A817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for the CWP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BDB36EE-298E-4E49-AADB-8BFA525EE74E}"/>
              </a:ext>
            </a:extLst>
          </p:cNvPr>
          <p:cNvSpPr/>
          <p:nvPr/>
        </p:nvSpPr>
        <p:spPr>
          <a:xfrm>
            <a:off x="738965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CWP States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Define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Conjunct 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Negate outputs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22917BD-6531-0242-A1ED-FD4CB4A868E2}"/>
              </a:ext>
            </a:extLst>
          </p:cNvPr>
          <p:cNvSpPr/>
          <p:nvPr/>
        </p:nvSpPr>
        <p:spPr>
          <a:xfrm>
            <a:off x="4605672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Global Properties</a:t>
            </a:r>
            <a:r>
              <a:rPr lang="en-US" sz="2400" dirty="0"/>
              <a:t> 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states covered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Reachable goals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84CBC8B-EA27-7F4D-8217-C08E26D74361}"/>
              </a:ext>
            </a:extLst>
          </p:cNvPr>
          <p:cNvSpPr/>
          <p:nvPr/>
        </p:nvSpPr>
        <p:spPr>
          <a:xfrm>
            <a:off x="8472379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State Properties</a:t>
            </a:r>
          </a:p>
          <a:p>
            <a:pPr algn="ctr"/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Allowed edges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79F529B-4DD1-DD44-9D51-1AE2A542A770}"/>
              </a:ext>
            </a:extLst>
          </p:cNvPr>
          <p:cNvSpPr/>
          <p:nvPr/>
        </p:nvSpPr>
        <p:spPr>
          <a:xfrm>
            <a:off x="3856078" y="334305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120CF55-1A43-494C-9D43-462635FB503B}"/>
              </a:ext>
            </a:extLst>
          </p:cNvPr>
          <p:cNvSpPr/>
          <p:nvPr/>
        </p:nvSpPr>
        <p:spPr>
          <a:xfrm>
            <a:off x="7714809" y="333950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6D2FD-75CF-8044-8069-6E7D21A49045}"/>
              </a:ext>
            </a:extLst>
          </p:cNvPr>
          <p:cNvSpPr txBox="1"/>
          <p:nvPr/>
        </p:nvSpPr>
        <p:spPr>
          <a:xfrm>
            <a:off x="1201479" y="5474883"/>
            <a:ext cx="9789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4"/>
                </a:solidFill>
              </a:rPr>
              <a:t>2 + 3(N) properties to check on BPMN</a:t>
            </a:r>
          </a:p>
        </p:txBody>
      </p:sp>
    </p:spTree>
    <p:extLst>
      <p:ext uri="{BB962C8B-B14F-4D97-AF65-F5344CB8AC3E}">
        <p14:creationId xmlns:p14="http://schemas.microsoft.com/office/powerpoint/2010/main" val="2392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A5FC-2208-7049-AB92-558CE18E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CWP State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452C3-623B-094A-957C-C3077F1A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582" y="1188647"/>
            <a:ext cx="5130204" cy="41136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36DAD8-AB13-8C4F-9754-D185CF18134A}"/>
              </a:ext>
            </a:extLst>
          </p:cNvPr>
          <p:cNvSpPr txBox="1"/>
          <p:nvPr/>
        </p:nvSpPr>
        <p:spPr>
          <a:xfrm>
            <a:off x="648929" y="2780743"/>
            <a:ext cx="44975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orders</a:t>
            </a:r>
            <a:r>
              <a:rPr lang="en-US" sz="3200" dirty="0"/>
              <a:t> (</a:t>
            </a:r>
            <a:r>
              <a:rPr lang="en-US" sz="3200" u="sng" dirty="0">
                <a:solidFill>
                  <a:srgbClr val="C00000"/>
                </a:solidFill>
              </a:rPr>
              <a:t>A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B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C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E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F</a:t>
            </a:r>
            <a:r>
              <a:rPr lang="en-US" sz="3200" dirty="0"/>
              <a:t>)</a:t>
            </a:r>
          </a:p>
          <a:p>
            <a:r>
              <a:rPr lang="en-US" sz="3200" i="1" dirty="0" err="1"/>
              <a:t>sevNeed</a:t>
            </a:r>
            <a:r>
              <a:rPr lang="en-US" sz="3200" i="1" dirty="0"/>
              <a:t> </a:t>
            </a:r>
            <a:r>
              <a:rPr lang="en-US" sz="3200" dirty="0"/>
              <a:t>(</a:t>
            </a:r>
            <a:r>
              <a:rPr lang="en-US" sz="3200" u="sng" dirty="0">
                <a:solidFill>
                  <a:srgbClr val="C00000"/>
                </a:solidFill>
              </a:rPr>
              <a:t>A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B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E</a:t>
            </a:r>
            <a:r>
              <a:rPr lang="en-US" sz="3200" dirty="0"/>
              <a:t> ,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u="sng" dirty="0">
                <a:solidFill>
                  <a:srgbClr val="C00000"/>
                </a:solidFill>
              </a:rPr>
              <a:t>F</a:t>
            </a:r>
            <a:r>
              <a:rPr lang="en-US" sz="3200" dirty="0"/>
              <a:t>,)</a:t>
            </a:r>
            <a:endParaRPr lang="en-US" sz="3200" i="1" dirty="0"/>
          </a:p>
          <a:p>
            <a:r>
              <a:rPr lang="en-US" sz="3200" i="1" dirty="0" err="1"/>
              <a:t>homeCare</a:t>
            </a:r>
            <a:r>
              <a:rPr lang="en-US" sz="3200" dirty="0"/>
              <a:t> (</a:t>
            </a:r>
            <a:r>
              <a:rPr lang="en-US" sz="3200" u="sng" dirty="0">
                <a:solidFill>
                  <a:srgbClr val="C00000"/>
                </a:solidFill>
              </a:rPr>
              <a:t>A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B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D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E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F</a:t>
            </a:r>
            <a:r>
              <a:rPr lang="en-US" sz="3200" dirty="0"/>
              <a:t>)</a:t>
            </a:r>
          </a:p>
          <a:p>
            <a:r>
              <a:rPr lang="en-US" sz="3200" i="1" dirty="0" err="1"/>
              <a:t>trndSevNeed</a:t>
            </a:r>
            <a:r>
              <a:rPr lang="en-US" sz="3200" dirty="0"/>
              <a:t> (</a:t>
            </a:r>
            <a:r>
              <a:rPr lang="en-US" sz="3200" u="sng" dirty="0">
                <a:solidFill>
                  <a:srgbClr val="C00000"/>
                </a:solidFill>
              </a:rPr>
              <a:t>D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349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1103</Words>
  <Application>Microsoft Macintosh PowerPoint</Application>
  <PresentationFormat>Widescreen</PresentationFormat>
  <Paragraphs>295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Lucida Console</vt:lpstr>
      <vt:lpstr>Menlo</vt:lpstr>
      <vt:lpstr>Office Theme</vt:lpstr>
      <vt:lpstr>Model Checking Functional Integration of Human Cognition and Machine Reasoning</vt:lpstr>
      <vt:lpstr>PowerPoint Presentation</vt:lpstr>
      <vt:lpstr>PowerPoint Presentation</vt:lpstr>
      <vt:lpstr>PowerPoint Presentation</vt:lpstr>
      <vt:lpstr>Proposed Solution</vt:lpstr>
      <vt:lpstr>Remote Patient Monitoring</vt:lpstr>
      <vt:lpstr>PowerPoint Presentation</vt:lpstr>
      <vt:lpstr>LTL for the CWP</vt:lpstr>
      <vt:lpstr>CWP State</vt:lpstr>
      <vt:lpstr>CWP States</vt:lpstr>
      <vt:lpstr>Global Properties</vt:lpstr>
      <vt:lpstr>State Properties</vt:lpstr>
      <vt:lpstr>LTL for the CWP</vt:lpstr>
      <vt:lpstr>PowerPoint Presentation</vt:lpstr>
      <vt:lpstr>Promela for the BPMN</vt:lpstr>
      <vt:lpstr>PowerPoint Presentation</vt:lpstr>
      <vt:lpstr>PowerPoint Presentation</vt:lpstr>
      <vt:lpstr>PowerPoint Presentation</vt:lpstr>
      <vt:lpstr>Weakest Environment Possible</vt:lpstr>
      <vt:lpstr>SPIN Verification</vt:lpstr>
      <vt:lpstr>Conclusions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Checking Functional Integration of Human Cognition and Machine Reasoning</dc:title>
  <dc:creator>Eric Mercer</dc:creator>
  <cp:lastModifiedBy>Eric Mercer</cp:lastModifiedBy>
  <cp:revision>36</cp:revision>
  <dcterms:created xsi:type="dcterms:W3CDTF">2022-04-04T23:26:57Z</dcterms:created>
  <dcterms:modified xsi:type="dcterms:W3CDTF">2022-04-05T21:19:20Z</dcterms:modified>
</cp:coreProperties>
</file>