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60" r:id="rId3"/>
    <p:sldId id="261" r:id="rId4"/>
    <p:sldId id="262" r:id="rId5"/>
    <p:sldId id="265" r:id="rId6"/>
    <p:sldId id="264" r:id="rId7"/>
    <p:sldId id="266" r:id="rId8"/>
    <p:sldId id="270" r:id="rId9"/>
    <p:sldId id="279" r:id="rId10"/>
    <p:sldId id="271" r:id="rId11"/>
    <p:sldId id="280" r:id="rId12"/>
    <p:sldId id="273" r:id="rId13"/>
    <p:sldId id="285" r:id="rId14"/>
    <p:sldId id="269" r:id="rId15"/>
    <p:sldId id="275" r:id="rId16"/>
    <p:sldId id="276" r:id="rId17"/>
    <p:sldId id="278" r:id="rId18"/>
    <p:sldId id="281" r:id="rId19"/>
    <p:sldId id="282"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72381"/>
  </p:normalViewPr>
  <p:slideViewPr>
    <p:cSldViewPr snapToGrid="0" snapToObjects="1">
      <p:cViewPr varScale="1">
        <p:scale>
          <a:sx n="91" d="100"/>
          <a:sy n="91" d="100"/>
        </p:scale>
        <p:origin x="1936" y="176"/>
      </p:cViewPr>
      <p:guideLst/>
    </p:cSldViewPr>
  </p:slideViewPr>
  <p:notesTextViewPr>
    <p:cViewPr>
      <p:scale>
        <a:sx n="1" d="1"/>
        <a:sy n="1" d="1"/>
      </p:scale>
      <p:origin x="0" y="0"/>
    </p:cViewPr>
  </p:notesTextViewPr>
  <p:notesViewPr>
    <p:cSldViewPr snapToGrid="0" snapToObjects="1">
      <p:cViewPr varScale="1">
        <p:scale>
          <a:sx n="97" d="100"/>
          <a:sy n="97" d="100"/>
        </p:scale>
        <p:origin x="36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70BAA-F977-EB44-80DC-ADC002811BE9}" type="datetimeFigureOut">
              <a:rPr lang="en-US" smtClean="0"/>
              <a:t>4/7/22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ED187-F6C5-A545-9BCA-551DE666D003}" type="slidenum">
              <a:rPr lang="en-US" smtClean="0"/>
              <a:t>‹#›</a:t>
            </a:fld>
            <a:endParaRPr lang="en-US"/>
          </a:p>
        </p:txBody>
      </p:sp>
    </p:spTree>
    <p:extLst>
      <p:ext uri="{BB962C8B-B14F-4D97-AF65-F5344CB8AC3E}">
        <p14:creationId xmlns:p14="http://schemas.microsoft.com/office/powerpoint/2010/main" val="369346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machine teaming is fast becoming ubiquitous as machine reasoning and automation is integrated into workflows, and it is not uncommon for emergent, unexpected behavior, to arise in such teaming.</a:t>
            </a:r>
          </a:p>
          <a:p>
            <a:endParaRPr lang="en-US" dirty="0"/>
          </a:p>
          <a:p>
            <a:r>
              <a:rPr lang="en-US" dirty="0"/>
              <a:t>Identifying and analyzing emergent behavior is most important in capital, or safety, critical systems where such behavior can lead to significant harm, injury, or even loss of life.</a:t>
            </a:r>
          </a:p>
        </p:txBody>
      </p:sp>
      <p:sp>
        <p:nvSpPr>
          <p:cNvPr id="4" name="Slide Number Placeholder 3"/>
          <p:cNvSpPr>
            <a:spLocks noGrp="1"/>
          </p:cNvSpPr>
          <p:nvPr>
            <p:ph type="sldNum" sz="quarter" idx="5"/>
          </p:nvPr>
        </p:nvSpPr>
        <p:spPr/>
        <p:txBody>
          <a:bodyPr/>
          <a:lstStyle/>
          <a:p>
            <a:fld id="{438ED187-F6C5-A545-9BCA-551DE666D003}" type="slidenum">
              <a:rPr lang="en-US" smtClean="0"/>
              <a:t>2</a:t>
            </a:fld>
            <a:endParaRPr lang="en-US"/>
          </a:p>
        </p:txBody>
      </p:sp>
    </p:spTree>
    <p:extLst>
      <p:ext uri="{BB962C8B-B14F-4D97-AF65-F5344CB8AC3E}">
        <p14:creationId xmlns:p14="http://schemas.microsoft.com/office/powerpoint/2010/main" val="164816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that a system must always be in some state of the cognitive work problem. Always. So at least one of the predicates must be true at every point of the system.</a:t>
            </a:r>
          </a:p>
          <a:p>
            <a:endParaRPr lang="en-US" dirty="0"/>
          </a:p>
          <a:p>
            <a:r>
              <a:rPr lang="en-US" dirty="0"/>
              <a:t>Click.</a:t>
            </a:r>
          </a:p>
          <a:p>
            <a:endParaRPr lang="en-US" dirty="0"/>
          </a:p>
          <a:p>
            <a:r>
              <a:rPr lang="en-US" dirty="0"/>
              <a:t>The second is that the system eventually arrives at the goal states: discharged or expired.</a:t>
            </a:r>
          </a:p>
          <a:p>
            <a:endParaRPr lang="en-US" dirty="0"/>
          </a:p>
          <a:p>
            <a:r>
              <a:rPr lang="en-US" dirty="0"/>
              <a:t>This property is labeled fair and is used later in other properties. </a:t>
            </a:r>
          </a:p>
          <a:p>
            <a:endParaRPr lang="en-US" dirty="0"/>
          </a:p>
          <a:p>
            <a:r>
              <a:rPr lang="en-US" dirty="0"/>
              <a:t>The model checker considers everything allowed by the system, however improbable, so it might be possible that the system has paths where a patient is never discharged and never dies.</a:t>
            </a:r>
          </a:p>
          <a:p>
            <a:endParaRPr lang="en-US" dirty="0"/>
          </a:p>
          <a:p>
            <a:r>
              <a:rPr lang="en-US" dirty="0"/>
              <a:t>When analyzing systems, these impossible paths should be ignored; hence, the term fair, the model checker should only reason about fair paths or the paths that end in any one of the goal states.</a:t>
            </a:r>
          </a:p>
          <a:p>
            <a:endParaRPr lang="en-US" dirty="0"/>
          </a:p>
          <a:p>
            <a:r>
              <a:rPr lang="en-US" dirty="0"/>
              <a:t>Additionally, the model checker must prove that at least one fair path exists in the system.</a:t>
            </a:r>
          </a:p>
          <a:p>
            <a:endParaRPr lang="en-US" dirty="0"/>
          </a:p>
          <a:p>
            <a:r>
              <a:rPr lang="en-US" dirty="0"/>
              <a:t>That is the meaning of the second global property: at least one fair path exists.</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11</a:t>
            </a:fld>
            <a:endParaRPr lang="en-US"/>
          </a:p>
        </p:txBody>
      </p:sp>
    </p:spTree>
    <p:extLst>
      <p:ext uri="{BB962C8B-B14F-4D97-AF65-F5344CB8AC3E}">
        <p14:creationId xmlns:p14="http://schemas.microsoft.com/office/powerpoint/2010/main" val="349528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properties created by every state of the cognitive work problem.</a:t>
            </a:r>
          </a:p>
          <a:p>
            <a:endParaRPr lang="en-US" dirty="0"/>
          </a:p>
          <a:p>
            <a:r>
              <a:rPr lang="en-US" dirty="0"/>
              <a:t>The first property says that the state must be reachable on some fair path of the system.</a:t>
            </a:r>
          </a:p>
          <a:p>
            <a:r>
              <a:rPr lang="en-US" dirty="0"/>
              <a:t>Here it is "always not  (2)"  because if the model checker finds a path to 2 in the system, then it will report that path as a witness to the existence of state 2.</a:t>
            </a:r>
          </a:p>
          <a:p>
            <a:endParaRPr lang="en-US" dirty="0"/>
          </a:p>
          <a:p>
            <a:r>
              <a:rPr lang="en-US" dirty="0"/>
              <a:t>Click</a:t>
            </a:r>
          </a:p>
          <a:p>
            <a:endParaRPr lang="en-US" dirty="0"/>
          </a:p>
          <a:p>
            <a:r>
              <a:rPr lang="en-US" dirty="0"/>
              <a:t>The second property is that the system is never in more than one state at a time--mode confusion. If this property is every violated, then more information must be added to the state diagram for the cognitive work problem in order to differentiate the states.</a:t>
            </a:r>
          </a:p>
          <a:p>
            <a:endParaRPr lang="en-US" dirty="0"/>
          </a:p>
          <a:p>
            <a:r>
              <a:rPr lang="en-US" dirty="0"/>
              <a:t>Click</a:t>
            </a:r>
          </a:p>
          <a:p>
            <a:endParaRPr lang="en-US" dirty="0"/>
          </a:p>
          <a:p>
            <a:r>
              <a:rPr lang="en-US" dirty="0"/>
              <a:t>The third property is that the system, when moving from one state to another in the state diagram only follows the defined transitions.</a:t>
            </a:r>
          </a:p>
          <a:p>
            <a:r>
              <a:rPr lang="en-US" dirty="0"/>
              <a:t>So anytime the system is in state 2 on some fair path, it stays in state 2 until it transitions to either state 3 or state 5. </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12</a:t>
            </a:fld>
            <a:endParaRPr lang="en-US"/>
          </a:p>
        </p:txBody>
      </p:sp>
    </p:spTree>
    <p:extLst>
      <p:ext uri="{BB962C8B-B14F-4D97-AF65-F5344CB8AC3E}">
        <p14:creationId xmlns:p14="http://schemas.microsoft.com/office/powerpoint/2010/main" val="27865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20 properties in total that must hold for any system claiming to solve the cognitive work problem of actionable risk awareness for remote patient care for COVID 19.</a:t>
            </a:r>
          </a:p>
          <a:p>
            <a:endParaRPr lang="en-US" dirty="0"/>
          </a:p>
          <a:p>
            <a:r>
              <a:rPr lang="en-US" dirty="0"/>
              <a:t>These systems, in this work, are specified as workflows using the BPMN modeling language.</a:t>
            </a:r>
          </a:p>
        </p:txBody>
      </p:sp>
      <p:sp>
        <p:nvSpPr>
          <p:cNvPr id="4" name="Slide Number Placeholder 3"/>
          <p:cNvSpPr>
            <a:spLocks noGrp="1"/>
          </p:cNvSpPr>
          <p:nvPr>
            <p:ph type="sldNum" sz="quarter" idx="5"/>
          </p:nvPr>
        </p:nvSpPr>
        <p:spPr/>
        <p:txBody>
          <a:bodyPr/>
          <a:lstStyle/>
          <a:p>
            <a:fld id="{438ED187-F6C5-A545-9BCA-551DE666D003}" type="slidenum">
              <a:rPr lang="en-US" smtClean="0"/>
              <a:t>13</a:t>
            </a:fld>
            <a:endParaRPr lang="en-US"/>
          </a:p>
        </p:txBody>
      </p:sp>
    </p:spTree>
    <p:extLst>
      <p:ext uri="{BB962C8B-B14F-4D97-AF65-F5344CB8AC3E}">
        <p14:creationId xmlns:p14="http://schemas.microsoft.com/office/powerpoint/2010/main" val="230800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portion of the workflow represents the responsibilities of the clinicians.</a:t>
            </a:r>
          </a:p>
          <a:p>
            <a:r>
              <a:rPr lang="en-US" dirty="0"/>
              <a:t>The workflow begins with a patient testing positive for COVID-19 and then having a subsequent exam.</a:t>
            </a:r>
          </a:p>
          <a:p>
            <a:r>
              <a:rPr lang="en-US" dirty="0"/>
              <a:t>Depending on the exam, the patient is prescribed home care or other appropriate care.</a:t>
            </a:r>
          </a:p>
          <a:p>
            <a:r>
              <a:rPr lang="en-US" dirty="0"/>
              <a:t>The orders include an exam schedule, so at some future exam, discharge criteria maybe satisfied and the patient no longer needs monitoring.</a:t>
            </a:r>
          </a:p>
          <a:p>
            <a:r>
              <a:rPr lang="en-US" dirty="0"/>
              <a:t>Similarly, if the patient is not in home care, but other ambulatory or hospital care, then that patient may be discharged or expire.</a:t>
            </a:r>
          </a:p>
          <a:p>
            <a:endParaRPr lang="en-US" dirty="0"/>
          </a:p>
          <a:p>
            <a:r>
              <a:rPr lang="en-US" dirty="0"/>
              <a:t>Click.</a:t>
            </a:r>
          </a:p>
          <a:p>
            <a:endParaRPr lang="en-US" dirty="0"/>
          </a:p>
          <a:p>
            <a:r>
              <a:rPr lang="en-US" dirty="0"/>
              <a:t>The bottom portion represents the responsibilities of the patient or those caring for the patient at home.</a:t>
            </a:r>
          </a:p>
          <a:p>
            <a:r>
              <a:rPr lang="en-US" dirty="0"/>
              <a:t>A patient in home care must start the doctor prescribed interventions and setup the </a:t>
            </a:r>
            <a:r>
              <a:rPr lang="en-US" dirty="0" err="1"/>
              <a:t>PHware</a:t>
            </a:r>
            <a:r>
              <a:rPr lang="en-US" dirty="0"/>
              <a:t> system.</a:t>
            </a:r>
          </a:p>
          <a:p>
            <a:r>
              <a:rPr lang="en-US" dirty="0"/>
              <a:t>Once </a:t>
            </a:r>
            <a:r>
              <a:rPr lang="en-US" dirty="0" err="1"/>
              <a:t>PHware</a:t>
            </a:r>
            <a:r>
              <a:rPr lang="en-US" dirty="0"/>
              <a:t> in configured, the patient follows the prescribed schedule for exams and measuring vitals.</a:t>
            </a:r>
          </a:p>
          <a:p>
            <a:r>
              <a:rPr lang="en-US" dirty="0"/>
              <a:t>The patient may expire in homecare, and if not, is expected to meet with the doctor or clinician at the scheduled times.</a:t>
            </a:r>
          </a:p>
          <a:p>
            <a:r>
              <a:rPr lang="en-US" dirty="0"/>
              <a:t>Here, the patient process ends at each exam time, and that process is restarted after an exam if needed.</a:t>
            </a:r>
          </a:p>
          <a:p>
            <a:endParaRPr lang="en-US" dirty="0"/>
          </a:p>
          <a:p>
            <a:r>
              <a:rPr lang="en-US" dirty="0"/>
              <a:t>Click</a:t>
            </a:r>
          </a:p>
          <a:p>
            <a:endParaRPr lang="en-US" dirty="0"/>
          </a:p>
          <a:p>
            <a:r>
              <a:rPr lang="en-US" dirty="0"/>
              <a:t>The middle portion of the workflow represents the responsibilities of the AI analytics in the cloud.</a:t>
            </a:r>
          </a:p>
          <a:p>
            <a:r>
              <a:rPr lang="en-US" dirty="0"/>
              <a:t>It starts when it receives vitals, and it ends after its analyses have sent their results back to the clinicians.</a:t>
            </a:r>
          </a:p>
          <a:p>
            <a:r>
              <a:rPr lang="en-US" dirty="0"/>
              <a:t> </a:t>
            </a:r>
          </a:p>
          <a:p>
            <a:r>
              <a:rPr lang="en-US" dirty="0"/>
              <a:t>Click.</a:t>
            </a:r>
          </a:p>
          <a:p>
            <a:endParaRPr lang="en-US" dirty="0"/>
          </a:p>
          <a:p>
            <a:r>
              <a:rPr lang="en-US" dirty="0"/>
              <a:t>The vitals, and alerts, are reviewed by the appropriate clinicians depending on the alert status.</a:t>
            </a:r>
          </a:p>
          <a:p>
            <a:endParaRPr lang="en-US" dirty="0"/>
          </a:p>
          <a:p>
            <a:r>
              <a:rPr lang="en-US" dirty="0"/>
              <a:t>Click</a:t>
            </a:r>
          </a:p>
          <a:p>
            <a:endParaRPr lang="en-US" dirty="0"/>
          </a:p>
          <a:p>
            <a:r>
              <a:rPr lang="en-US" dirty="0"/>
              <a:t>In the presence of an alert, and based on the scheduled exam, the exam maybe rescheduled sooner.</a:t>
            </a:r>
          </a:p>
          <a:p>
            <a:endParaRPr lang="en-US" dirty="0"/>
          </a:p>
          <a:p>
            <a:r>
              <a:rPr lang="en-US" dirty="0"/>
              <a:t>Click</a:t>
            </a:r>
          </a:p>
          <a:p>
            <a:endParaRPr lang="en-US" dirty="0"/>
          </a:p>
          <a:p>
            <a:r>
              <a:rPr lang="en-US" dirty="0"/>
              <a:t>Similarly, in the absence of an alert, if the exam has yet to be scheduled, the normal routine exam is arranged.</a:t>
            </a:r>
          </a:p>
          <a:p>
            <a:endParaRPr lang="en-US" dirty="0"/>
          </a:p>
          <a:p>
            <a:r>
              <a:rPr lang="en-US" dirty="0"/>
              <a:t>Click</a:t>
            </a:r>
          </a:p>
          <a:p>
            <a:endParaRPr lang="en-US" dirty="0"/>
          </a:p>
          <a:p>
            <a:r>
              <a:rPr lang="en-US" dirty="0"/>
              <a:t>The person reviewing the vitals from the AI analytics may change the exam priority of the patient as appropriate.</a:t>
            </a:r>
          </a:p>
          <a:p>
            <a:endParaRPr lang="en-US" dirty="0"/>
          </a:p>
          <a:p>
            <a:r>
              <a:rPr lang="en-US" dirty="0"/>
              <a:t>Click</a:t>
            </a:r>
          </a:p>
          <a:p>
            <a:endParaRPr lang="en-US" dirty="0"/>
          </a:p>
          <a:p>
            <a:r>
              <a:rPr lang="en-US" dirty="0"/>
              <a:t>The workflow returns to the beginning if the scheduled exam is now.</a:t>
            </a:r>
          </a:p>
          <a:p>
            <a:endParaRPr lang="en-US" dirty="0"/>
          </a:p>
          <a:p>
            <a:r>
              <a:rPr lang="en-US" dirty="0"/>
              <a:t>Click</a:t>
            </a:r>
          </a:p>
          <a:p>
            <a:endParaRPr lang="en-US" dirty="0"/>
          </a:p>
          <a:p>
            <a:r>
              <a:rPr lang="en-US" dirty="0"/>
              <a:t>Or it returns to the monitoring state if it is not time for the exam.</a:t>
            </a:r>
          </a:p>
          <a:p>
            <a:endParaRPr lang="en-US" dirty="0"/>
          </a:p>
          <a:p>
            <a:r>
              <a:rPr lang="en-US" dirty="0"/>
              <a:t>This workflow must be expressed in the model checkers input language for verification.</a:t>
            </a:r>
          </a:p>
          <a:p>
            <a:endParaRPr lang="en-US" dirty="0"/>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14</a:t>
            </a:fld>
            <a:endParaRPr lang="en-US"/>
          </a:p>
        </p:txBody>
      </p:sp>
    </p:spTree>
    <p:extLst>
      <p:ext uri="{BB962C8B-B14F-4D97-AF65-F5344CB8AC3E}">
        <p14:creationId xmlns:p14="http://schemas.microsoft.com/office/powerpoint/2010/main" val="16855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translation takes place in three steps with the last two requiring some help from the designer as they involve mapping the state of the workflow to that of the state diagram for the cognitive work problem being solved.</a:t>
            </a:r>
          </a:p>
        </p:txBody>
      </p:sp>
      <p:sp>
        <p:nvSpPr>
          <p:cNvPr id="4" name="Slide Number Placeholder 3"/>
          <p:cNvSpPr>
            <a:spLocks noGrp="1"/>
          </p:cNvSpPr>
          <p:nvPr>
            <p:ph type="sldNum" sz="quarter" idx="5"/>
          </p:nvPr>
        </p:nvSpPr>
        <p:spPr/>
        <p:txBody>
          <a:bodyPr/>
          <a:lstStyle/>
          <a:p>
            <a:fld id="{438ED187-F6C5-A545-9BCA-551DE666D003}" type="slidenum">
              <a:rPr lang="en-US" smtClean="0"/>
              <a:t>15</a:t>
            </a:fld>
            <a:endParaRPr lang="en-US"/>
          </a:p>
        </p:txBody>
      </p:sp>
    </p:spTree>
    <p:extLst>
      <p:ext uri="{BB962C8B-B14F-4D97-AF65-F5344CB8AC3E}">
        <p14:creationId xmlns:p14="http://schemas.microsoft.com/office/powerpoint/2010/main" val="33500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represent the BPMN token semantics in </a:t>
            </a:r>
            <a:r>
              <a:rPr lang="en-US" dirty="0" err="1"/>
              <a:t>Promela</a:t>
            </a:r>
            <a:r>
              <a:rPr lang="en-US" dirty="0"/>
              <a:t> shown in the bottom portion of the slide.</a:t>
            </a:r>
          </a:p>
          <a:p>
            <a:r>
              <a:rPr lang="en-US" dirty="0"/>
              <a:t>In </a:t>
            </a:r>
            <a:r>
              <a:rPr lang="en-US" dirty="0" err="1"/>
              <a:t>Promela</a:t>
            </a:r>
            <a:r>
              <a:rPr lang="en-US" dirty="0"/>
              <a:t>, a </a:t>
            </a:r>
            <a:r>
              <a:rPr lang="en-US" dirty="0" err="1"/>
              <a:t>proctype</a:t>
            </a:r>
            <a:r>
              <a:rPr lang="en-US" dirty="0"/>
              <a:t> is a process. There is one process for each actor in the workflow: clinician, AI, and Patient.</a:t>
            </a:r>
          </a:p>
          <a:p>
            <a:endParaRPr lang="en-US" dirty="0"/>
          </a:p>
          <a:p>
            <a:r>
              <a:rPr lang="en-US" dirty="0"/>
              <a:t>Click</a:t>
            </a:r>
          </a:p>
          <a:p>
            <a:endParaRPr lang="en-US" dirty="0"/>
          </a:p>
          <a:p>
            <a:r>
              <a:rPr lang="en-US" dirty="0"/>
              <a:t>The workflow itself relies on tokens to mark where it is in the process. Here the token is in "Start170" according to the workflow at the top of the slide.</a:t>
            </a:r>
          </a:p>
          <a:p>
            <a:r>
              <a:rPr lang="en-US" dirty="0"/>
              <a:t>In </a:t>
            </a:r>
            <a:r>
              <a:rPr lang="en-US" dirty="0" err="1"/>
              <a:t>Promela</a:t>
            </a:r>
            <a:r>
              <a:rPr lang="en-US" dirty="0"/>
              <a:t>, the presence of that token at the indicated workflow location is designated with a global Boolean variable. </a:t>
            </a:r>
          </a:p>
          <a:p>
            <a:r>
              <a:rPr lang="en-US" dirty="0"/>
              <a:t>The line pointed to with the arrows in the </a:t>
            </a:r>
            <a:r>
              <a:rPr lang="en-US" dirty="0" err="1"/>
              <a:t>Promela</a:t>
            </a:r>
            <a:r>
              <a:rPr lang="en-US" dirty="0"/>
              <a:t> checks if the token is present at the Start170 element.</a:t>
            </a:r>
          </a:p>
          <a:p>
            <a:r>
              <a:rPr lang="en-US" dirty="0"/>
              <a:t>If that token is present, as determined by "</a:t>
            </a:r>
            <a:r>
              <a:rPr lang="en-US" dirty="0" err="1"/>
              <a:t>hasToken</a:t>
            </a:r>
            <a:r>
              <a:rPr lang="en-US" dirty="0"/>
              <a:t>", then it is possible for that token to activate the associated element.</a:t>
            </a:r>
          </a:p>
          <a:p>
            <a:endParaRPr lang="en-US" dirty="0"/>
          </a:p>
          <a:p>
            <a:r>
              <a:rPr lang="en-US" dirty="0"/>
              <a:t>Click.</a:t>
            </a:r>
          </a:p>
          <a:p>
            <a:endParaRPr lang="en-US" dirty="0"/>
          </a:p>
          <a:p>
            <a:r>
              <a:rPr lang="en-US" dirty="0"/>
              <a:t>In this example, the token is first consumed, since the element is now activated.</a:t>
            </a:r>
          </a:p>
          <a:p>
            <a:endParaRPr lang="en-US" dirty="0"/>
          </a:p>
          <a:p>
            <a:r>
              <a:rPr lang="en-US" dirty="0"/>
              <a:t>Click</a:t>
            </a:r>
          </a:p>
          <a:p>
            <a:endParaRPr lang="en-US" dirty="0"/>
          </a:p>
          <a:p>
            <a:r>
              <a:rPr lang="en-US" dirty="0"/>
              <a:t>The element then affects the global and local state according to its definition. More on this later.</a:t>
            </a:r>
          </a:p>
          <a:p>
            <a:endParaRPr lang="en-US" dirty="0"/>
          </a:p>
          <a:p>
            <a:r>
              <a:rPr lang="en-US" dirty="0"/>
              <a:t>Click</a:t>
            </a:r>
          </a:p>
          <a:p>
            <a:endParaRPr lang="en-US" dirty="0"/>
          </a:p>
          <a:p>
            <a:r>
              <a:rPr lang="en-US" dirty="0"/>
              <a:t>And then the token is moved along in accordance with the workflow semantics.</a:t>
            </a:r>
          </a:p>
          <a:p>
            <a:endParaRPr lang="en-US" dirty="0"/>
          </a:p>
          <a:p>
            <a:r>
              <a:rPr lang="en-US" dirty="0"/>
              <a:t>Click</a:t>
            </a:r>
          </a:p>
          <a:p>
            <a:endParaRPr lang="en-US" dirty="0"/>
          </a:p>
          <a:p>
            <a:r>
              <a:rPr lang="en-US" dirty="0"/>
              <a:t>In this example, it is placed in the 04 task as indicated by the token now on that visual element at the top of the slide.</a:t>
            </a:r>
          </a:p>
          <a:p>
            <a:endParaRPr lang="en-US" dirty="0"/>
          </a:p>
          <a:p>
            <a:r>
              <a:rPr lang="en-US" dirty="0"/>
              <a:t>These are the token semantics for BPMN workflows and how they are implemented in </a:t>
            </a:r>
            <a:r>
              <a:rPr lang="en-US" dirty="0" err="1"/>
              <a:t>Promela</a:t>
            </a:r>
            <a:r>
              <a:rPr lang="en-US" dirty="0"/>
              <a:t>.</a:t>
            </a:r>
          </a:p>
        </p:txBody>
      </p:sp>
      <p:sp>
        <p:nvSpPr>
          <p:cNvPr id="4" name="Slide Number Placeholder 3"/>
          <p:cNvSpPr>
            <a:spLocks noGrp="1"/>
          </p:cNvSpPr>
          <p:nvPr>
            <p:ph type="sldNum" sz="quarter" idx="5"/>
          </p:nvPr>
        </p:nvSpPr>
        <p:spPr/>
        <p:txBody>
          <a:bodyPr/>
          <a:lstStyle/>
          <a:p>
            <a:fld id="{438ED187-F6C5-A545-9BCA-551DE666D003}" type="slidenum">
              <a:rPr lang="en-US" smtClean="0"/>
              <a:t>16</a:t>
            </a:fld>
            <a:endParaRPr lang="en-US"/>
          </a:p>
        </p:txBody>
      </p:sp>
    </p:spTree>
    <p:extLst>
      <p:ext uri="{BB962C8B-B14F-4D97-AF65-F5344CB8AC3E}">
        <p14:creationId xmlns:p14="http://schemas.microsoft.com/office/powerpoint/2010/main" val="255891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workflow state must be mapped to the state of the cognitive work problem.</a:t>
            </a:r>
          </a:p>
          <a:p>
            <a:r>
              <a:rPr lang="en-US" dirty="0"/>
              <a:t>That begins with the state variables from the state diagram: orders, </a:t>
            </a:r>
            <a:r>
              <a:rPr lang="en-US" dirty="0" err="1"/>
              <a:t>sevNeed</a:t>
            </a:r>
            <a:r>
              <a:rPr lang="en-US" dirty="0"/>
              <a:t>, </a:t>
            </a:r>
            <a:r>
              <a:rPr lang="en-US" dirty="0" err="1"/>
              <a:t>homeCare</a:t>
            </a:r>
            <a:r>
              <a:rPr lang="en-US" dirty="0"/>
              <a:t>, and </a:t>
            </a:r>
            <a:r>
              <a:rPr lang="en-US" dirty="0" err="1"/>
              <a:t>trndSevNeed</a:t>
            </a:r>
            <a:r>
              <a:rPr lang="en-US" dirty="0"/>
              <a:t>.</a:t>
            </a:r>
          </a:p>
          <a:p>
            <a:endParaRPr lang="en-US" dirty="0"/>
          </a:p>
          <a:p>
            <a:r>
              <a:rPr lang="en-US" dirty="0"/>
              <a:t>Click</a:t>
            </a:r>
          </a:p>
          <a:p>
            <a:endParaRPr lang="en-US" dirty="0"/>
          </a:p>
          <a:p>
            <a:r>
              <a:rPr lang="en-US" dirty="0"/>
              <a:t>Additional state variables are added to the workflow for things not mentioned in the state diagram. </a:t>
            </a:r>
          </a:p>
          <a:p>
            <a:r>
              <a:rPr lang="en-US" dirty="0"/>
              <a:t>In this example, an alert and </a:t>
            </a:r>
            <a:r>
              <a:rPr lang="en-US" dirty="0" err="1"/>
              <a:t>examTime</a:t>
            </a:r>
            <a:r>
              <a:rPr lang="en-US" dirty="0"/>
              <a:t> is needed.</a:t>
            </a:r>
          </a:p>
          <a:p>
            <a:endParaRPr lang="en-US" dirty="0"/>
          </a:p>
          <a:p>
            <a:r>
              <a:rPr lang="en-US" dirty="0"/>
              <a:t>Click</a:t>
            </a:r>
          </a:p>
          <a:p>
            <a:endParaRPr lang="en-US" dirty="0"/>
          </a:p>
          <a:p>
            <a:r>
              <a:rPr lang="en-US" dirty="0"/>
              <a:t>Finally, where these variables are mutated must be identified in the workflow.</a:t>
            </a:r>
          </a:p>
          <a:p>
            <a:r>
              <a:rPr lang="en-US" dirty="0"/>
              <a:t>Some of these locations are shown here.</a:t>
            </a:r>
          </a:p>
          <a:p>
            <a:r>
              <a:rPr lang="en-US" dirty="0"/>
              <a:t>For example, on the left, the orders, </a:t>
            </a:r>
            <a:r>
              <a:rPr lang="en-US" dirty="0" err="1"/>
              <a:t>sevNeed</a:t>
            </a:r>
            <a:r>
              <a:rPr lang="en-US" dirty="0"/>
              <a:t>, and </a:t>
            </a:r>
            <a:r>
              <a:rPr lang="en-US" dirty="0" err="1"/>
              <a:t>homeCare</a:t>
            </a:r>
            <a:r>
              <a:rPr lang="en-US" dirty="0"/>
              <a:t> must be assessed and assigned during the exam.</a:t>
            </a:r>
          </a:p>
          <a:p>
            <a:r>
              <a:rPr lang="en-US" dirty="0"/>
              <a:t>Similarly, on the right, the exam time must be set by the scheduling tasks.</a:t>
            </a:r>
          </a:p>
        </p:txBody>
      </p:sp>
      <p:sp>
        <p:nvSpPr>
          <p:cNvPr id="4" name="Slide Number Placeholder 3"/>
          <p:cNvSpPr>
            <a:spLocks noGrp="1"/>
          </p:cNvSpPr>
          <p:nvPr>
            <p:ph type="sldNum" sz="quarter" idx="5"/>
          </p:nvPr>
        </p:nvSpPr>
        <p:spPr/>
        <p:txBody>
          <a:bodyPr/>
          <a:lstStyle/>
          <a:p>
            <a:fld id="{438ED187-F6C5-A545-9BCA-551DE666D003}" type="slidenum">
              <a:rPr lang="en-US" smtClean="0"/>
              <a:t>17</a:t>
            </a:fld>
            <a:endParaRPr lang="en-US"/>
          </a:p>
        </p:txBody>
      </p:sp>
    </p:spTree>
    <p:extLst>
      <p:ext uri="{BB962C8B-B14F-4D97-AF65-F5344CB8AC3E}">
        <p14:creationId xmlns:p14="http://schemas.microsoft.com/office/powerpoint/2010/main" val="39272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identified where state updates take place, the </a:t>
            </a:r>
            <a:r>
              <a:rPr lang="en-US" dirty="0" err="1"/>
              <a:t>promela</a:t>
            </a:r>
            <a:r>
              <a:rPr lang="en-US" dirty="0"/>
              <a:t> is modified to make those updates after consuming the token and before putting the token in the next element.</a:t>
            </a:r>
          </a:p>
          <a:p>
            <a:endParaRPr lang="en-US" dirty="0"/>
          </a:p>
          <a:p>
            <a:r>
              <a:rPr lang="en-US" dirty="0"/>
              <a:t>Here we are updating whether or not the patient expires in home care.</a:t>
            </a:r>
          </a:p>
          <a:p>
            <a:endParaRPr lang="en-US" dirty="0"/>
          </a:p>
          <a:p>
            <a:r>
              <a:rPr lang="en-US" dirty="0"/>
              <a:t>It is determined by the </a:t>
            </a:r>
            <a:r>
              <a:rPr lang="en-US" dirty="0" err="1"/>
              <a:t>updatePatientMortality</a:t>
            </a:r>
            <a:r>
              <a:rPr lang="en-US" dirty="0"/>
              <a:t> definition that relies on the trending severity predicted by the AI and the actual severity determined by the in person exam.</a:t>
            </a:r>
          </a:p>
        </p:txBody>
      </p:sp>
      <p:sp>
        <p:nvSpPr>
          <p:cNvPr id="4" name="Slide Number Placeholder 3"/>
          <p:cNvSpPr>
            <a:spLocks noGrp="1"/>
          </p:cNvSpPr>
          <p:nvPr>
            <p:ph type="sldNum" sz="quarter" idx="5"/>
          </p:nvPr>
        </p:nvSpPr>
        <p:spPr/>
        <p:txBody>
          <a:bodyPr/>
          <a:lstStyle/>
          <a:p>
            <a:fld id="{438ED187-F6C5-A545-9BCA-551DE666D003}" type="slidenum">
              <a:rPr lang="en-US" smtClean="0"/>
              <a:t>18</a:t>
            </a:fld>
            <a:endParaRPr lang="en-US"/>
          </a:p>
        </p:txBody>
      </p:sp>
    </p:spTree>
    <p:extLst>
      <p:ext uri="{BB962C8B-B14F-4D97-AF65-F5344CB8AC3E}">
        <p14:creationId xmlns:p14="http://schemas.microsoft.com/office/powerpoint/2010/main" val="105827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checker has three choices in updating the patient mortality.</a:t>
            </a:r>
          </a:p>
          <a:p>
            <a:endParaRPr lang="en-US" dirty="0"/>
          </a:p>
          <a:p>
            <a:r>
              <a:rPr lang="en-US" dirty="0"/>
              <a:t>Click</a:t>
            </a:r>
          </a:p>
          <a:p>
            <a:endParaRPr lang="en-US" dirty="0"/>
          </a:p>
          <a:p>
            <a:r>
              <a:rPr lang="en-US" dirty="0"/>
              <a:t>The first looks at the trending severity level, indicated by the green arrow, and is applicable when the patient is in home care.</a:t>
            </a:r>
          </a:p>
          <a:p>
            <a:r>
              <a:rPr lang="en-US" dirty="0"/>
              <a:t>The trending severity affects the risk level of the patient, and if the patient is at a higher risk, then that patient may expire.</a:t>
            </a:r>
          </a:p>
          <a:p>
            <a:endParaRPr lang="en-US" dirty="0"/>
          </a:p>
          <a:p>
            <a:r>
              <a:rPr lang="en-US" dirty="0"/>
              <a:t>Click</a:t>
            </a:r>
          </a:p>
          <a:p>
            <a:endParaRPr lang="en-US" dirty="0"/>
          </a:p>
          <a:p>
            <a:r>
              <a:rPr lang="en-US" dirty="0"/>
              <a:t>The second looks at the actual severity as assessed by the clinician and is applicable when the patient is in ambulatory or hospital care.</a:t>
            </a:r>
          </a:p>
          <a:p>
            <a:endParaRPr lang="en-US" dirty="0"/>
          </a:p>
          <a:p>
            <a:r>
              <a:rPr lang="en-US" dirty="0"/>
              <a:t>In both cases, home or hospital, if the severity, trending or otherwise, exceeds the level of care that can be provided at home, then the patient may expire.</a:t>
            </a:r>
          </a:p>
          <a:p>
            <a:endParaRPr lang="en-US" dirty="0"/>
          </a:p>
          <a:p>
            <a:r>
              <a:rPr lang="en-US" dirty="0"/>
              <a:t>Click</a:t>
            </a:r>
          </a:p>
          <a:p>
            <a:endParaRPr lang="en-US" dirty="0"/>
          </a:p>
          <a:p>
            <a:r>
              <a:rPr lang="en-US" dirty="0"/>
              <a:t>The third choice is always available to the model checker, and that is that nothing happens to the patient.</a:t>
            </a:r>
          </a:p>
          <a:p>
            <a:endParaRPr lang="en-US" dirty="0"/>
          </a:p>
          <a:p>
            <a:r>
              <a:rPr lang="en-US" dirty="0"/>
              <a:t>Click</a:t>
            </a:r>
          </a:p>
          <a:p>
            <a:endParaRPr lang="en-US" dirty="0"/>
          </a:p>
          <a:p>
            <a:r>
              <a:rPr lang="en-US" dirty="0"/>
              <a:t>In this way, the model checker can reason about the patient expiring or not expiring at any time that the patient's illness exceeds home care capabilities.</a:t>
            </a:r>
          </a:p>
        </p:txBody>
      </p:sp>
      <p:sp>
        <p:nvSpPr>
          <p:cNvPr id="4" name="Slide Number Placeholder 3"/>
          <p:cNvSpPr>
            <a:spLocks noGrp="1"/>
          </p:cNvSpPr>
          <p:nvPr>
            <p:ph type="sldNum" sz="quarter" idx="5"/>
          </p:nvPr>
        </p:nvSpPr>
        <p:spPr/>
        <p:txBody>
          <a:bodyPr/>
          <a:lstStyle/>
          <a:p>
            <a:fld id="{438ED187-F6C5-A545-9BCA-551DE666D003}" type="slidenum">
              <a:rPr lang="en-US" smtClean="0"/>
              <a:t>19</a:t>
            </a:fld>
            <a:endParaRPr lang="en-US"/>
          </a:p>
        </p:txBody>
      </p:sp>
    </p:spTree>
    <p:extLst>
      <p:ext uri="{BB962C8B-B14F-4D97-AF65-F5344CB8AC3E}">
        <p14:creationId xmlns:p14="http://schemas.microsoft.com/office/powerpoint/2010/main" val="3992175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output from SPIN for verification.</a:t>
            </a:r>
          </a:p>
          <a:p>
            <a:endParaRPr lang="en-US" dirty="0"/>
          </a:p>
          <a:p>
            <a:r>
              <a:rPr lang="en-US" dirty="0"/>
              <a:t>Click</a:t>
            </a:r>
          </a:p>
          <a:p>
            <a:endParaRPr lang="en-US" dirty="0"/>
          </a:p>
          <a:p>
            <a:r>
              <a:rPr lang="en-US" dirty="0"/>
              <a:t>The global properties passed. Note the second reports an error, which is good, because that is a witness that at least one fair path exists in the system.</a:t>
            </a:r>
          </a:p>
          <a:p>
            <a:endParaRPr lang="en-US" dirty="0"/>
          </a:p>
          <a:p>
            <a:r>
              <a:rPr lang="en-US" dirty="0"/>
              <a:t>Click</a:t>
            </a:r>
          </a:p>
          <a:p>
            <a:endParaRPr lang="en-US" dirty="0"/>
          </a:p>
          <a:p>
            <a:r>
              <a:rPr lang="en-US" dirty="0"/>
              <a:t>Here are the properties for patient in appropriate home care. As before, the error is good since it says the state exists on at least one fair path.</a:t>
            </a:r>
          </a:p>
          <a:p>
            <a:endParaRPr lang="en-US" dirty="0"/>
          </a:p>
          <a:p>
            <a:r>
              <a:rPr lang="en-US" dirty="0"/>
              <a:t>Click</a:t>
            </a:r>
          </a:p>
          <a:p>
            <a:endParaRPr lang="en-US" dirty="0"/>
          </a:p>
          <a:p>
            <a:r>
              <a:rPr lang="en-US" dirty="0"/>
              <a:t>Finally, the total time is under 3 minutes on my laptop.</a:t>
            </a:r>
          </a:p>
          <a:p>
            <a:endParaRPr lang="en-US" dirty="0"/>
          </a:p>
          <a:p>
            <a:r>
              <a:rPr lang="en-US" dirty="0"/>
              <a:t>Click</a:t>
            </a:r>
          </a:p>
          <a:p>
            <a:endParaRPr lang="en-US" dirty="0"/>
          </a:p>
          <a:p>
            <a:r>
              <a:rPr lang="en-US" dirty="0"/>
              <a:t>SPIN provided several counterexamples along the way to the final verification.</a:t>
            </a:r>
          </a:p>
          <a:p>
            <a:endParaRPr lang="en-US" dirty="0"/>
          </a:p>
          <a:p>
            <a:r>
              <a:rPr lang="en-US" dirty="0"/>
              <a:t>Sometimes the counter-examples revealed issues with the state diagram</a:t>
            </a:r>
          </a:p>
          <a:p>
            <a:endParaRPr lang="en-US" dirty="0"/>
          </a:p>
          <a:p>
            <a:r>
              <a:rPr lang="en-US" dirty="0"/>
              <a:t>Sometimes the counter-examples revealed issues with the workflow</a:t>
            </a:r>
          </a:p>
          <a:p>
            <a:endParaRPr lang="en-US" dirty="0"/>
          </a:p>
          <a:p>
            <a:r>
              <a:rPr lang="en-US" dirty="0"/>
              <a:t>None of the counterexamples were spotted manually by the designers---they believed the system to be correct.</a:t>
            </a:r>
          </a:p>
        </p:txBody>
      </p:sp>
      <p:sp>
        <p:nvSpPr>
          <p:cNvPr id="4" name="Slide Number Placeholder 3"/>
          <p:cNvSpPr>
            <a:spLocks noGrp="1"/>
          </p:cNvSpPr>
          <p:nvPr>
            <p:ph type="sldNum" sz="quarter" idx="5"/>
          </p:nvPr>
        </p:nvSpPr>
        <p:spPr/>
        <p:txBody>
          <a:bodyPr/>
          <a:lstStyle/>
          <a:p>
            <a:fld id="{438ED187-F6C5-A545-9BCA-551DE666D003}" type="slidenum">
              <a:rPr lang="en-US" smtClean="0"/>
              <a:t>20</a:t>
            </a:fld>
            <a:endParaRPr lang="en-US"/>
          </a:p>
        </p:txBody>
      </p:sp>
    </p:spTree>
    <p:extLst>
      <p:ext uri="{BB962C8B-B14F-4D97-AF65-F5344CB8AC3E}">
        <p14:creationId xmlns:p14="http://schemas.microsoft.com/office/powerpoint/2010/main" val="23391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challenges to analyzing the functional integration in these workflows.</a:t>
            </a:r>
          </a:p>
          <a:p>
            <a:endParaRPr lang="en-US" dirty="0"/>
          </a:p>
          <a:p>
            <a:r>
              <a:rPr lang="en-US" dirty="0"/>
              <a:t>The first is the inherent discontinuity in performance and ability between a human and a machine. </a:t>
            </a:r>
          </a:p>
          <a:p>
            <a:endParaRPr lang="en-US" dirty="0"/>
          </a:p>
          <a:p>
            <a:r>
              <a:rPr lang="en-US" dirty="0"/>
              <a:t>When thinking of functional integration, these differences challenge traditional analysis methods such as use cases with sequence diagrams as these do not reason about the system as a whole, through time, where unexpected behaviors arise.</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3</a:t>
            </a:fld>
            <a:endParaRPr lang="en-US"/>
          </a:p>
        </p:txBody>
      </p:sp>
    </p:spTree>
    <p:extLst>
      <p:ext uri="{BB962C8B-B14F-4D97-AF65-F5344CB8AC3E}">
        <p14:creationId xmlns:p14="http://schemas.microsoft.com/office/powerpoint/2010/main" val="2821759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about functional integration is hard but necessary in capital and safety critical workflows requiring a clear definition of what a system is intended to do and how it accomplishes it.</a:t>
            </a:r>
          </a:p>
          <a:p>
            <a:r>
              <a:rPr lang="en-US" dirty="0"/>
              <a:t>The cognitive work problem is an effective way to specify the what of integration while a workflow model specifies the how.</a:t>
            </a:r>
          </a:p>
          <a:p>
            <a:r>
              <a:rPr lang="en-US" dirty="0"/>
              <a:t>These can be translated to the input of a model checker to prove that a workflow solves, or does not solve, the cognitive work problem.</a:t>
            </a:r>
          </a:p>
          <a:p>
            <a:r>
              <a:rPr lang="en-US" dirty="0"/>
              <a:t>The translation turns the state diagram for the cognitive work problem into linear temporal logic properties and the workflow into </a:t>
            </a:r>
            <a:r>
              <a:rPr lang="en-US" dirty="0" err="1"/>
              <a:t>Promela</a:t>
            </a:r>
            <a:endParaRPr lang="en-US" dirty="0"/>
          </a:p>
          <a:p>
            <a:r>
              <a:rPr lang="en-US" dirty="0"/>
              <a:t>Future work is to automate the translation and to map the counter examples from the model checker back into the graphical representations.</a:t>
            </a:r>
          </a:p>
          <a:p>
            <a:r>
              <a:rPr lang="en-US" dirty="0"/>
              <a:t>Other work is to make explicit the mapping between the state diagram and the state of the workflow including where and how the updates take place in the workflow representation.</a:t>
            </a:r>
          </a:p>
          <a:p>
            <a:endParaRPr lang="en-US" dirty="0"/>
          </a:p>
          <a:p>
            <a:r>
              <a:rPr lang="en-US" dirty="0"/>
              <a:t>Please see the paper for details on the specification, translation, and verification in SPIN.</a:t>
            </a:r>
          </a:p>
          <a:p>
            <a:endParaRPr lang="en-US" dirty="0"/>
          </a:p>
          <a:p>
            <a:r>
              <a:rPr lang="en-US" dirty="0"/>
              <a:t>Thank you for your attention in viewing this presentation, and I certainly welcome questions. My contact information is available with a google search of my name with Brigham Young University.</a:t>
            </a:r>
          </a:p>
        </p:txBody>
      </p:sp>
      <p:sp>
        <p:nvSpPr>
          <p:cNvPr id="4" name="Slide Number Placeholder 3"/>
          <p:cNvSpPr>
            <a:spLocks noGrp="1"/>
          </p:cNvSpPr>
          <p:nvPr>
            <p:ph type="sldNum" sz="quarter" idx="5"/>
          </p:nvPr>
        </p:nvSpPr>
        <p:spPr/>
        <p:txBody>
          <a:bodyPr/>
          <a:lstStyle/>
          <a:p>
            <a:fld id="{438ED187-F6C5-A545-9BCA-551DE666D003}" type="slidenum">
              <a:rPr lang="en-US" smtClean="0"/>
              <a:t>21</a:t>
            </a:fld>
            <a:endParaRPr lang="en-US"/>
          </a:p>
        </p:txBody>
      </p:sp>
    </p:spTree>
    <p:extLst>
      <p:ext uri="{BB962C8B-B14F-4D97-AF65-F5344CB8AC3E}">
        <p14:creationId xmlns:p14="http://schemas.microsoft.com/office/powerpoint/2010/main" val="77614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that humans are not good at reasoning about parallel and distributed systems.</a:t>
            </a:r>
          </a:p>
          <a:p>
            <a:r>
              <a:rPr lang="en-US" dirty="0"/>
              <a:t>Behaviors in asynchronous systems grow exponentially making it impossible to reason manually over any but the most trivial systems.</a:t>
            </a:r>
          </a:p>
        </p:txBody>
      </p:sp>
      <p:sp>
        <p:nvSpPr>
          <p:cNvPr id="4" name="Slide Number Placeholder 3"/>
          <p:cNvSpPr>
            <a:spLocks noGrp="1"/>
          </p:cNvSpPr>
          <p:nvPr>
            <p:ph type="sldNum" sz="quarter" idx="5"/>
          </p:nvPr>
        </p:nvSpPr>
        <p:spPr/>
        <p:txBody>
          <a:bodyPr/>
          <a:lstStyle/>
          <a:p>
            <a:fld id="{438ED187-F6C5-A545-9BCA-551DE666D003}" type="slidenum">
              <a:rPr lang="en-US" smtClean="0"/>
              <a:t>4</a:t>
            </a:fld>
            <a:endParaRPr lang="en-US"/>
          </a:p>
        </p:txBody>
      </p:sp>
    </p:spTree>
    <p:extLst>
      <p:ext uri="{BB962C8B-B14F-4D97-AF65-F5344CB8AC3E}">
        <p14:creationId xmlns:p14="http://schemas.microsoft.com/office/powerpoint/2010/main" val="270756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functional integration of human and machine reasoning is in a system for remote patient monitoring of COVID-19 patients with </a:t>
            </a:r>
            <a:r>
              <a:rPr lang="en-US" dirty="0" err="1"/>
              <a:t>Phware</a:t>
            </a:r>
            <a:r>
              <a:rPr lang="en-US" dirty="0"/>
              <a:t>.</a:t>
            </a:r>
          </a:p>
          <a:p>
            <a:endParaRPr lang="en-US" dirty="0"/>
          </a:p>
          <a:p>
            <a:r>
              <a:rPr lang="en-US" dirty="0"/>
              <a:t>It is a complex, distributed, asynchronous, and safety-critical system.</a:t>
            </a:r>
          </a:p>
          <a:p>
            <a:endParaRPr lang="en-US" dirty="0"/>
          </a:p>
          <a:p>
            <a:r>
              <a:rPr lang="en-US" dirty="0"/>
              <a:t>It consists of a Patent-pending</a:t>
            </a:r>
            <a:r>
              <a:rPr lang="en-US" baseline="0" dirty="0"/>
              <a:t> technology for a single finger-clip to measure vital signs.</a:t>
            </a:r>
          </a:p>
          <a:p>
            <a:r>
              <a:rPr lang="en-US" baseline="0" dirty="0"/>
              <a:t>Those vitals are sent by a smart phone application to the cloud for AI analysis.</a:t>
            </a:r>
          </a:p>
          <a:p>
            <a:r>
              <a:rPr lang="en-US" baseline="0" dirty="0"/>
              <a:t>The AI predicts trends, and generates alerts, if trends or values exceed healthy limits.</a:t>
            </a:r>
          </a:p>
          <a:p>
            <a:r>
              <a:rPr lang="en-US" baseline="0" dirty="0"/>
              <a:t>The trends and alerts are sent to doctors or nurses that monitor the patient’s vitals remotely. </a:t>
            </a:r>
          </a:p>
          <a:p>
            <a:r>
              <a:rPr lang="en-US" baseline="0" dirty="0"/>
              <a:t> </a:t>
            </a:r>
          </a:p>
          <a:p>
            <a:r>
              <a:rPr lang="en-US" baseline="0" dirty="0"/>
              <a:t>The fundamental question about this system is does it ever risk patient safety?</a:t>
            </a:r>
          </a:p>
          <a:p>
            <a:endParaRPr lang="en-US" baseline="0" dirty="0"/>
          </a:p>
          <a:p>
            <a:r>
              <a:rPr lang="en-US" baseline="0" dirty="0"/>
              <a:t>That question cannot be answered without knowing what patient safety means and defining a way to check it on the system.</a:t>
            </a:r>
          </a:p>
        </p:txBody>
      </p:sp>
      <p:sp>
        <p:nvSpPr>
          <p:cNvPr id="4" name="Slide Number Placeholder 3"/>
          <p:cNvSpPr>
            <a:spLocks noGrp="1"/>
          </p:cNvSpPr>
          <p:nvPr>
            <p:ph type="sldNum" sz="quarter" idx="5"/>
          </p:nvPr>
        </p:nvSpPr>
        <p:spPr/>
        <p:txBody>
          <a:bodyPr/>
          <a:lstStyle/>
          <a:p>
            <a:fld id="{438ED187-F6C5-A545-9BCA-551DE666D003}" type="slidenum">
              <a:rPr lang="en-US" smtClean="0"/>
              <a:t>5</a:t>
            </a:fld>
            <a:endParaRPr lang="en-US"/>
          </a:p>
        </p:txBody>
      </p:sp>
    </p:spTree>
    <p:extLst>
      <p:ext uri="{BB962C8B-B14F-4D97-AF65-F5344CB8AC3E}">
        <p14:creationId xmlns:p14="http://schemas.microsoft.com/office/powerpoint/2010/main" val="190814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solution proposed in this work is to separate WHAT a system must do from HOW it does it.</a:t>
            </a:r>
          </a:p>
          <a:p>
            <a:r>
              <a:rPr lang="en-US" baseline="0" dirty="0"/>
              <a:t>The meaning of  ”patient safety” is first described as a cognitive work problem.</a:t>
            </a:r>
          </a:p>
          <a:p>
            <a:r>
              <a:rPr lang="en-US" baseline="0" dirty="0"/>
              <a:t>It is a declarative statement in the from of a UML state diagram that describes what a system must accomplish.</a:t>
            </a:r>
          </a:p>
          <a:p>
            <a:r>
              <a:rPr lang="en-US" baseline="0" dirty="0"/>
              <a:t>The state diagram defines allowable states of the problem and allowable ways that problem evolves overtime until it reaches some set of goal or end states.</a:t>
            </a:r>
          </a:p>
          <a:p>
            <a:endParaRPr lang="en-US" baseline="0" dirty="0"/>
          </a:p>
          <a:p>
            <a:r>
              <a:rPr lang="en-US" baseline="0" dirty="0"/>
              <a:t>The HOW is the system design. In this application, it is a workflow in the business process modeling notation.</a:t>
            </a:r>
          </a:p>
          <a:p>
            <a:endParaRPr lang="en-US" baseline="0" dirty="0"/>
          </a:p>
          <a:p>
            <a:r>
              <a:rPr lang="en-US" baseline="0" dirty="0"/>
              <a:t>Graphical standards are used so that doctors and other stake holders are able to participate in the design process.</a:t>
            </a:r>
          </a:p>
          <a:p>
            <a:endParaRPr lang="en-US" dirty="0"/>
          </a:p>
          <a:p>
            <a:r>
              <a:rPr lang="en-US" dirty="0"/>
              <a:t>The WHAT and HOW are related to one another through model checking.</a:t>
            </a:r>
          </a:p>
          <a:p>
            <a:endParaRPr lang="en-US" dirty="0"/>
          </a:p>
          <a:p>
            <a:r>
              <a:rPr lang="en-US" dirty="0"/>
              <a:t>In this application the model checker is SPIN. The WHAT is a set of linear temporal logic properties from the state diagram, and the HOW is a </a:t>
            </a:r>
            <a:r>
              <a:rPr lang="en-US" dirty="0" err="1"/>
              <a:t>Promela</a:t>
            </a:r>
            <a:r>
              <a:rPr lang="en-US" dirty="0"/>
              <a:t> version of the system design.</a:t>
            </a:r>
          </a:p>
          <a:p>
            <a:endParaRPr lang="en-US" dirty="0"/>
          </a:p>
          <a:p>
            <a:r>
              <a:rPr lang="en-US" dirty="0"/>
              <a:t>The model checker then proves whether or not the system design solves the cognitive work problem.</a:t>
            </a:r>
          </a:p>
          <a:p>
            <a:endParaRPr lang="en-US" dirty="0"/>
          </a:p>
          <a:p>
            <a:r>
              <a:rPr lang="en-US" dirty="0"/>
              <a:t>This work claims that without such analysis it is difficult to argue the absence of unwanted emergent behavior in the functional integration of human and machine reasoning.</a:t>
            </a:r>
          </a:p>
        </p:txBody>
      </p:sp>
      <p:sp>
        <p:nvSpPr>
          <p:cNvPr id="4" name="Slide Number Placeholder 3"/>
          <p:cNvSpPr>
            <a:spLocks noGrp="1"/>
          </p:cNvSpPr>
          <p:nvPr>
            <p:ph type="sldNum" sz="quarter" idx="5"/>
          </p:nvPr>
        </p:nvSpPr>
        <p:spPr/>
        <p:txBody>
          <a:bodyPr/>
          <a:lstStyle/>
          <a:p>
            <a:fld id="{438ED187-F6C5-A545-9BCA-551DE666D003}" type="slidenum">
              <a:rPr lang="en-US" smtClean="0"/>
              <a:t>6</a:t>
            </a:fld>
            <a:endParaRPr lang="en-US"/>
          </a:p>
        </p:txBody>
      </p:sp>
    </p:spTree>
    <p:extLst>
      <p:ext uri="{BB962C8B-B14F-4D97-AF65-F5344CB8AC3E}">
        <p14:creationId xmlns:p14="http://schemas.microsoft.com/office/powerpoint/2010/main" val="130441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Patient safety is defined by the cognitive work problem of actionable risk awareness.</a:t>
            </a:r>
          </a:p>
          <a:p>
            <a:r>
              <a:rPr lang="en-US" baseline="0" dirty="0"/>
              <a:t>It is computation independent, defined by a UML state diagram, and complies with NIH guidelines.</a:t>
            </a:r>
          </a:p>
          <a:p>
            <a:endParaRPr lang="en-US" baseline="0" dirty="0"/>
          </a:p>
          <a:p>
            <a:r>
              <a:rPr lang="en-US" baseline="0" dirty="0"/>
              <a:t>It starts with a positive exam. Based on the severity and the ability of the patient to be cared for at home, the doctor prescribes homecare (A) or other appropriate care (B).</a:t>
            </a:r>
          </a:p>
          <a:p>
            <a:endParaRPr lang="en-US" baseline="0" dirty="0"/>
          </a:p>
          <a:p>
            <a:r>
              <a:rPr lang="en-US" baseline="0" dirty="0"/>
              <a:t>Click</a:t>
            </a:r>
          </a:p>
          <a:p>
            <a:endParaRPr lang="en-US" baseline="0" dirty="0"/>
          </a:p>
          <a:p>
            <a:r>
              <a:rPr lang="en-US" baseline="0" dirty="0"/>
              <a:t>When the doctor prescribes homecare, the orders include an monitoring and exam schedule, and it is hoped that at some point an exam finds that the patient meets discharge criteria and no longer needs monitoring.</a:t>
            </a:r>
          </a:p>
          <a:p>
            <a:endParaRPr lang="en-US" baseline="0" dirty="0"/>
          </a:p>
          <a:p>
            <a:r>
              <a:rPr lang="en-US" baseline="0" dirty="0"/>
              <a:t>Click</a:t>
            </a:r>
          </a:p>
          <a:p>
            <a:endParaRPr lang="en-US" baseline="0" dirty="0"/>
          </a:p>
          <a:p>
            <a:r>
              <a:rPr lang="en-US" baseline="0" dirty="0"/>
              <a:t>It is also possible that the severity of the disease progresses in homecare to a point where the patient is at an elevated risk.</a:t>
            </a:r>
          </a:p>
          <a:p>
            <a:r>
              <a:rPr lang="en-US" baseline="0" dirty="0"/>
              <a:t>Here there is a possibility of the patient passing.</a:t>
            </a:r>
          </a:p>
          <a:p>
            <a:endParaRPr lang="en-US" baseline="0" dirty="0"/>
          </a:p>
          <a:p>
            <a:r>
              <a:rPr lang="en-US" baseline="0" dirty="0"/>
              <a:t>Click</a:t>
            </a:r>
          </a:p>
          <a:p>
            <a:endParaRPr lang="en-US" baseline="0" dirty="0"/>
          </a:p>
          <a:p>
            <a:r>
              <a:rPr lang="en-US" baseline="0" dirty="0"/>
              <a:t>That said, an exam may find that the patient is no longer safe at home.</a:t>
            </a:r>
          </a:p>
          <a:p>
            <a:endParaRPr lang="en-US" baseline="0" dirty="0"/>
          </a:p>
          <a:p>
            <a:r>
              <a:rPr lang="en-US" baseline="0" dirty="0"/>
              <a:t>Click</a:t>
            </a:r>
          </a:p>
          <a:p>
            <a:endParaRPr lang="en-US" baseline="0" dirty="0"/>
          </a:p>
          <a:p>
            <a:r>
              <a:rPr lang="en-US" baseline="0" dirty="0"/>
              <a:t>Or that the patient can still be safe at home with an appropriate change in monitoring or other prescriptions to manage the disease.</a:t>
            </a:r>
          </a:p>
          <a:p>
            <a:endParaRPr lang="en-US" baseline="0" dirty="0"/>
          </a:p>
          <a:p>
            <a:r>
              <a:rPr lang="en-US" baseline="0" dirty="0"/>
              <a:t>Click</a:t>
            </a:r>
          </a:p>
          <a:p>
            <a:endParaRPr lang="en-US" baseline="0" dirty="0"/>
          </a:p>
          <a:p>
            <a:r>
              <a:rPr lang="en-US" baseline="0" dirty="0"/>
              <a:t>The patient of course may pass while being cared for outside the home.</a:t>
            </a:r>
          </a:p>
          <a:p>
            <a:endParaRPr lang="en-US" baseline="0" dirty="0"/>
          </a:p>
          <a:p>
            <a:r>
              <a:rPr lang="en-US" baseline="0" dirty="0"/>
              <a:t>Click</a:t>
            </a:r>
          </a:p>
          <a:p>
            <a:endParaRPr lang="en-US" baseline="0" dirty="0"/>
          </a:p>
          <a:p>
            <a:r>
              <a:rPr lang="en-US" baseline="0" dirty="0"/>
              <a:t>Or recover and be discharged from care.</a:t>
            </a:r>
          </a:p>
          <a:p>
            <a:endParaRPr lang="en-US" baseline="0" dirty="0"/>
          </a:p>
          <a:p>
            <a:endParaRPr lang="en-US" baseline="0" dirty="0"/>
          </a:p>
        </p:txBody>
      </p:sp>
      <p:sp>
        <p:nvSpPr>
          <p:cNvPr id="4" name="Slide Number Placeholder 3"/>
          <p:cNvSpPr>
            <a:spLocks noGrp="1"/>
          </p:cNvSpPr>
          <p:nvPr>
            <p:ph type="sldNum" sz="quarter" idx="5"/>
          </p:nvPr>
        </p:nvSpPr>
        <p:spPr/>
        <p:txBody>
          <a:bodyPr/>
          <a:lstStyle/>
          <a:p>
            <a:fld id="{438ED187-F6C5-A545-9BCA-551DE666D003}" type="slidenum">
              <a:rPr lang="en-US" smtClean="0"/>
              <a:t>7</a:t>
            </a:fld>
            <a:endParaRPr lang="en-US"/>
          </a:p>
        </p:txBody>
      </p:sp>
    </p:spTree>
    <p:extLst>
      <p:ext uri="{BB962C8B-B14F-4D97-AF65-F5344CB8AC3E}">
        <p14:creationId xmlns:p14="http://schemas.microsoft.com/office/powerpoint/2010/main" val="403679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cognitive work problem defines the states of actionable risk awareness for the patient.</a:t>
            </a:r>
          </a:p>
          <a:p>
            <a:r>
              <a:rPr lang="en-US" dirty="0"/>
              <a:t>The model checker is going to show that the system only resides in those states _and_ only follows allowed transitions to the goal states.</a:t>
            </a:r>
          </a:p>
          <a:p>
            <a:endParaRPr lang="en-US" dirty="0"/>
          </a:p>
          <a:p>
            <a:r>
              <a:rPr lang="en-US" dirty="0"/>
              <a:t>To prove these claims, the state diagram is turned into a set of properties for the model checker to verify. If all the properties pass verification, then the system solves the cognitive work problem.</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8</a:t>
            </a:fld>
            <a:endParaRPr lang="en-US"/>
          </a:p>
        </p:txBody>
      </p:sp>
    </p:spTree>
    <p:extLst>
      <p:ext uri="{BB962C8B-B14F-4D97-AF65-F5344CB8AC3E}">
        <p14:creationId xmlns:p14="http://schemas.microsoft.com/office/powerpoint/2010/main" val="2311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state is associated with a predicate that is true if the system is in that state and false otherwise.</a:t>
            </a:r>
          </a:p>
          <a:p>
            <a:r>
              <a:rPr lang="en-US" dirty="0"/>
              <a:t>The predicates are defined by the variables referenced in the conditions on the edges in the state diagram.</a:t>
            </a:r>
          </a:p>
          <a:p>
            <a:r>
              <a:rPr lang="en-US" dirty="0"/>
              <a:t>Here the edges look at orders, </a:t>
            </a:r>
            <a:r>
              <a:rPr lang="en-US" dirty="0" err="1"/>
              <a:t>sevNeed</a:t>
            </a:r>
            <a:r>
              <a:rPr lang="en-US" dirty="0"/>
              <a:t>, </a:t>
            </a:r>
            <a:r>
              <a:rPr lang="en-US" dirty="0" err="1"/>
              <a:t>homeCare</a:t>
            </a:r>
            <a:r>
              <a:rPr lang="en-US" dirty="0"/>
              <a:t>, and </a:t>
            </a:r>
            <a:r>
              <a:rPr lang="en-US" dirty="0" err="1"/>
              <a:t>trndSevNeed</a:t>
            </a:r>
            <a:r>
              <a:rPr lang="en-US" dirty="0"/>
              <a:t>. </a:t>
            </a:r>
          </a:p>
          <a:p>
            <a:endParaRPr lang="en-US" dirty="0"/>
          </a:p>
          <a:p>
            <a:r>
              <a:rPr lang="en-US" dirty="0"/>
              <a:t>The values of these variables determine where a system is at in the state diagram.</a:t>
            </a:r>
          </a:p>
        </p:txBody>
      </p:sp>
      <p:sp>
        <p:nvSpPr>
          <p:cNvPr id="4" name="Slide Number Placeholder 3"/>
          <p:cNvSpPr>
            <a:spLocks noGrp="1"/>
          </p:cNvSpPr>
          <p:nvPr>
            <p:ph type="sldNum" sz="quarter" idx="5"/>
          </p:nvPr>
        </p:nvSpPr>
        <p:spPr/>
        <p:txBody>
          <a:bodyPr/>
          <a:lstStyle/>
          <a:p>
            <a:fld id="{438ED187-F6C5-A545-9BCA-551DE666D003}" type="slidenum">
              <a:rPr lang="en-US" smtClean="0"/>
              <a:t>9</a:t>
            </a:fld>
            <a:endParaRPr lang="en-US"/>
          </a:p>
        </p:txBody>
      </p:sp>
    </p:spTree>
    <p:extLst>
      <p:ext uri="{BB962C8B-B14F-4D97-AF65-F5344CB8AC3E}">
        <p14:creationId xmlns:p14="http://schemas.microsoft.com/office/powerpoint/2010/main" val="371602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state predicates are defined by the conditions on the transitions entering and leaving each state.</a:t>
            </a:r>
          </a:p>
          <a:p>
            <a:endParaRPr lang="en-US" dirty="0"/>
          </a:p>
          <a:p>
            <a:r>
              <a:rPr lang="en-US" dirty="0"/>
              <a:t>Consider state 2: the conditions in A and F must both be true to reside in state 2, but that is not all.</a:t>
            </a:r>
          </a:p>
          <a:p>
            <a:endParaRPr lang="en-US" dirty="0"/>
          </a:p>
          <a:p>
            <a:r>
              <a:rPr lang="en-US" dirty="0"/>
              <a:t>None of the conditions on edges C and D may be true, otherwise the implementation is in a different state.</a:t>
            </a:r>
          </a:p>
          <a:p>
            <a:endParaRPr lang="en-US" dirty="0"/>
          </a:p>
          <a:p>
            <a:r>
              <a:rPr lang="en-US" dirty="0"/>
              <a:t>These requirements are captured in the predicate shown for Pt in appropriate home care</a:t>
            </a:r>
          </a:p>
          <a:p>
            <a:endParaRPr lang="en-US" dirty="0"/>
          </a:p>
          <a:p>
            <a:r>
              <a:rPr lang="en-US" dirty="0"/>
              <a:t>There is as similar predicate defined for every state in the diagram.</a:t>
            </a:r>
          </a:p>
          <a:p>
            <a:endParaRPr lang="en-US" dirty="0"/>
          </a:p>
          <a:p>
            <a:r>
              <a:rPr lang="en-US" dirty="0"/>
              <a:t>The predicates for each state are now used to define the properties that the model checker must verify.</a:t>
            </a:r>
          </a:p>
          <a:p>
            <a:endParaRPr lang="en-US" dirty="0"/>
          </a:p>
        </p:txBody>
      </p:sp>
      <p:sp>
        <p:nvSpPr>
          <p:cNvPr id="4" name="Slide Number Placeholder 3"/>
          <p:cNvSpPr>
            <a:spLocks noGrp="1"/>
          </p:cNvSpPr>
          <p:nvPr>
            <p:ph type="sldNum" sz="quarter" idx="5"/>
          </p:nvPr>
        </p:nvSpPr>
        <p:spPr/>
        <p:txBody>
          <a:bodyPr/>
          <a:lstStyle/>
          <a:p>
            <a:fld id="{438ED187-F6C5-A545-9BCA-551DE666D003}" type="slidenum">
              <a:rPr lang="en-US" smtClean="0"/>
              <a:t>10</a:t>
            </a:fld>
            <a:endParaRPr lang="en-US"/>
          </a:p>
        </p:txBody>
      </p:sp>
    </p:spTree>
    <p:extLst>
      <p:ext uri="{BB962C8B-B14F-4D97-AF65-F5344CB8AC3E}">
        <p14:creationId xmlns:p14="http://schemas.microsoft.com/office/powerpoint/2010/main" val="323817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09819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5421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8164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61503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9B9AB-6859-C043-A124-7604E53B39CA}" type="datetimeFigureOut">
              <a:rPr lang="en-US" smtClean="0"/>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10810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8615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B9AB-6859-C043-A124-7604E53B39CA}" type="datetimeFigureOut">
              <a:rPr lang="en-US" smtClean="0"/>
              <a:t>4/7/22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202758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B9AB-6859-C043-A124-7604E53B39CA}" type="datetimeFigureOut">
              <a:rPr lang="en-US" smtClean="0"/>
              <a:t>4/7/22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45932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B9AB-6859-C043-A124-7604E53B39CA}" type="datetimeFigureOut">
              <a:rPr lang="en-US" smtClean="0"/>
              <a:t>4/7/22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7653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49845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9B9AB-6859-C043-A124-7604E53B39CA}" type="datetimeFigureOut">
              <a:rPr lang="en-US" smtClean="0"/>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0A34-9C0E-1341-86B9-65A9DB871F8B}" type="slidenum">
              <a:rPr lang="en-US" smtClean="0"/>
              <a:t>‹#›</a:t>
            </a:fld>
            <a:endParaRPr lang="en-US"/>
          </a:p>
        </p:txBody>
      </p:sp>
    </p:spTree>
    <p:extLst>
      <p:ext uri="{BB962C8B-B14F-4D97-AF65-F5344CB8AC3E}">
        <p14:creationId xmlns:p14="http://schemas.microsoft.com/office/powerpoint/2010/main" val="336170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9B9AB-6859-C043-A124-7604E53B39CA}" type="datetimeFigureOut">
              <a:rPr lang="en-US" smtClean="0"/>
              <a:t>4/7/22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0A34-9C0E-1341-86B9-65A9DB871F8B}" type="slidenum">
              <a:rPr lang="en-US" smtClean="0"/>
              <a:t>‹#›</a:t>
            </a:fld>
            <a:endParaRPr lang="en-US"/>
          </a:p>
        </p:txBody>
      </p:sp>
    </p:spTree>
    <p:extLst>
      <p:ext uri="{BB962C8B-B14F-4D97-AF65-F5344CB8AC3E}">
        <p14:creationId xmlns:p14="http://schemas.microsoft.com/office/powerpoint/2010/main" val="8217088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0F0-2E82-7841-BFB9-7DFA3BBDD2A6}"/>
              </a:ext>
            </a:extLst>
          </p:cNvPr>
          <p:cNvSpPr>
            <a:spLocks noGrp="1"/>
          </p:cNvSpPr>
          <p:nvPr>
            <p:ph type="ctrTitle"/>
          </p:nvPr>
        </p:nvSpPr>
        <p:spPr/>
        <p:txBody>
          <a:bodyPr>
            <a:normAutofit fontScale="90000"/>
          </a:bodyPr>
          <a:lstStyle/>
          <a:p>
            <a:r>
              <a:rPr lang="en-US" dirty="0"/>
              <a:t>Model Checking Functional Integration of Human Cognition and Machine Reasoning</a:t>
            </a:r>
          </a:p>
        </p:txBody>
      </p:sp>
      <p:pic>
        <p:nvPicPr>
          <p:cNvPr id="10" name="Picture 9">
            <a:extLst>
              <a:ext uri="{FF2B5EF4-FFF2-40B4-BE49-F238E27FC236}">
                <a16:creationId xmlns:a16="http://schemas.microsoft.com/office/drawing/2014/main" id="{B5B03D89-ADFD-2042-A502-BF64896F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615"/>
            <a:ext cx="12192000" cy="1447385"/>
          </a:xfrm>
          <a:prstGeom prst="rect">
            <a:avLst/>
          </a:prstGeom>
        </p:spPr>
      </p:pic>
      <p:pic>
        <p:nvPicPr>
          <p:cNvPr id="11" name="Picture 10">
            <a:extLst>
              <a:ext uri="{FF2B5EF4-FFF2-40B4-BE49-F238E27FC236}">
                <a16:creationId xmlns:a16="http://schemas.microsoft.com/office/drawing/2014/main" id="{C8276723-41A3-5549-A15C-FCCF742E8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46" y="5888646"/>
            <a:ext cx="3249208" cy="491321"/>
          </a:xfrm>
          <a:prstGeom prst="rect">
            <a:avLst/>
          </a:prstGeom>
        </p:spPr>
      </p:pic>
      <p:sp>
        <p:nvSpPr>
          <p:cNvPr id="14" name="TextBox 13">
            <a:extLst>
              <a:ext uri="{FF2B5EF4-FFF2-40B4-BE49-F238E27FC236}">
                <a16:creationId xmlns:a16="http://schemas.microsoft.com/office/drawing/2014/main" id="{7181F666-0B2C-364A-B210-A5B6218DDC14}"/>
              </a:ext>
            </a:extLst>
          </p:cNvPr>
          <p:cNvSpPr txBox="1"/>
          <p:nvPr/>
        </p:nvSpPr>
        <p:spPr>
          <a:xfrm>
            <a:off x="577693" y="3849137"/>
            <a:ext cx="3378617" cy="1200329"/>
          </a:xfrm>
          <a:prstGeom prst="rect">
            <a:avLst/>
          </a:prstGeom>
          <a:noFill/>
        </p:spPr>
        <p:txBody>
          <a:bodyPr wrap="none" rtlCol="0">
            <a:spAutoFit/>
          </a:bodyPr>
          <a:lstStyle/>
          <a:p>
            <a:pPr algn="ctr"/>
            <a:r>
              <a:rPr lang="en-US" sz="2400" dirty="0"/>
              <a:t>Eric Mercer*</a:t>
            </a:r>
          </a:p>
          <a:p>
            <a:pPr algn="ctr"/>
            <a:r>
              <a:rPr lang="en-US" sz="2400" i="1" dirty="0"/>
              <a:t>Brigham Young University</a:t>
            </a:r>
          </a:p>
          <a:p>
            <a:pPr algn="ctr"/>
            <a:r>
              <a:rPr lang="en-US" sz="2400" dirty="0"/>
              <a:t>Provo UT, USA</a:t>
            </a:r>
          </a:p>
        </p:txBody>
      </p:sp>
      <p:sp>
        <p:nvSpPr>
          <p:cNvPr id="15" name="TextBox 14">
            <a:extLst>
              <a:ext uri="{FF2B5EF4-FFF2-40B4-BE49-F238E27FC236}">
                <a16:creationId xmlns:a16="http://schemas.microsoft.com/office/drawing/2014/main" id="{CF065402-A59B-BF47-BDC1-173DCDA02152}"/>
              </a:ext>
            </a:extLst>
          </p:cNvPr>
          <p:cNvSpPr txBox="1"/>
          <p:nvPr/>
        </p:nvSpPr>
        <p:spPr>
          <a:xfrm>
            <a:off x="4431890" y="3849135"/>
            <a:ext cx="3328219" cy="1200329"/>
          </a:xfrm>
          <a:prstGeom prst="rect">
            <a:avLst/>
          </a:prstGeom>
          <a:noFill/>
        </p:spPr>
        <p:txBody>
          <a:bodyPr wrap="none" rtlCol="0">
            <a:spAutoFit/>
          </a:bodyPr>
          <a:lstStyle/>
          <a:p>
            <a:pPr algn="ctr"/>
            <a:r>
              <a:rPr lang="en-US" sz="2400" dirty="0"/>
              <a:t>Keith Butler</a:t>
            </a:r>
          </a:p>
          <a:p>
            <a:pPr algn="ctr"/>
            <a:r>
              <a:rPr lang="en-US" sz="2400" i="1" dirty="0"/>
              <a:t>University of Washington</a:t>
            </a:r>
          </a:p>
          <a:p>
            <a:pPr algn="ctr"/>
            <a:r>
              <a:rPr lang="en-US" sz="2400" dirty="0"/>
              <a:t>Seattle WA, USA</a:t>
            </a:r>
          </a:p>
        </p:txBody>
      </p:sp>
      <p:sp>
        <p:nvSpPr>
          <p:cNvPr id="16" name="TextBox 15">
            <a:extLst>
              <a:ext uri="{FF2B5EF4-FFF2-40B4-BE49-F238E27FC236}">
                <a16:creationId xmlns:a16="http://schemas.microsoft.com/office/drawing/2014/main" id="{DF5D61BD-9899-6941-9BCA-F5D0486EB659}"/>
              </a:ext>
            </a:extLst>
          </p:cNvPr>
          <p:cNvSpPr txBox="1"/>
          <p:nvPr/>
        </p:nvSpPr>
        <p:spPr>
          <a:xfrm>
            <a:off x="8594596" y="3849136"/>
            <a:ext cx="2373215" cy="1200329"/>
          </a:xfrm>
          <a:prstGeom prst="rect">
            <a:avLst/>
          </a:prstGeom>
          <a:noFill/>
        </p:spPr>
        <p:txBody>
          <a:bodyPr wrap="none" rtlCol="0">
            <a:spAutoFit/>
          </a:bodyPr>
          <a:lstStyle/>
          <a:p>
            <a:pPr algn="ctr"/>
            <a:r>
              <a:rPr lang="en-US" sz="2400" dirty="0"/>
              <a:t>Ali </a:t>
            </a:r>
            <a:r>
              <a:rPr lang="en-US" sz="2400" dirty="0" err="1"/>
              <a:t>Bahrami</a:t>
            </a:r>
            <a:endParaRPr lang="en-US" sz="2400" dirty="0"/>
          </a:p>
          <a:p>
            <a:pPr algn="ctr"/>
            <a:r>
              <a:rPr lang="en-US" sz="2400" i="1" dirty="0" err="1"/>
              <a:t>Bionous</a:t>
            </a:r>
            <a:r>
              <a:rPr lang="en-US" sz="2400" i="1" dirty="0"/>
              <a:t> LLC</a:t>
            </a:r>
          </a:p>
          <a:p>
            <a:pPr algn="ctr"/>
            <a:r>
              <a:rPr lang="en-US" sz="2400" dirty="0"/>
              <a:t>Kirkland WA, USA</a:t>
            </a:r>
          </a:p>
        </p:txBody>
      </p:sp>
    </p:spTree>
    <p:extLst>
      <p:ext uri="{BB962C8B-B14F-4D97-AF65-F5344CB8AC3E}">
        <p14:creationId xmlns:p14="http://schemas.microsoft.com/office/powerpoint/2010/main" val="391832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definitions</a:t>
            </a:r>
          </a:p>
        </p:txBody>
      </p:sp>
      <p:sp>
        <p:nvSpPr>
          <p:cNvPr id="9" name="TextBox 8">
            <a:extLst>
              <a:ext uri="{FF2B5EF4-FFF2-40B4-BE49-F238E27FC236}">
                <a16:creationId xmlns:a16="http://schemas.microsoft.com/office/drawing/2014/main" id="{89351F4F-61D5-4340-9901-7F71C76D5E90}"/>
              </a:ext>
            </a:extLst>
          </p:cNvPr>
          <p:cNvSpPr txBox="1"/>
          <p:nvPr/>
        </p:nvSpPr>
        <p:spPr>
          <a:xfrm>
            <a:off x="203325" y="2089127"/>
            <a:ext cx="5686300" cy="1324574"/>
          </a:xfrm>
          <a:prstGeom prst="rect">
            <a:avLst/>
          </a:prstGeom>
        </p:spPr>
        <p:txBody>
          <a:bodyPr vert="horz" lIns="91440" tIns="45720" rIns="91440" bIns="45720" rtlCol="0">
            <a:noAutofit/>
          </a:bodyPr>
          <a:lstStyle/>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Defined by conditions</a:t>
            </a:r>
          </a:p>
          <a:p>
            <a:pPr marL="457200" indent="-457200" defTabSz="914400">
              <a:lnSpc>
                <a:spcPct val="90000"/>
              </a:lnSpc>
              <a:spcAft>
                <a:spcPts val="600"/>
              </a:spcAft>
              <a:buFont typeface="Arial" panose="020B0604020202020204" pitchFamily="34" charset="0"/>
              <a:buChar char="•"/>
            </a:pPr>
            <a:r>
              <a:rPr lang="en-US" sz="2400" b="0" dirty="0">
                <a:latin typeface="Cambria Math" panose="02040503050406030204" pitchFamily="18" charset="0"/>
              </a:rPr>
              <a:t>Must satisfy input conditions and</a:t>
            </a:r>
            <a:endParaRPr lang="en-US" sz="2400" dirty="0">
              <a:latin typeface="Cambria Math" panose="02040503050406030204" pitchFamily="18" charset="0"/>
            </a:endParaRPr>
          </a:p>
          <a:p>
            <a:pPr marL="457200" indent="-457200" defTabSz="914400">
              <a:lnSpc>
                <a:spcPct val="90000"/>
              </a:lnSpc>
              <a:spcAft>
                <a:spcPts val="600"/>
              </a:spcAft>
              <a:buFont typeface="Arial" panose="020B0604020202020204" pitchFamily="34" charset="0"/>
              <a:buChar char="•"/>
            </a:pPr>
            <a:r>
              <a:rPr lang="en-US" sz="2400" dirty="0">
                <a:latin typeface="Cambria Math" panose="02040503050406030204" pitchFamily="18" charset="0"/>
              </a:rPr>
              <a:t>Must not satisfy any output conditions</a:t>
            </a:r>
            <a:endParaRPr lang="en-US" sz="2400" b="0" dirty="0">
              <a:latin typeface="Cambria Math" panose="02040503050406030204" pitchFamily="18" charset="0"/>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0DA1EA-A310-1049-BE30-B028F697C064}"/>
              </a:ext>
            </a:extLst>
          </p:cNvPr>
          <p:cNvPicPr>
            <a:picLocks noChangeAspect="1"/>
          </p:cNvPicPr>
          <p:nvPr/>
        </p:nvPicPr>
        <p:blipFill>
          <a:blip r:embed="rId3"/>
          <a:stretch>
            <a:fillRect/>
          </a:stretch>
        </p:blipFill>
        <p:spPr>
          <a:xfrm>
            <a:off x="6904708" y="1492706"/>
            <a:ext cx="4456376" cy="3859435"/>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2276C5-C79B-3B46-A292-791439CD118F}"/>
                  </a:ext>
                </a:extLst>
              </p:cNvPr>
              <p:cNvSpPr/>
              <p:nvPr/>
            </p:nvSpPr>
            <p:spPr>
              <a:xfrm>
                <a:off x="203325" y="5028405"/>
                <a:ext cx="5686300" cy="1200329"/>
              </a:xfrm>
              <a:prstGeom prst="rect">
                <a:avLst/>
              </a:prstGeom>
            </p:spPr>
            <p:txBody>
              <a:bodyPr wrap="none">
                <a:spAutoFit/>
              </a:bodyPr>
              <a:lstStyle/>
              <a:p>
                <a:r>
                  <a:rPr lang="en-US" sz="3600" dirty="0">
                    <a:solidFill>
                      <a:schemeClr val="accent1"/>
                    </a:solidFill>
                    <a:latin typeface="Cambria Math" panose="02040503050406030204" pitchFamily="18" charset="0"/>
                  </a:rPr>
                  <a:t>Pt in appropriate home care</a:t>
                </a:r>
              </a:p>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r>
                            <a:rPr lang="en-US" sz="3600" i="1" smtClean="0">
                              <a:solidFill>
                                <a:srgbClr val="FF0000"/>
                              </a:solidFill>
                              <a:latin typeface="Cambria Math" panose="02040503050406030204" pitchFamily="18" charset="0"/>
                            </a:rPr>
                            <m:t>𝐴</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𝐹</m:t>
                          </m:r>
                        </m:e>
                      </m:d>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𝐶</m:t>
                      </m:r>
                      <m:r>
                        <a:rPr lang="en-US" sz="3600" i="1">
                          <a:latin typeface="Cambria Math" panose="02040503050406030204" pitchFamily="18" charset="0"/>
                        </a:rPr>
                        <m:t>∨</m:t>
                      </m:r>
                      <m:r>
                        <a:rPr lang="en-US" sz="3600" i="1" smtClean="0">
                          <a:solidFill>
                            <a:srgbClr val="FF0000"/>
                          </a:solidFill>
                          <a:latin typeface="Cambria Math" panose="02040503050406030204" pitchFamily="18" charset="0"/>
                        </a:rPr>
                        <m:t>𝐷</m:t>
                      </m:r>
                      <m:r>
                        <a:rPr lang="en-US" sz="3600" i="1">
                          <a:latin typeface="Cambria Math" panose="02040503050406030204" pitchFamily="18" charset="0"/>
                        </a:rPr>
                        <m:t>)</m:t>
                      </m:r>
                    </m:oMath>
                  </m:oMathPara>
                </a14:m>
                <a:endParaRPr lang="en-US" sz="3600" i="1" dirty="0"/>
              </a:p>
            </p:txBody>
          </p:sp>
        </mc:Choice>
        <mc:Fallback xmlns="">
          <p:sp>
            <p:nvSpPr>
              <p:cNvPr id="11" name="Rectangle 10">
                <a:extLst>
                  <a:ext uri="{FF2B5EF4-FFF2-40B4-BE49-F238E27FC236}">
                    <a16:creationId xmlns:a16="http://schemas.microsoft.com/office/drawing/2014/main" id="{462276C5-C79B-3B46-A292-791439CD118F}"/>
                  </a:ext>
                </a:extLst>
              </p:cNvPr>
              <p:cNvSpPr>
                <a:spLocks noRot="1" noChangeAspect="1" noMove="1" noResize="1" noEditPoints="1" noAdjustHandles="1" noChangeArrowheads="1" noChangeShapeType="1" noTextEdit="1"/>
              </p:cNvSpPr>
              <p:nvPr/>
            </p:nvSpPr>
            <p:spPr>
              <a:xfrm>
                <a:off x="203325" y="5028405"/>
                <a:ext cx="5686300" cy="1200329"/>
              </a:xfrm>
              <a:prstGeom prst="rect">
                <a:avLst/>
              </a:prstGeom>
              <a:blipFill>
                <a:blip r:embed="rId4"/>
                <a:stretch>
                  <a:fillRect l="-3118" t="-8511" r="-2004" b="-11702"/>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6A38E99A-7FDE-5842-A0B9-B678ACA36995}"/>
              </a:ext>
            </a:extLst>
          </p:cNvPr>
          <p:cNvSpPr/>
          <p:nvPr/>
        </p:nvSpPr>
        <p:spPr>
          <a:xfrm>
            <a:off x="7608975" y="214355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2" name="Oval 11">
            <a:extLst>
              <a:ext uri="{FF2B5EF4-FFF2-40B4-BE49-F238E27FC236}">
                <a16:creationId xmlns:a16="http://schemas.microsoft.com/office/drawing/2014/main" id="{9B97A20A-33CC-FB45-ACC7-D36F8E5974E3}"/>
              </a:ext>
            </a:extLst>
          </p:cNvPr>
          <p:cNvSpPr/>
          <p:nvPr/>
        </p:nvSpPr>
        <p:spPr>
          <a:xfrm>
            <a:off x="2833823" y="4614029"/>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13" name="Rectangle 12">
            <a:extLst>
              <a:ext uri="{FF2B5EF4-FFF2-40B4-BE49-F238E27FC236}">
                <a16:creationId xmlns:a16="http://schemas.microsoft.com/office/drawing/2014/main" id="{B509602C-0C41-1040-A754-DB9EA114331E}"/>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315957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2. Global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12232" y="4842120"/>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The goal states are reachable (</a:t>
            </a:r>
            <a:r>
              <a:rPr lang="en-US" sz="2400" i="1" dirty="0">
                <a:solidFill>
                  <a:schemeClr val="accent1"/>
                </a:solidFill>
                <a:latin typeface="Cambria Math" panose="02040503050406030204" pitchFamily="18" charset="0"/>
              </a:rPr>
              <a:t>fair</a:t>
            </a:r>
            <a:r>
              <a:rPr lang="en-US" sz="2400" dirty="0">
                <a:latin typeface="Cambria Math" panose="02040503050406030204" pitchFamily="18" charset="0"/>
              </a:rPr>
              <a:t>)</a:t>
            </a:r>
            <a:endParaRPr lang="en-US" sz="2400" b="0" dirty="0">
              <a:latin typeface="Cambria Math" panose="02040503050406030204" pitchFamily="18" charset="0"/>
            </a:endParaRPr>
          </a:p>
        </p:txBody>
      </p:sp>
      <p:sp>
        <p:nvSpPr>
          <p:cNvPr id="7" name="Oval 6">
            <a:extLst>
              <a:ext uri="{FF2B5EF4-FFF2-40B4-BE49-F238E27FC236}">
                <a16:creationId xmlns:a16="http://schemas.microsoft.com/office/drawing/2014/main" id="{7C6A5C07-0483-5744-A5BB-00D79AE18B9F}"/>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nvGrpSpPr>
          <p:cNvPr id="3" name="Group 2">
            <a:extLst>
              <a:ext uri="{FF2B5EF4-FFF2-40B4-BE49-F238E27FC236}">
                <a16:creationId xmlns:a16="http://schemas.microsoft.com/office/drawing/2014/main" id="{7A60249D-E84A-154B-88AF-8CA5977A5938}"/>
              </a:ext>
            </a:extLst>
          </p:cNvPr>
          <p:cNvGrpSpPr/>
          <p:nvPr/>
        </p:nvGrpSpPr>
        <p:grpSpPr>
          <a:xfrm>
            <a:off x="1057304" y="2982238"/>
            <a:ext cx="3833936" cy="1119963"/>
            <a:chOff x="776520" y="2902119"/>
            <a:chExt cx="3833936" cy="1119963"/>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52DD3A-082B-724A-9242-78306383475F}"/>
                    </a:ext>
                  </a:extLst>
                </p:cNvPr>
                <p:cNvSpPr/>
                <p:nvPr/>
              </p:nvSpPr>
              <p:spPr>
                <a:xfrm>
                  <a:off x="2756905"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6" name="Rectangle 5">
                  <a:extLst>
                    <a:ext uri="{FF2B5EF4-FFF2-40B4-BE49-F238E27FC236}">
                      <a16:creationId xmlns:a16="http://schemas.microsoft.com/office/drawing/2014/main" id="{B652DD3A-082B-724A-9242-78306383475F}"/>
                    </a:ext>
                  </a:extLst>
                </p:cNvPr>
                <p:cNvSpPr>
                  <a:spLocks noRot="1" noChangeAspect="1" noMove="1" noResize="1" noEditPoints="1" noAdjustHandles="1" noChangeArrowheads="1" noChangeShapeType="1" noTextEdit="1"/>
                </p:cNvSpPr>
                <p:nvPr/>
              </p:nvSpPr>
              <p:spPr>
                <a:xfrm>
                  <a:off x="2756905" y="3502318"/>
                  <a:ext cx="43473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673529A-4554-FB4B-A319-6865DA1D04CB}"/>
                    </a:ext>
                  </a:extLst>
                </p:cNvPr>
                <p:cNvSpPr/>
                <p:nvPr/>
              </p:nvSpPr>
              <p:spPr>
                <a:xfrm>
                  <a:off x="2756905"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2673529A-4554-FB4B-A319-6865DA1D04CB}"/>
                    </a:ext>
                  </a:extLst>
                </p:cNvPr>
                <p:cNvSpPr>
                  <a:spLocks noRot="1" noChangeAspect="1" noMove="1" noResize="1" noEditPoints="1" noAdjustHandles="1" noChangeArrowheads="1" noChangeShapeType="1" noTextEdit="1"/>
                </p:cNvSpPr>
                <p:nvPr/>
              </p:nvSpPr>
              <p:spPr>
                <a:xfrm>
                  <a:off x="2756905" y="2902119"/>
                  <a:ext cx="43473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701D3AE-CA32-0E4A-8206-76949139C4FD}"/>
                    </a:ext>
                  </a:extLst>
                </p:cNvPr>
                <p:cNvSpPr/>
                <p:nvPr/>
              </p:nvSpPr>
              <p:spPr>
                <a:xfrm>
                  <a:off x="3496721"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0" name="Rectangle 29">
                  <a:extLst>
                    <a:ext uri="{FF2B5EF4-FFF2-40B4-BE49-F238E27FC236}">
                      <a16:creationId xmlns:a16="http://schemas.microsoft.com/office/drawing/2014/main" id="{5701D3AE-CA32-0E4A-8206-76949139C4FD}"/>
                    </a:ext>
                  </a:extLst>
                </p:cNvPr>
                <p:cNvSpPr>
                  <a:spLocks noRot="1" noChangeAspect="1" noMove="1" noResize="1" noEditPoints="1" noAdjustHandles="1" noChangeArrowheads="1" noChangeShapeType="1" noTextEdit="1"/>
                </p:cNvSpPr>
                <p:nvPr/>
              </p:nvSpPr>
              <p:spPr>
                <a:xfrm>
                  <a:off x="3496721" y="3502318"/>
                  <a:ext cx="43473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003C327-A1D8-8B41-8856-0CF1049E220D}"/>
                    </a:ext>
                  </a:extLst>
                </p:cNvPr>
                <p:cNvSpPr/>
                <p:nvPr/>
              </p:nvSpPr>
              <p:spPr>
                <a:xfrm>
                  <a:off x="3496721" y="2902119"/>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1" name="Rectangle 30">
                  <a:extLst>
                    <a:ext uri="{FF2B5EF4-FFF2-40B4-BE49-F238E27FC236}">
                      <a16:creationId xmlns:a16="http://schemas.microsoft.com/office/drawing/2014/main" id="{5003C327-A1D8-8B41-8856-0CF1049E220D}"/>
                    </a:ext>
                  </a:extLst>
                </p:cNvPr>
                <p:cNvSpPr>
                  <a:spLocks noRot="1" noChangeAspect="1" noMove="1" noResize="1" noEditPoints="1" noAdjustHandles="1" noChangeArrowheads="1" noChangeShapeType="1" noTextEdit="1"/>
                </p:cNvSpPr>
                <p:nvPr/>
              </p:nvSpPr>
              <p:spPr>
                <a:xfrm>
                  <a:off x="3496721" y="2902119"/>
                  <a:ext cx="43473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67BC28E-0833-6342-84A8-B83E7CCEC5C1}"/>
                    </a:ext>
                  </a:extLst>
                </p:cNvPr>
                <p:cNvSpPr/>
                <p:nvPr/>
              </p:nvSpPr>
              <p:spPr>
                <a:xfrm>
                  <a:off x="1991582" y="3502318"/>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32" name="Rectangle 31">
                  <a:extLst>
                    <a:ext uri="{FF2B5EF4-FFF2-40B4-BE49-F238E27FC236}">
                      <a16:creationId xmlns:a16="http://schemas.microsoft.com/office/drawing/2014/main" id="{767BC28E-0833-6342-84A8-B83E7CCEC5C1}"/>
                    </a:ext>
                  </a:extLst>
                </p:cNvPr>
                <p:cNvSpPr>
                  <a:spLocks noRot="1" noChangeAspect="1" noMove="1" noResize="1" noEditPoints="1" noAdjustHandles="1" noChangeArrowheads="1" noChangeShapeType="1" noTextEdit="1"/>
                </p:cNvSpPr>
                <p:nvPr/>
              </p:nvSpPr>
              <p:spPr>
                <a:xfrm>
                  <a:off x="1991582" y="3502318"/>
                  <a:ext cx="434734" cy="461665"/>
                </a:xfrm>
                <a:prstGeom prst="rect">
                  <a:avLst/>
                </a:prstGeom>
                <a:blipFill>
                  <a:blip r:embed="rId8"/>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B96043-9BB7-8A4A-8009-A6EF3EA85415}"/>
                </a:ext>
              </a:extLst>
            </p:cNvPr>
            <p:cNvSpPr txBox="1"/>
            <p:nvPr/>
          </p:nvSpPr>
          <p:spPr>
            <a:xfrm>
              <a:off x="776520" y="3231267"/>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39" name="Oval 38">
              <a:extLst>
                <a:ext uri="{FF2B5EF4-FFF2-40B4-BE49-F238E27FC236}">
                  <a16:creationId xmlns:a16="http://schemas.microsoft.com/office/drawing/2014/main" id="{1239C720-72C7-F04F-BE37-3707AFDAF587}"/>
                </a:ext>
              </a:extLst>
            </p:cNvPr>
            <p:cNvSpPr/>
            <p:nvPr/>
          </p:nvSpPr>
          <p:spPr>
            <a:xfrm>
              <a:off x="2401144" y="29621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40" name="Oval 39">
              <a:extLst>
                <a:ext uri="{FF2B5EF4-FFF2-40B4-BE49-F238E27FC236}">
                  <a16:creationId xmlns:a16="http://schemas.microsoft.com/office/drawing/2014/main" id="{8F85AAEB-8A6D-124E-9B57-0AEDE579CAEE}"/>
                </a:ext>
              </a:extLst>
            </p:cNvPr>
            <p:cNvSpPr/>
            <p:nvPr/>
          </p:nvSpPr>
          <p:spPr>
            <a:xfrm>
              <a:off x="3131529" y="295986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1" name="Oval 40">
              <a:extLst>
                <a:ext uri="{FF2B5EF4-FFF2-40B4-BE49-F238E27FC236}">
                  <a16:creationId xmlns:a16="http://schemas.microsoft.com/office/drawing/2014/main" id="{79D2CAEA-8B1B-714C-95D7-5172D56557FE}"/>
                </a:ext>
              </a:extLst>
            </p:cNvPr>
            <p:cNvSpPr/>
            <p:nvPr/>
          </p:nvSpPr>
          <p:spPr>
            <a:xfrm>
              <a:off x="3861914" y="293084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42" name="Oval 41">
              <a:extLst>
                <a:ext uri="{FF2B5EF4-FFF2-40B4-BE49-F238E27FC236}">
                  <a16:creationId xmlns:a16="http://schemas.microsoft.com/office/drawing/2014/main" id="{DD266E10-903D-CF48-A813-A46298D91575}"/>
                </a:ext>
              </a:extLst>
            </p:cNvPr>
            <p:cNvSpPr/>
            <p:nvPr/>
          </p:nvSpPr>
          <p:spPr>
            <a:xfrm>
              <a:off x="2404062" y="353216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43" name="Oval 42">
              <a:extLst>
                <a:ext uri="{FF2B5EF4-FFF2-40B4-BE49-F238E27FC236}">
                  <a16:creationId xmlns:a16="http://schemas.microsoft.com/office/drawing/2014/main" id="{A7E57D20-0CE2-BE40-9738-60FF4A1C973D}"/>
                </a:ext>
              </a:extLst>
            </p:cNvPr>
            <p:cNvSpPr/>
            <p:nvPr/>
          </p:nvSpPr>
          <p:spPr>
            <a:xfrm>
              <a:off x="313914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44" name="Oval 43">
              <a:extLst>
                <a:ext uri="{FF2B5EF4-FFF2-40B4-BE49-F238E27FC236}">
                  <a16:creationId xmlns:a16="http://schemas.microsoft.com/office/drawing/2014/main" id="{5FEA65F3-3A1F-B44F-8421-E4ACE1671EEE}"/>
                </a:ext>
              </a:extLst>
            </p:cNvPr>
            <p:cNvSpPr/>
            <p:nvPr/>
          </p:nvSpPr>
          <p:spPr>
            <a:xfrm>
              <a:off x="3874665" y="353216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13" name="Double Bracket 12">
              <a:extLst>
                <a:ext uri="{FF2B5EF4-FFF2-40B4-BE49-F238E27FC236}">
                  <a16:creationId xmlns:a16="http://schemas.microsoft.com/office/drawing/2014/main" id="{60033CE1-7790-2B46-964F-29A702941036}"/>
                </a:ext>
              </a:extLst>
            </p:cNvPr>
            <p:cNvSpPr/>
            <p:nvPr/>
          </p:nvSpPr>
          <p:spPr>
            <a:xfrm>
              <a:off x="1909091" y="2902119"/>
              <a:ext cx="2701365" cy="1119963"/>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F85F42E-536F-7543-8F06-42F26D5436FE}"/>
              </a:ext>
            </a:extLst>
          </p:cNvPr>
          <p:cNvSpPr/>
          <p:nvPr/>
        </p:nvSpPr>
        <p:spPr>
          <a:xfrm>
            <a:off x="-6100" y="1982755"/>
            <a:ext cx="6099050" cy="757130"/>
          </a:xfrm>
          <a:prstGeom prst="rect">
            <a:avLst/>
          </a:prstGeom>
        </p:spPr>
        <p:txBody>
          <a:bodyPr wrap="square">
            <a:spAutoFit/>
          </a:bodyPr>
          <a:lstStyle/>
          <a:p>
            <a:pPr algn="ctr" defTabSz="914400">
              <a:lnSpc>
                <a:spcPct val="90000"/>
              </a:lnSpc>
              <a:spcAft>
                <a:spcPts val="600"/>
              </a:spcAft>
            </a:pPr>
            <a:r>
              <a:rPr lang="en-US" sz="2400" dirty="0">
                <a:latin typeface="Cambria Math" panose="02040503050406030204" pitchFamily="18" charset="0"/>
              </a:rPr>
              <a:t>The system design state, when mapped to the UML state variables, is always in a state</a:t>
            </a:r>
          </a:p>
        </p:txBody>
      </p:sp>
      <p:grpSp>
        <p:nvGrpSpPr>
          <p:cNvPr id="4" name="Group 3">
            <a:extLst>
              <a:ext uri="{FF2B5EF4-FFF2-40B4-BE49-F238E27FC236}">
                <a16:creationId xmlns:a16="http://schemas.microsoft.com/office/drawing/2014/main" id="{5E62E4FD-1E11-654E-80E7-C2FFBBC3FC2A}"/>
              </a:ext>
            </a:extLst>
          </p:cNvPr>
          <p:cNvGrpSpPr/>
          <p:nvPr/>
        </p:nvGrpSpPr>
        <p:grpSpPr>
          <a:xfrm>
            <a:off x="1248979" y="5509515"/>
            <a:ext cx="3154935" cy="728417"/>
            <a:chOff x="1228601" y="5507664"/>
            <a:chExt cx="3154935" cy="728417"/>
          </a:xfrm>
        </p:grpSpPr>
        <p:sp>
          <p:nvSpPr>
            <p:cNvPr id="46" name="TextBox 45">
              <a:extLst>
                <a:ext uri="{FF2B5EF4-FFF2-40B4-BE49-F238E27FC236}">
                  <a16:creationId xmlns:a16="http://schemas.microsoft.com/office/drawing/2014/main" id="{6C6C9DA5-6B6D-484A-918B-E02E00D87CE2}"/>
                </a:ext>
              </a:extLst>
            </p:cNvPr>
            <p:cNvSpPr txBox="1"/>
            <p:nvPr/>
          </p:nvSpPr>
          <p:spPr>
            <a:xfrm>
              <a:off x="1228601" y="5605313"/>
              <a:ext cx="1788338" cy="461665"/>
            </a:xfrm>
            <a:prstGeom prst="rect">
              <a:avLst/>
            </a:prstGeom>
            <a:noFill/>
          </p:spPr>
          <p:txBody>
            <a:bodyPr wrap="square" rtlCol="0">
              <a:spAutoFit/>
            </a:bodyPr>
            <a:lstStyle/>
            <a:p>
              <a:pPr algn="ctr"/>
              <a:r>
                <a:rPr lang="en-US" sz="2400" b="1" dirty="0">
                  <a:solidFill>
                    <a:schemeClr val="accent1"/>
                  </a:solidFill>
                </a:rPr>
                <a:t>eventually</a:t>
              </a:r>
            </a:p>
          </p:txBody>
        </p:sp>
        <p:sp>
          <p:nvSpPr>
            <p:cNvPr id="47" name="Double Bracket 46">
              <a:extLst>
                <a:ext uri="{FF2B5EF4-FFF2-40B4-BE49-F238E27FC236}">
                  <a16:creationId xmlns:a16="http://schemas.microsoft.com/office/drawing/2014/main" id="{E15A3BE1-5651-6B4B-9153-D49E374A5DF2}"/>
                </a:ext>
              </a:extLst>
            </p:cNvPr>
            <p:cNvSpPr/>
            <p:nvPr/>
          </p:nvSpPr>
          <p:spPr>
            <a:xfrm>
              <a:off x="2947187" y="5507664"/>
              <a:ext cx="1436349" cy="7284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0796FE2B-3547-6E42-A0F4-1F0B28829EFB}"/>
                    </a:ext>
                  </a:extLst>
                </p:cNvPr>
                <p:cNvSpPr/>
                <p:nvPr/>
              </p:nvSpPr>
              <p:spPr>
                <a:xfrm>
                  <a:off x="3446850" y="5605313"/>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48" name="Rectangle 47">
                  <a:extLst>
                    <a:ext uri="{FF2B5EF4-FFF2-40B4-BE49-F238E27FC236}">
                      <a16:creationId xmlns:a16="http://schemas.microsoft.com/office/drawing/2014/main" id="{0796FE2B-3547-6E42-A0F4-1F0B28829EFB}"/>
                    </a:ext>
                  </a:extLst>
                </p:cNvPr>
                <p:cNvSpPr>
                  <a:spLocks noRot="1" noChangeAspect="1" noMove="1" noResize="1" noEditPoints="1" noAdjustHandles="1" noChangeArrowheads="1" noChangeShapeType="1" noTextEdit="1"/>
                </p:cNvSpPr>
                <p:nvPr/>
              </p:nvSpPr>
              <p:spPr>
                <a:xfrm>
                  <a:off x="3446850" y="5605313"/>
                  <a:ext cx="434734" cy="461665"/>
                </a:xfrm>
                <a:prstGeom prst="rect">
                  <a:avLst/>
                </a:prstGeom>
                <a:blipFill>
                  <a:blip r:embed="rId9"/>
                  <a:stretch>
                    <a:fillRect/>
                  </a:stretch>
                </a:blipFill>
              </p:spPr>
              <p:txBody>
                <a:bodyPr/>
                <a:lstStyle/>
                <a:p>
                  <a:r>
                    <a:rPr lang="en-US">
                      <a:noFill/>
                    </a:rPr>
                    <a:t> </a:t>
                  </a:r>
                </a:p>
              </p:txBody>
            </p:sp>
          </mc:Fallback>
        </mc:AlternateContent>
        <p:sp>
          <p:nvSpPr>
            <p:cNvPr id="49" name="Oval 48">
              <a:extLst>
                <a:ext uri="{FF2B5EF4-FFF2-40B4-BE49-F238E27FC236}">
                  <a16:creationId xmlns:a16="http://schemas.microsoft.com/office/drawing/2014/main" id="{B8961751-ED7C-FF43-8DEF-F1AF96EDE454}"/>
                </a:ext>
              </a:extLst>
            </p:cNvPr>
            <p:cNvSpPr/>
            <p:nvPr/>
          </p:nvSpPr>
          <p:spPr>
            <a:xfrm>
              <a:off x="308927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50" name="Oval 49">
              <a:extLst>
                <a:ext uri="{FF2B5EF4-FFF2-40B4-BE49-F238E27FC236}">
                  <a16:creationId xmlns:a16="http://schemas.microsoft.com/office/drawing/2014/main" id="{7DAD041E-621D-CF41-BDEA-CEDE6AAB967F}"/>
                </a:ext>
              </a:extLst>
            </p:cNvPr>
            <p:cNvSpPr/>
            <p:nvPr/>
          </p:nvSpPr>
          <p:spPr>
            <a:xfrm>
              <a:off x="3824794" y="5635161"/>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grpSp>
      <p:sp>
        <p:nvSpPr>
          <p:cNvPr id="51" name="Rectangle 50">
            <a:extLst>
              <a:ext uri="{FF2B5EF4-FFF2-40B4-BE49-F238E27FC236}">
                <a16:creationId xmlns:a16="http://schemas.microsoft.com/office/drawing/2014/main" id="{FA53A566-8144-3E4E-B1BD-E401588712FD}"/>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0136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3. State Properties</a:t>
            </a:r>
            <a:endParaRPr lang="en-US"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10" name="TextBox 9">
            <a:extLst>
              <a:ext uri="{FF2B5EF4-FFF2-40B4-BE49-F238E27FC236}">
                <a16:creationId xmlns:a16="http://schemas.microsoft.com/office/drawing/2014/main" id="{61764929-3FA0-F540-806D-E7169D36367D}"/>
              </a:ext>
            </a:extLst>
          </p:cNvPr>
          <p:cNvSpPr txBox="1"/>
          <p:nvPr/>
        </p:nvSpPr>
        <p:spPr>
          <a:xfrm>
            <a:off x="250348" y="5274964"/>
            <a:ext cx="5524080" cy="422078"/>
          </a:xfrm>
          <a:prstGeom prst="rect">
            <a:avLst/>
          </a:prstGeom>
        </p:spPr>
        <p:txBody>
          <a:bodyPr vert="horz" lIns="91440" tIns="45720" rIns="91440" bIns="45720" rtlCol="0">
            <a:normAutofit/>
          </a:bodyPr>
          <a:lstStyle/>
          <a:p>
            <a:pPr algn="ctr" defTabSz="914400">
              <a:lnSpc>
                <a:spcPct val="90000"/>
              </a:lnSpc>
              <a:spcAft>
                <a:spcPts val="600"/>
              </a:spcAft>
            </a:pPr>
            <a:r>
              <a:rPr lang="en-US" sz="2400" dirty="0">
                <a:latin typeface="Cambria Math" panose="02040503050406030204" pitchFamily="18" charset="0"/>
              </a:rPr>
              <a:t>Only transitions defined in CWP allowed</a:t>
            </a:r>
            <a:endParaRPr lang="en-US" sz="2400" b="0" dirty="0">
              <a:latin typeface="Cambria Math" panose="02040503050406030204" pitchFamily="18" charset="0"/>
            </a:endParaRPr>
          </a:p>
        </p:txBody>
      </p:sp>
      <p:sp>
        <p:nvSpPr>
          <p:cNvPr id="34" name="Oval 33">
            <a:extLst>
              <a:ext uri="{FF2B5EF4-FFF2-40B4-BE49-F238E27FC236}">
                <a16:creationId xmlns:a16="http://schemas.microsoft.com/office/drawing/2014/main" id="{2A15E8CE-2138-CF46-B01E-5DF3E2312322}"/>
              </a:ext>
            </a:extLst>
          </p:cNvPr>
          <p:cNvSpPr/>
          <p:nvPr/>
        </p:nvSpPr>
        <p:spPr>
          <a:xfrm>
            <a:off x="7075575" y="155567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35" name="Oval 34">
            <a:extLst>
              <a:ext uri="{FF2B5EF4-FFF2-40B4-BE49-F238E27FC236}">
                <a16:creationId xmlns:a16="http://schemas.microsoft.com/office/drawing/2014/main" id="{BC510946-830B-A245-8D8B-D8735312A6B3}"/>
              </a:ext>
            </a:extLst>
          </p:cNvPr>
          <p:cNvSpPr/>
          <p:nvPr/>
        </p:nvSpPr>
        <p:spPr>
          <a:xfrm>
            <a:off x="7598089" y="3842607"/>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36" name="Oval 35">
            <a:extLst>
              <a:ext uri="{FF2B5EF4-FFF2-40B4-BE49-F238E27FC236}">
                <a16:creationId xmlns:a16="http://schemas.microsoft.com/office/drawing/2014/main" id="{F0F0AB0E-B26E-C046-9EE8-3246BE8285D1}"/>
              </a:ext>
            </a:extLst>
          </p:cNvPr>
          <p:cNvSpPr/>
          <p:nvPr/>
        </p:nvSpPr>
        <p:spPr>
          <a:xfrm>
            <a:off x="10139271" y="2780743"/>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37" name="Oval 36">
            <a:extLst>
              <a:ext uri="{FF2B5EF4-FFF2-40B4-BE49-F238E27FC236}">
                <a16:creationId xmlns:a16="http://schemas.microsoft.com/office/drawing/2014/main" id="{A4F14E8C-B82B-D246-809C-7FEAF10A29FB}"/>
              </a:ext>
            </a:extLst>
          </p:cNvPr>
          <p:cNvSpPr/>
          <p:nvPr/>
        </p:nvSpPr>
        <p:spPr>
          <a:xfrm>
            <a:off x="7810740" y="5302327"/>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38" name="Oval 37">
            <a:extLst>
              <a:ext uri="{FF2B5EF4-FFF2-40B4-BE49-F238E27FC236}">
                <a16:creationId xmlns:a16="http://schemas.microsoft.com/office/drawing/2014/main" id="{0EC774B2-2AA8-8E45-BF63-AAA302CE2942}"/>
              </a:ext>
            </a:extLst>
          </p:cNvPr>
          <p:cNvSpPr/>
          <p:nvPr/>
        </p:nvSpPr>
        <p:spPr>
          <a:xfrm>
            <a:off x="9256549" y="5029616"/>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p:sp>
        <p:nvSpPr>
          <p:cNvPr id="45" name="Rectangle 44">
            <a:extLst>
              <a:ext uri="{FF2B5EF4-FFF2-40B4-BE49-F238E27FC236}">
                <a16:creationId xmlns:a16="http://schemas.microsoft.com/office/drawing/2014/main" id="{8F85F42E-536F-7543-8F06-42F26D5436FE}"/>
              </a:ext>
            </a:extLst>
          </p:cNvPr>
          <p:cNvSpPr/>
          <p:nvPr/>
        </p:nvSpPr>
        <p:spPr>
          <a:xfrm>
            <a:off x="893561" y="2021380"/>
            <a:ext cx="4244302"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reaches state (</a:t>
            </a:r>
            <a:r>
              <a:rPr lang="en-US" sz="2400" i="1" dirty="0">
                <a:solidFill>
                  <a:schemeClr val="accent3"/>
                </a:solidFill>
                <a:latin typeface="Cambria Math" panose="02040503050406030204" pitchFamily="18" charset="0"/>
              </a:rPr>
              <a:t>witness</a:t>
            </a:r>
            <a:r>
              <a:rPr lang="en-US" sz="2400" dirty="0">
                <a:latin typeface="Cambria Math" panose="02040503050406030204" pitchFamily="18" charset="0"/>
              </a:rPr>
              <a:t>)</a:t>
            </a:r>
          </a:p>
        </p:txBody>
      </p:sp>
      <p:grpSp>
        <p:nvGrpSpPr>
          <p:cNvPr id="9" name="Group 8">
            <a:extLst>
              <a:ext uri="{FF2B5EF4-FFF2-40B4-BE49-F238E27FC236}">
                <a16:creationId xmlns:a16="http://schemas.microsoft.com/office/drawing/2014/main" id="{8B5F454F-3668-794F-8B48-236FDD09B590}"/>
              </a:ext>
            </a:extLst>
          </p:cNvPr>
          <p:cNvGrpSpPr/>
          <p:nvPr/>
        </p:nvGrpSpPr>
        <p:grpSpPr>
          <a:xfrm>
            <a:off x="1576614" y="2439361"/>
            <a:ext cx="2878192" cy="541096"/>
            <a:chOff x="1492454" y="2711927"/>
            <a:chExt cx="2878192" cy="541096"/>
          </a:xfrm>
        </p:grpSpPr>
        <p:sp>
          <p:nvSpPr>
            <p:cNvPr id="8" name="TextBox 7">
              <a:extLst>
                <a:ext uri="{FF2B5EF4-FFF2-40B4-BE49-F238E27FC236}">
                  <a16:creationId xmlns:a16="http://schemas.microsoft.com/office/drawing/2014/main" id="{45B96043-9BB7-8A4A-8009-A6EF3EA85415}"/>
                </a:ext>
              </a:extLst>
            </p:cNvPr>
            <p:cNvSpPr txBox="1"/>
            <p:nvPr/>
          </p:nvSpPr>
          <p:spPr>
            <a:xfrm>
              <a:off x="2416901" y="2733454"/>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40" name="Oval 39">
              <a:extLst>
                <a:ext uri="{FF2B5EF4-FFF2-40B4-BE49-F238E27FC236}">
                  <a16:creationId xmlns:a16="http://schemas.microsoft.com/office/drawing/2014/main" id="{8F85AAEB-8A6D-124E-9B57-0AEDE579CAEE}"/>
                </a:ext>
              </a:extLst>
            </p:cNvPr>
            <p:cNvSpPr/>
            <p:nvPr/>
          </p:nvSpPr>
          <p:spPr>
            <a:xfrm>
              <a:off x="3830008" y="278606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4" name="Rectangle 3">
              <a:extLst>
                <a:ext uri="{FF2B5EF4-FFF2-40B4-BE49-F238E27FC236}">
                  <a16:creationId xmlns:a16="http://schemas.microsoft.com/office/drawing/2014/main" id="{F7F97B33-17D2-F341-88DB-A8710B460494}"/>
                </a:ext>
              </a:extLst>
            </p:cNvPr>
            <p:cNvSpPr/>
            <p:nvPr/>
          </p:nvSpPr>
          <p:spPr>
            <a:xfrm>
              <a:off x="1492454" y="2711927"/>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91E35A38-6FFF-5949-AEEF-71BC11A3F8BE}"/>
                    </a:ext>
                  </a:extLst>
                </p:cNvPr>
                <p:cNvSpPr/>
                <p:nvPr/>
              </p:nvSpPr>
              <p:spPr>
                <a:xfrm>
                  <a:off x="2022496" y="272887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1" name="Rectangle 50">
                  <a:extLst>
                    <a:ext uri="{FF2B5EF4-FFF2-40B4-BE49-F238E27FC236}">
                      <a16:creationId xmlns:a16="http://schemas.microsoft.com/office/drawing/2014/main" id="{91E35A38-6FFF-5949-AEEF-71BC11A3F8BE}"/>
                    </a:ext>
                  </a:extLst>
                </p:cNvPr>
                <p:cNvSpPr>
                  <a:spLocks noRot="1" noChangeAspect="1" noMove="1" noResize="1" noEditPoints="1" noAdjustHandles="1" noChangeArrowheads="1" noChangeShapeType="1" noTextEdit="1"/>
                </p:cNvSpPr>
                <p:nvPr/>
              </p:nvSpPr>
              <p:spPr>
                <a:xfrm>
                  <a:off x="2022496" y="2728875"/>
                  <a:ext cx="61587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83C92A22-197F-BF45-A26B-C1CDB07B1612}"/>
                    </a:ext>
                  </a:extLst>
                </p:cNvPr>
                <p:cNvSpPr/>
                <p:nvPr/>
              </p:nvSpPr>
              <p:spPr>
                <a:xfrm>
                  <a:off x="3440371" y="2728875"/>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2" name="Rectangle 51">
                  <a:extLst>
                    <a:ext uri="{FF2B5EF4-FFF2-40B4-BE49-F238E27FC236}">
                      <a16:creationId xmlns:a16="http://schemas.microsoft.com/office/drawing/2014/main" id="{83C92A22-197F-BF45-A26B-C1CDB07B1612}"/>
                    </a:ext>
                  </a:extLst>
                </p:cNvPr>
                <p:cNvSpPr>
                  <a:spLocks noRot="1" noChangeAspect="1" noMove="1" noResize="1" noEditPoints="1" noAdjustHandles="1" noChangeArrowheads="1" noChangeShapeType="1" noTextEdit="1"/>
                </p:cNvSpPr>
                <p:nvPr/>
              </p:nvSpPr>
              <p:spPr>
                <a:xfrm>
                  <a:off x="3440371" y="2728875"/>
                  <a:ext cx="482824" cy="461665"/>
                </a:xfrm>
                <a:prstGeom prst="rect">
                  <a:avLst/>
                </a:prstGeom>
                <a:blipFill>
                  <a:blip r:embed="rId5"/>
                  <a:stretch>
                    <a:fillRect/>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E6C705C9-26E4-2E40-9076-97771BE1B7F9}"/>
                </a:ext>
              </a:extLst>
            </p:cNvPr>
            <p:cNvSpPr/>
            <p:nvPr/>
          </p:nvSpPr>
          <p:spPr>
            <a:xfrm>
              <a:off x="3509092" y="2728875"/>
              <a:ext cx="86155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16619937-8F89-274A-B46F-4A963CD6ECB4}"/>
              </a:ext>
            </a:extLst>
          </p:cNvPr>
          <p:cNvSpPr/>
          <p:nvPr/>
        </p:nvSpPr>
        <p:spPr>
          <a:xfrm>
            <a:off x="479449" y="3169073"/>
            <a:ext cx="5130700" cy="424732"/>
          </a:xfrm>
          <a:prstGeom prst="rect">
            <a:avLst/>
          </a:prstGeom>
        </p:spPr>
        <p:txBody>
          <a:bodyPr wrap="none">
            <a:spAutoFit/>
          </a:bodyPr>
          <a:lstStyle/>
          <a:p>
            <a:pPr algn="ctr" defTabSz="914400">
              <a:lnSpc>
                <a:spcPct val="90000"/>
              </a:lnSpc>
              <a:spcAft>
                <a:spcPts val="600"/>
              </a:spcAft>
            </a:pPr>
            <a:r>
              <a:rPr lang="en-US" sz="2400" dirty="0">
                <a:latin typeface="Cambria Math" panose="02040503050406030204" pitchFamily="18" charset="0"/>
              </a:rPr>
              <a:t>BPMN only in one CWP state at a time</a:t>
            </a:r>
          </a:p>
        </p:txBody>
      </p:sp>
      <p:grpSp>
        <p:nvGrpSpPr>
          <p:cNvPr id="14" name="Group 13">
            <a:extLst>
              <a:ext uri="{FF2B5EF4-FFF2-40B4-BE49-F238E27FC236}">
                <a16:creationId xmlns:a16="http://schemas.microsoft.com/office/drawing/2014/main" id="{A3EF5B8D-FA35-EB47-98FA-90C823785638}"/>
              </a:ext>
            </a:extLst>
          </p:cNvPr>
          <p:cNvGrpSpPr/>
          <p:nvPr/>
        </p:nvGrpSpPr>
        <p:grpSpPr>
          <a:xfrm>
            <a:off x="317419" y="3601618"/>
            <a:ext cx="5389938" cy="1382542"/>
            <a:chOff x="313340" y="3822504"/>
            <a:chExt cx="5389938" cy="1382542"/>
          </a:xfrm>
        </p:grpSpPr>
        <p:sp>
          <p:nvSpPr>
            <p:cNvPr id="55" name="TextBox 54">
              <a:extLst>
                <a:ext uri="{FF2B5EF4-FFF2-40B4-BE49-F238E27FC236}">
                  <a16:creationId xmlns:a16="http://schemas.microsoft.com/office/drawing/2014/main" id="{436E254E-0C9A-AF42-9A84-C9AF91A98153}"/>
                </a:ext>
              </a:extLst>
            </p:cNvPr>
            <p:cNvSpPr txBox="1"/>
            <p:nvPr/>
          </p:nvSpPr>
          <p:spPr>
            <a:xfrm>
              <a:off x="313340" y="4244409"/>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56" name="Oval 55">
              <a:extLst>
                <a:ext uri="{FF2B5EF4-FFF2-40B4-BE49-F238E27FC236}">
                  <a16:creationId xmlns:a16="http://schemas.microsoft.com/office/drawing/2014/main" id="{7B10ECDF-D288-8949-B862-DFCDD4CB96C7}"/>
                </a:ext>
              </a:extLst>
            </p:cNvPr>
            <p:cNvSpPr/>
            <p:nvPr/>
          </p:nvSpPr>
          <p:spPr>
            <a:xfrm>
              <a:off x="1493219" y="430533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5CAD7A9-B60A-2C47-8B73-8180630594D6}"/>
                    </a:ext>
                  </a:extLst>
                </p:cNvPr>
                <p:cNvSpPr/>
                <p:nvPr/>
              </p:nvSpPr>
              <p:spPr>
                <a:xfrm>
                  <a:off x="2603624" y="3986551"/>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Rectangle 56">
                  <a:extLst>
                    <a:ext uri="{FF2B5EF4-FFF2-40B4-BE49-F238E27FC236}">
                      <a16:creationId xmlns:a16="http://schemas.microsoft.com/office/drawing/2014/main" id="{95CAD7A9-B60A-2C47-8B73-8180630594D6}"/>
                    </a:ext>
                  </a:extLst>
                </p:cNvPr>
                <p:cNvSpPr>
                  <a:spLocks noRot="1" noChangeAspect="1" noMove="1" noResize="1" noEditPoints="1" noAdjustHandles="1" noChangeArrowheads="1" noChangeShapeType="1" noTextEdit="1"/>
                </p:cNvSpPr>
                <p:nvPr/>
              </p:nvSpPr>
              <p:spPr>
                <a:xfrm>
                  <a:off x="2603624" y="3986551"/>
                  <a:ext cx="482824" cy="461665"/>
                </a:xfrm>
                <a:prstGeom prst="rect">
                  <a:avLst/>
                </a:prstGeom>
                <a:blipFill>
                  <a:blip r:embed="rId6"/>
                  <a:stretch>
                    <a:fillRect/>
                  </a:stretch>
                </a:blipFill>
              </p:spPr>
              <p:txBody>
                <a:bodyPr/>
                <a:lstStyle/>
                <a:p>
                  <a:r>
                    <a:rPr lang="en-US">
                      <a:noFill/>
                    </a:rPr>
                    <a:t> </a:t>
                  </a:r>
                </a:p>
              </p:txBody>
            </p:sp>
          </mc:Fallback>
        </mc:AlternateContent>
        <p:sp>
          <p:nvSpPr>
            <p:cNvPr id="58" name="Double Bracket 57">
              <a:extLst>
                <a:ext uri="{FF2B5EF4-FFF2-40B4-BE49-F238E27FC236}">
                  <a16:creationId xmlns:a16="http://schemas.microsoft.com/office/drawing/2014/main" id="{3182F658-5533-A040-AFED-35D8605958C2}"/>
                </a:ext>
              </a:extLst>
            </p:cNvPr>
            <p:cNvSpPr/>
            <p:nvPr/>
          </p:nvSpPr>
          <p:spPr>
            <a:xfrm>
              <a:off x="2405029" y="3927149"/>
              <a:ext cx="3167125" cy="114804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DC46359B-EB09-EC4D-8705-14DE3DCD05AE}"/>
                    </a:ext>
                  </a:extLst>
                </p:cNvPr>
                <p:cNvSpPr/>
                <p:nvPr/>
              </p:nvSpPr>
              <p:spPr>
                <a:xfrm>
                  <a:off x="1870428" y="4266437"/>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9" name="Rectangle 58">
                  <a:extLst>
                    <a:ext uri="{FF2B5EF4-FFF2-40B4-BE49-F238E27FC236}">
                      <a16:creationId xmlns:a16="http://schemas.microsoft.com/office/drawing/2014/main" id="{DC46359B-EB09-EC4D-8705-14DE3DCD05AE}"/>
                    </a:ext>
                  </a:extLst>
                </p:cNvPr>
                <p:cNvSpPr>
                  <a:spLocks noRot="1" noChangeAspect="1" noMove="1" noResize="1" noEditPoints="1" noAdjustHandles="1" noChangeArrowheads="1" noChangeShapeType="1" noTextEdit="1"/>
                </p:cNvSpPr>
                <p:nvPr/>
              </p:nvSpPr>
              <p:spPr>
                <a:xfrm>
                  <a:off x="1870428" y="4266437"/>
                  <a:ext cx="61587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353D0F2-40CA-564B-B923-441BE91DEBBB}"/>
                    </a:ext>
                  </a:extLst>
                </p:cNvPr>
                <p:cNvSpPr/>
                <p:nvPr/>
              </p:nvSpPr>
              <p:spPr>
                <a:xfrm>
                  <a:off x="3384292" y="3979475"/>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1" name="Rectangle 60">
                  <a:extLst>
                    <a:ext uri="{FF2B5EF4-FFF2-40B4-BE49-F238E27FC236}">
                      <a16:creationId xmlns:a16="http://schemas.microsoft.com/office/drawing/2014/main" id="{E353D0F2-40CA-564B-B923-441BE91DEBBB}"/>
                    </a:ext>
                  </a:extLst>
                </p:cNvPr>
                <p:cNvSpPr>
                  <a:spLocks noRot="1" noChangeAspect="1" noMove="1" noResize="1" noEditPoints="1" noAdjustHandles="1" noChangeArrowheads="1" noChangeShapeType="1" noTextEdit="1"/>
                </p:cNvSpPr>
                <p:nvPr/>
              </p:nvSpPr>
              <p:spPr>
                <a:xfrm>
                  <a:off x="3384292" y="3979475"/>
                  <a:ext cx="434734"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8C620E2B-ED62-F642-A595-A89E8C49DF58}"/>
                    </a:ext>
                  </a:extLst>
                </p:cNvPr>
                <p:cNvSpPr/>
                <p:nvPr/>
              </p:nvSpPr>
              <p:spPr>
                <a:xfrm>
                  <a:off x="4346845" y="3979475"/>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3" name="Rectangle 62">
                  <a:extLst>
                    <a:ext uri="{FF2B5EF4-FFF2-40B4-BE49-F238E27FC236}">
                      <a16:creationId xmlns:a16="http://schemas.microsoft.com/office/drawing/2014/main" id="{8C620E2B-ED62-F642-A595-A89E8C49DF58}"/>
                    </a:ext>
                  </a:extLst>
                </p:cNvPr>
                <p:cNvSpPr>
                  <a:spLocks noRot="1" noChangeAspect="1" noMove="1" noResize="1" noEditPoints="1" noAdjustHandles="1" noChangeArrowheads="1" noChangeShapeType="1" noTextEdit="1"/>
                </p:cNvSpPr>
                <p:nvPr/>
              </p:nvSpPr>
              <p:spPr>
                <a:xfrm>
                  <a:off x="4346845" y="3979475"/>
                  <a:ext cx="732380" cy="461665"/>
                </a:xfrm>
                <a:prstGeom prst="rect">
                  <a:avLst/>
                </a:prstGeom>
                <a:blipFill>
                  <a:blip r:embed="rId9"/>
                  <a:stretch>
                    <a:fillRect/>
                  </a:stretch>
                </a:blipFill>
              </p:spPr>
              <p:txBody>
                <a:bodyPr/>
                <a:lstStyle/>
                <a:p>
                  <a:r>
                    <a:rPr lang="en-US">
                      <a:noFill/>
                    </a:rPr>
                    <a:t> </a:t>
                  </a:r>
                </a:p>
              </p:txBody>
            </p:sp>
          </mc:Fallback>
        </mc:AlternateContent>
        <p:sp>
          <p:nvSpPr>
            <p:cNvPr id="65" name="Oval 64">
              <a:extLst>
                <a:ext uri="{FF2B5EF4-FFF2-40B4-BE49-F238E27FC236}">
                  <a16:creationId xmlns:a16="http://schemas.microsoft.com/office/drawing/2014/main" id="{1F18A91B-829B-8A43-A415-933719F733D7}"/>
                </a:ext>
              </a:extLst>
            </p:cNvPr>
            <p:cNvSpPr/>
            <p:nvPr/>
          </p:nvSpPr>
          <p:spPr>
            <a:xfrm>
              <a:off x="3010942" y="4039488"/>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
          <p:nvSpPr>
            <p:cNvPr id="66" name="Oval 65">
              <a:extLst>
                <a:ext uri="{FF2B5EF4-FFF2-40B4-BE49-F238E27FC236}">
                  <a16:creationId xmlns:a16="http://schemas.microsoft.com/office/drawing/2014/main" id="{081A8D8E-E99D-3B42-A0A1-6D7ECE9D50CD}"/>
                </a:ext>
              </a:extLst>
            </p:cNvPr>
            <p:cNvSpPr/>
            <p:nvPr/>
          </p:nvSpPr>
          <p:spPr>
            <a:xfrm>
              <a:off x="3981653" y="4037221"/>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67" name="Oval 66">
              <a:extLst>
                <a:ext uri="{FF2B5EF4-FFF2-40B4-BE49-F238E27FC236}">
                  <a16:creationId xmlns:a16="http://schemas.microsoft.com/office/drawing/2014/main" id="{8F2B56CE-A136-1A47-9661-47E88630CBA8}"/>
                </a:ext>
              </a:extLst>
            </p:cNvPr>
            <p:cNvSpPr/>
            <p:nvPr/>
          </p:nvSpPr>
          <p:spPr>
            <a:xfrm>
              <a:off x="4964396" y="40267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68" name="Oval 67">
              <a:extLst>
                <a:ext uri="{FF2B5EF4-FFF2-40B4-BE49-F238E27FC236}">
                  <a16:creationId xmlns:a16="http://schemas.microsoft.com/office/drawing/2014/main" id="{17060B40-832D-9F47-B686-0A75BCE5DA15}"/>
                </a:ext>
              </a:extLst>
            </p:cNvPr>
            <p:cNvSpPr/>
            <p:nvPr/>
          </p:nvSpPr>
          <p:spPr>
            <a:xfrm>
              <a:off x="3013860" y="46095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4</a:t>
              </a:r>
            </a:p>
          </p:txBody>
        </p:sp>
        <p:sp>
          <p:nvSpPr>
            <p:cNvPr id="69" name="Oval 68">
              <a:extLst>
                <a:ext uri="{FF2B5EF4-FFF2-40B4-BE49-F238E27FC236}">
                  <a16:creationId xmlns:a16="http://schemas.microsoft.com/office/drawing/2014/main" id="{E79BC90B-98AE-3B4B-B0B4-BE3CFE19D5AA}"/>
                </a:ext>
              </a:extLst>
            </p:cNvPr>
            <p:cNvSpPr/>
            <p:nvPr/>
          </p:nvSpPr>
          <p:spPr>
            <a:xfrm>
              <a:off x="3989269"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70" name="Oval 69">
              <a:extLst>
                <a:ext uri="{FF2B5EF4-FFF2-40B4-BE49-F238E27FC236}">
                  <a16:creationId xmlns:a16="http://schemas.microsoft.com/office/drawing/2014/main" id="{3BD133F6-8CF2-1647-A740-802007C5759C}"/>
                </a:ext>
              </a:extLst>
            </p:cNvPr>
            <p:cNvSpPr/>
            <p:nvPr/>
          </p:nvSpPr>
          <p:spPr>
            <a:xfrm>
              <a:off x="4982703" y="4609522"/>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6</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46155A9B-4255-8C4D-8892-2B41FDEA3BBA}"/>
                    </a:ext>
                  </a:extLst>
                </p:cNvPr>
                <p:cNvSpPr/>
                <p:nvPr/>
              </p:nvSpPr>
              <p:spPr>
                <a:xfrm>
                  <a:off x="2371553"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1" name="Rectangle 70">
                  <a:extLst>
                    <a:ext uri="{FF2B5EF4-FFF2-40B4-BE49-F238E27FC236}">
                      <a16:creationId xmlns:a16="http://schemas.microsoft.com/office/drawing/2014/main" id="{46155A9B-4255-8C4D-8892-2B41FDEA3BBA}"/>
                    </a:ext>
                  </a:extLst>
                </p:cNvPr>
                <p:cNvSpPr>
                  <a:spLocks noRot="1" noChangeAspect="1" noMove="1" noResize="1" noEditPoints="1" noAdjustHandles="1" noChangeArrowheads="1" noChangeShapeType="1" noTextEdit="1"/>
                </p:cNvSpPr>
                <p:nvPr/>
              </p:nvSpPr>
              <p:spPr>
                <a:xfrm>
                  <a:off x="2371553" y="4567871"/>
                  <a:ext cx="73238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04E50BA6-6E0A-B147-8810-31B1DA2B4F79}"/>
                    </a:ext>
                  </a:extLst>
                </p:cNvPr>
                <p:cNvSpPr/>
                <p:nvPr/>
              </p:nvSpPr>
              <p:spPr>
                <a:xfrm>
                  <a:off x="3379740" y="4567871"/>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2" name="Rectangle 71">
                  <a:extLst>
                    <a:ext uri="{FF2B5EF4-FFF2-40B4-BE49-F238E27FC236}">
                      <a16:creationId xmlns:a16="http://schemas.microsoft.com/office/drawing/2014/main" id="{04E50BA6-6E0A-B147-8810-31B1DA2B4F79}"/>
                    </a:ext>
                  </a:extLst>
                </p:cNvPr>
                <p:cNvSpPr>
                  <a:spLocks noRot="1" noChangeAspect="1" noMove="1" noResize="1" noEditPoints="1" noAdjustHandles="1" noChangeArrowheads="1" noChangeShapeType="1" noTextEdit="1"/>
                </p:cNvSpPr>
                <p:nvPr/>
              </p:nvSpPr>
              <p:spPr>
                <a:xfrm>
                  <a:off x="3379740" y="4567871"/>
                  <a:ext cx="732380"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EE268870-122F-5049-BE7D-83E35C1F8E5B}"/>
                    </a:ext>
                  </a:extLst>
                </p:cNvPr>
                <p:cNvSpPr/>
                <p:nvPr/>
              </p:nvSpPr>
              <p:spPr>
                <a:xfrm>
                  <a:off x="4364479" y="4567864"/>
                  <a:ext cx="7323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3" name="Rectangle 72">
                  <a:extLst>
                    <a:ext uri="{FF2B5EF4-FFF2-40B4-BE49-F238E27FC236}">
                      <a16:creationId xmlns:a16="http://schemas.microsoft.com/office/drawing/2014/main" id="{EE268870-122F-5049-BE7D-83E35C1F8E5B}"/>
                    </a:ext>
                  </a:extLst>
                </p:cNvPr>
                <p:cNvSpPr>
                  <a:spLocks noRot="1" noChangeAspect="1" noMove="1" noResize="1" noEditPoints="1" noAdjustHandles="1" noChangeArrowheads="1" noChangeShapeType="1" noTextEdit="1"/>
                </p:cNvSpPr>
                <p:nvPr/>
              </p:nvSpPr>
              <p:spPr>
                <a:xfrm>
                  <a:off x="4364479" y="4567864"/>
                  <a:ext cx="732380" cy="461665"/>
                </a:xfrm>
                <a:prstGeom prst="rect">
                  <a:avLst/>
                </a:prstGeom>
                <a:blipFill>
                  <a:blip r:embed="rId10"/>
                  <a:stretch>
                    <a:fillRect/>
                  </a:stretch>
                </a:blipFill>
              </p:spPr>
              <p:txBody>
                <a:bodyPr/>
                <a:lstStyle/>
                <a:p>
                  <a:r>
                    <a:rPr lang="en-US">
                      <a:noFill/>
                    </a:rPr>
                    <a:t> </a:t>
                  </a:r>
                </a:p>
              </p:txBody>
            </p:sp>
          </mc:Fallback>
        </mc:AlternateContent>
        <p:sp>
          <p:nvSpPr>
            <p:cNvPr id="75" name="Double Bracket 74">
              <a:extLst>
                <a:ext uri="{FF2B5EF4-FFF2-40B4-BE49-F238E27FC236}">
                  <a16:creationId xmlns:a16="http://schemas.microsoft.com/office/drawing/2014/main" id="{D964F504-2B1A-D24E-80A9-EE774278D848}"/>
                </a:ext>
              </a:extLst>
            </p:cNvPr>
            <p:cNvSpPr/>
            <p:nvPr/>
          </p:nvSpPr>
          <p:spPr>
            <a:xfrm>
              <a:off x="1402950" y="3822504"/>
              <a:ext cx="4300328" cy="1382542"/>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68288C3-1BF5-EE44-B777-FE2131318F13}"/>
              </a:ext>
            </a:extLst>
          </p:cNvPr>
          <p:cNvGrpSpPr/>
          <p:nvPr/>
        </p:nvGrpSpPr>
        <p:grpSpPr>
          <a:xfrm>
            <a:off x="148411" y="5736520"/>
            <a:ext cx="5665128" cy="814774"/>
            <a:chOff x="184682" y="5562580"/>
            <a:chExt cx="5665128" cy="814774"/>
          </a:xfrm>
        </p:grpSpPr>
        <p:sp>
          <p:nvSpPr>
            <p:cNvPr id="77" name="TextBox 76">
              <a:extLst>
                <a:ext uri="{FF2B5EF4-FFF2-40B4-BE49-F238E27FC236}">
                  <a16:creationId xmlns:a16="http://schemas.microsoft.com/office/drawing/2014/main" id="{E14E53F6-0CEB-524D-AAE8-F8FE11DFB805}"/>
                </a:ext>
              </a:extLst>
            </p:cNvPr>
            <p:cNvSpPr txBox="1"/>
            <p:nvPr/>
          </p:nvSpPr>
          <p:spPr>
            <a:xfrm>
              <a:off x="1073963" y="5709165"/>
              <a:ext cx="1158713" cy="461665"/>
            </a:xfrm>
            <a:prstGeom prst="rect">
              <a:avLst/>
            </a:prstGeom>
            <a:noFill/>
          </p:spPr>
          <p:txBody>
            <a:bodyPr wrap="square" rtlCol="0">
              <a:spAutoFit/>
            </a:bodyPr>
            <a:lstStyle/>
            <a:p>
              <a:pPr algn="ctr"/>
              <a:r>
                <a:rPr lang="en-US" sz="2400" b="1" dirty="0">
                  <a:solidFill>
                    <a:schemeClr val="accent1"/>
                  </a:solidFill>
                </a:rPr>
                <a:t>always</a:t>
              </a:r>
            </a:p>
          </p:txBody>
        </p:sp>
        <p:sp>
          <p:nvSpPr>
            <p:cNvPr id="78" name="Oval 77">
              <a:extLst>
                <a:ext uri="{FF2B5EF4-FFF2-40B4-BE49-F238E27FC236}">
                  <a16:creationId xmlns:a16="http://schemas.microsoft.com/office/drawing/2014/main" id="{25A258FE-441E-1846-B97C-67D367BF663B}"/>
                </a:ext>
              </a:extLst>
            </p:cNvPr>
            <p:cNvSpPr/>
            <p:nvPr/>
          </p:nvSpPr>
          <p:spPr>
            <a:xfrm>
              <a:off x="2215237" y="5756795"/>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79" name="Rectangle 78">
              <a:extLst>
                <a:ext uri="{FF2B5EF4-FFF2-40B4-BE49-F238E27FC236}">
                  <a16:creationId xmlns:a16="http://schemas.microsoft.com/office/drawing/2014/main" id="{54FA7F22-E357-2248-8945-2D524B9C6A91}"/>
                </a:ext>
              </a:extLst>
            </p:cNvPr>
            <p:cNvSpPr/>
            <p:nvPr/>
          </p:nvSpPr>
          <p:spPr>
            <a:xfrm>
              <a:off x="184682" y="5687638"/>
              <a:ext cx="636328" cy="461665"/>
            </a:xfrm>
            <a:prstGeom prst="rect">
              <a:avLst/>
            </a:prstGeom>
          </p:spPr>
          <p:txBody>
            <a:bodyPr wrap="none">
              <a:spAutoFit/>
            </a:bodyPr>
            <a:lstStyle/>
            <a:p>
              <a:r>
                <a:rPr lang="en-US" sz="2400" i="1" dirty="0">
                  <a:solidFill>
                    <a:schemeClr val="accent1"/>
                  </a:solidFill>
                  <a:latin typeface="Cambria Math" panose="02040503050406030204" pitchFamily="18" charset="0"/>
                </a:rPr>
                <a:t>fair</a:t>
              </a:r>
              <a:endParaRPr lang="en-US" sz="2400" dirty="0"/>
            </a:p>
          </p:txBody>
        </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32A0826F-9674-9F42-B10C-74173DFC5585}"/>
                    </a:ext>
                  </a:extLst>
                </p:cNvPr>
                <p:cNvSpPr/>
                <p:nvPr/>
              </p:nvSpPr>
              <p:spPr>
                <a:xfrm>
                  <a:off x="697141" y="5704586"/>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0" name="Rectangle 79">
                  <a:extLst>
                    <a:ext uri="{FF2B5EF4-FFF2-40B4-BE49-F238E27FC236}">
                      <a16:creationId xmlns:a16="http://schemas.microsoft.com/office/drawing/2014/main" id="{32A0826F-9674-9F42-B10C-74173DFC5585}"/>
                    </a:ext>
                  </a:extLst>
                </p:cNvPr>
                <p:cNvSpPr>
                  <a:spLocks noRot="1" noChangeAspect="1" noMove="1" noResize="1" noEditPoints="1" noAdjustHandles="1" noChangeArrowheads="1" noChangeShapeType="1" noTextEdit="1"/>
                </p:cNvSpPr>
                <p:nvPr/>
              </p:nvSpPr>
              <p:spPr>
                <a:xfrm>
                  <a:off x="697141" y="5704586"/>
                  <a:ext cx="615874" cy="461665"/>
                </a:xfrm>
                <a:prstGeom prst="rect">
                  <a:avLst/>
                </a:prstGeom>
                <a:blipFill>
                  <a:blip r:embed="rId12"/>
                  <a:stretch>
                    <a:fillRect/>
                  </a:stretch>
                </a:blipFill>
              </p:spPr>
              <p:txBody>
                <a:bodyPr/>
                <a:lstStyle/>
                <a:p>
                  <a:r>
                    <a:rPr lang="en-US">
                      <a:noFill/>
                    </a:rPr>
                    <a:t> </a:t>
                  </a:r>
                </a:p>
              </p:txBody>
            </p:sp>
          </mc:Fallback>
        </mc:AlternateContent>
        <p:sp>
          <p:nvSpPr>
            <p:cNvPr id="82" name="Double Bracket 81">
              <a:extLst>
                <a:ext uri="{FF2B5EF4-FFF2-40B4-BE49-F238E27FC236}">
                  <a16:creationId xmlns:a16="http://schemas.microsoft.com/office/drawing/2014/main" id="{9B117DF0-83E8-3145-847C-13733EBC7CC6}"/>
                </a:ext>
              </a:extLst>
            </p:cNvPr>
            <p:cNvSpPr/>
            <p:nvPr/>
          </p:nvSpPr>
          <p:spPr>
            <a:xfrm>
              <a:off x="4340011" y="5708578"/>
              <a:ext cx="1329384" cy="524148"/>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5B026FD5-4470-F441-B50E-33DB827E7B55}"/>
                    </a:ext>
                  </a:extLst>
                </p:cNvPr>
                <p:cNvSpPr/>
                <p:nvPr/>
              </p:nvSpPr>
              <p:spPr>
                <a:xfrm>
                  <a:off x="2587204" y="5721905"/>
                  <a:ext cx="6158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3" name="Rectangle 82">
                  <a:extLst>
                    <a:ext uri="{FF2B5EF4-FFF2-40B4-BE49-F238E27FC236}">
                      <a16:creationId xmlns:a16="http://schemas.microsoft.com/office/drawing/2014/main" id="{5B026FD5-4470-F441-B50E-33DB827E7B55}"/>
                    </a:ext>
                  </a:extLst>
                </p:cNvPr>
                <p:cNvSpPr>
                  <a:spLocks noRot="1" noChangeAspect="1" noMove="1" noResize="1" noEditPoints="1" noAdjustHandles="1" noChangeArrowheads="1" noChangeShapeType="1" noTextEdit="1"/>
                </p:cNvSpPr>
                <p:nvPr/>
              </p:nvSpPr>
              <p:spPr>
                <a:xfrm>
                  <a:off x="2587204" y="5721905"/>
                  <a:ext cx="615874" cy="461665"/>
                </a:xfrm>
                <a:prstGeom prst="rect">
                  <a:avLst/>
                </a:prstGeom>
                <a:blipFill>
                  <a:blip r:embed="rId4"/>
                  <a:stretch>
                    <a:fillRect/>
                  </a:stretch>
                </a:blipFill>
              </p:spPr>
              <p:txBody>
                <a:bodyPr/>
                <a:lstStyle/>
                <a:p>
                  <a:r>
                    <a:rPr lang="en-US">
                      <a:noFill/>
                    </a:rPr>
                    <a:t> </a:t>
                  </a:r>
                </a:p>
              </p:txBody>
            </p:sp>
          </mc:Fallback>
        </mc:AlternateContent>
        <p:sp>
          <p:nvSpPr>
            <p:cNvPr id="84" name="Oval 83">
              <a:extLst>
                <a:ext uri="{FF2B5EF4-FFF2-40B4-BE49-F238E27FC236}">
                  <a16:creationId xmlns:a16="http://schemas.microsoft.com/office/drawing/2014/main" id="{90099A6E-7B5A-1148-9CA5-7714CF8546F6}"/>
                </a:ext>
              </a:extLst>
            </p:cNvPr>
            <p:cNvSpPr/>
            <p:nvPr/>
          </p:nvSpPr>
          <p:spPr>
            <a:xfrm>
              <a:off x="3205479" y="5767776"/>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2</a:t>
              </a:r>
            </a:p>
          </p:txBody>
        </p:sp>
        <p:sp>
          <p:nvSpPr>
            <p:cNvPr id="85" name="TextBox 84">
              <a:extLst>
                <a:ext uri="{FF2B5EF4-FFF2-40B4-BE49-F238E27FC236}">
                  <a16:creationId xmlns:a16="http://schemas.microsoft.com/office/drawing/2014/main" id="{013C59C7-FA15-5945-A51F-AFCB2D638ADA}"/>
                </a:ext>
              </a:extLst>
            </p:cNvPr>
            <p:cNvSpPr txBox="1"/>
            <p:nvPr/>
          </p:nvSpPr>
          <p:spPr>
            <a:xfrm>
              <a:off x="3565093" y="5716498"/>
              <a:ext cx="841834" cy="461665"/>
            </a:xfrm>
            <a:prstGeom prst="rect">
              <a:avLst/>
            </a:prstGeom>
            <a:noFill/>
          </p:spPr>
          <p:txBody>
            <a:bodyPr wrap="square" rtlCol="0">
              <a:spAutoFit/>
            </a:bodyPr>
            <a:lstStyle/>
            <a:p>
              <a:pPr algn="ctr"/>
              <a:r>
                <a:rPr lang="en-US" sz="2400" b="1" dirty="0">
                  <a:solidFill>
                    <a:schemeClr val="accent1"/>
                  </a:solidFill>
                </a:rPr>
                <a:t>until</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2B5C495A-4680-B54A-9F8E-A84E9F8A1829}"/>
                    </a:ext>
                  </a:extLst>
                </p:cNvPr>
                <p:cNvSpPr/>
                <p:nvPr/>
              </p:nvSpPr>
              <p:spPr>
                <a:xfrm>
                  <a:off x="4778555" y="5733616"/>
                  <a:ext cx="434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86" name="Rectangle 85">
                  <a:extLst>
                    <a:ext uri="{FF2B5EF4-FFF2-40B4-BE49-F238E27FC236}">
                      <a16:creationId xmlns:a16="http://schemas.microsoft.com/office/drawing/2014/main" id="{2B5C495A-4680-B54A-9F8E-A84E9F8A1829}"/>
                    </a:ext>
                  </a:extLst>
                </p:cNvPr>
                <p:cNvSpPr>
                  <a:spLocks noRot="1" noChangeAspect="1" noMove="1" noResize="1" noEditPoints="1" noAdjustHandles="1" noChangeArrowheads="1" noChangeShapeType="1" noTextEdit="1"/>
                </p:cNvSpPr>
                <p:nvPr/>
              </p:nvSpPr>
              <p:spPr>
                <a:xfrm>
                  <a:off x="4778555" y="5733616"/>
                  <a:ext cx="434734" cy="461665"/>
                </a:xfrm>
                <a:prstGeom prst="rect">
                  <a:avLst/>
                </a:prstGeom>
                <a:blipFill>
                  <a:blip r:embed="rId13"/>
                  <a:stretch>
                    <a:fillRect/>
                  </a:stretch>
                </a:blipFill>
              </p:spPr>
              <p:txBody>
                <a:bodyPr/>
                <a:lstStyle/>
                <a:p>
                  <a:r>
                    <a:rPr lang="en-US">
                      <a:noFill/>
                    </a:rPr>
                    <a:t> </a:t>
                  </a:r>
                </a:p>
              </p:txBody>
            </p:sp>
          </mc:Fallback>
        </mc:AlternateContent>
        <p:sp>
          <p:nvSpPr>
            <p:cNvPr id="87" name="Oval 86">
              <a:extLst>
                <a:ext uri="{FF2B5EF4-FFF2-40B4-BE49-F238E27FC236}">
                  <a16:creationId xmlns:a16="http://schemas.microsoft.com/office/drawing/2014/main" id="{C082B623-4505-CC48-B665-C11057E793E2}"/>
                </a:ext>
              </a:extLst>
            </p:cNvPr>
            <p:cNvSpPr/>
            <p:nvPr/>
          </p:nvSpPr>
          <p:spPr>
            <a:xfrm>
              <a:off x="4425712" y="5763464"/>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a:t>
              </a:r>
            </a:p>
          </p:txBody>
        </p:sp>
        <p:sp>
          <p:nvSpPr>
            <p:cNvPr id="88" name="Oval 87">
              <a:extLst>
                <a:ext uri="{FF2B5EF4-FFF2-40B4-BE49-F238E27FC236}">
                  <a16:creationId xmlns:a16="http://schemas.microsoft.com/office/drawing/2014/main" id="{B7F003C4-ED4E-3943-A381-BB6F1796F3D0}"/>
                </a:ext>
              </a:extLst>
            </p:cNvPr>
            <p:cNvSpPr/>
            <p:nvPr/>
          </p:nvSpPr>
          <p:spPr>
            <a:xfrm>
              <a:off x="5160795" y="5763464"/>
              <a:ext cx="425303" cy="4143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5</a:t>
              </a:r>
            </a:p>
          </p:txBody>
        </p:sp>
        <p:sp>
          <p:nvSpPr>
            <p:cNvPr id="89" name="Double Bracket 88">
              <a:extLst>
                <a:ext uri="{FF2B5EF4-FFF2-40B4-BE49-F238E27FC236}">
                  <a16:creationId xmlns:a16="http://schemas.microsoft.com/office/drawing/2014/main" id="{C9D131B2-16B9-9848-AE1D-9AB230DDE52B}"/>
                </a:ext>
              </a:extLst>
            </p:cNvPr>
            <p:cNvSpPr/>
            <p:nvPr/>
          </p:nvSpPr>
          <p:spPr>
            <a:xfrm>
              <a:off x="3134123" y="5638799"/>
              <a:ext cx="2621902" cy="658171"/>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0" name="Double Bracket 89">
              <a:extLst>
                <a:ext uri="{FF2B5EF4-FFF2-40B4-BE49-F238E27FC236}">
                  <a16:creationId xmlns:a16="http://schemas.microsoft.com/office/drawing/2014/main" id="{2936B007-4132-2946-AD63-E134D46B507B}"/>
                </a:ext>
              </a:extLst>
            </p:cNvPr>
            <p:cNvSpPr/>
            <p:nvPr/>
          </p:nvSpPr>
          <p:spPr>
            <a:xfrm>
              <a:off x="2131799" y="5562580"/>
              <a:ext cx="3718011" cy="814774"/>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EA39EF90-5052-9346-92F5-3ED1DBAA5F33}"/>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
        <p:nvSpPr>
          <p:cNvPr id="62" name="Oval 61">
            <a:extLst>
              <a:ext uri="{FF2B5EF4-FFF2-40B4-BE49-F238E27FC236}">
                <a16:creationId xmlns:a16="http://schemas.microsoft.com/office/drawing/2014/main" id="{614153B0-6736-1547-920A-445DF8A4EAF8}"/>
              </a:ext>
            </a:extLst>
          </p:cNvPr>
          <p:cNvSpPr/>
          <p:nvPr/>
        </p:nvSpPr>
        <p:spPr>
          <a:xfrm>
            <a:off x="10351922" y="1529122"/>
            <a:ext cx="425303" cy="4143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1</a:t>
            </a:r>
          </a:p>
        </p:txBody>
      </p:sp>
    </p:spTree>
    <p:extLst>
      <p:ext uri="{BB962C8B-B14F-4D97-AF65-F5344CB8AC3E}">
        <p14:creationId xmlns:p14="http://schemas.microsoft.com/office/powerpoint/2010/main" val="17824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B789F4-4336-1448-A497-C62143AC0B04}"/>
              </a:ext>
            </a:extLst>
          </p:cNvPr>
          <p:cNvSpPr txBox="1"/>
          <p:nvPr/>
        </p:nvSpPr>
        <p:spPr>
          <a:xfrm>
            <a:off x="2662690" y="2299187"/>
            <a:ext cx="704161" cy="923330"/>
          </a:xfrm>
          <a:prstGeom prst="rect">
            <a:avLst/>
          </a:prstGeom>
          <a:noFill/>
        </p:spPr>
        <p:txBody>
          <a:bodyPr wrap="square" rtlCol="0">
            <a:spAutoFit/>
          </a:bodyPr>
          <a:lstStyle/>
          <a:p>
            <a:r>
              <a:rPr lang="en-US" sz="5400" b="1" dirty="0">
                <a:solidFill>
                  <a:schemeClr val="accent5"/>
                </a:solidFill>
              </a:rPr>
              <a:t>✓</a:t>
            </a:r>
          </a:p>
        </p:txBody>
      </p:sp>
      <p:sp>
        <p:nvSpPr>
          <p:cNvPr id="10" name="TextBox 9">
            <a:extLst>
              <a:ext uri="{FF2B5EF4-FFF2-40B4-BE49-F238E27FC236}">
                <a16:creationId xmlns:a16="http://schemas.microsoft.com/office/drawing/2014/main" id="{FC6E55A2-581A-9B4A-A72E-D0774EBE2E89}"/>
              </a:ext>
            </a:extLst>
          </p:cNvPr>
          <p:cNvSpPr txBox="1"/>
          <p:nvPr/>
        </p:nvSpPr>
        <p:spPr>
          <a:xfrm>
            <a:off x="7265911" y="2297349"/>
            <a:ext cx="704161" cy="923330"/>
          </a:xfrm>
          <a:prstGeom prst="rect">
            <a:avLst/>
          </a:prstGeom>
          <a:noFill/>
        </p:spPr>
        <p:txBody>
          <a:bodyPr wrap="square" rtlCol="0">
            <a:spAutoFit/>
          </a:bodyPr>
          <a:lstStyle/>
          <a:p>
            <a:r>
              <a:rPr lang="en-US" sz="5400" b="1" dirty="0">
                <a:solidFill>
                  <a:schemeClr val="accent5"/>
                </a:solidFill>
              </a:rPr>
              <a:t>✓</a:t>
            </a:r>
          </a:p>
        </p:txBody>
      </p:sp>
      <p:sp>
        <p:nvSpPr>
          <p:cNvPr id="13" name="TextBox 12">
            <a:extLst>
              <a:ext uri="{FF2B5EF4-FFF2-40B4-BE49-F238E27FC236}">
                <a16:creationId xmlns:a16="http://schemas.microsoft.com/office/drawing/2014/main" id="{170A2C23-A3A8-A846-8AD9-2017FD9C761E}"/>
              </a:ext>
            </a:extLst>
          </p:cNvPr>
          <p:cNvSpPr txBox="1"/>
          <p:nvPr/>
        </p:nvSpPr>
        <p:spPr>
          <a:xfrm>
            <a:off x="11097949" y="2295511"/>
            <a:ext cx="704161" cy="923330"/>
          </a:xfrm>
          <a:prstGeom prst="rect">
            <a:avLst/>
          </a:prstGeom>
          <a:noFill/>
        </p:spPr>
        <p:txBody>
          <a:bodyPr wrap="square" rtlCol="0">
            <a:spAutoFit/>
          </a:bodyPr>
          <a:lstStyle/>
          <a:p>
            <a:r>
              <a:rPr lang="en-US" sz="5400" b="1" dirty="0">
                <a:solidFill>
                  <a:schemeClr val="accent5"/>
                </a:solidFill>
              </a:rPr>
              <a:t>✓</a:t>
            </a:r>
          </a:p>
        </p:txBody>
      </p:sp>
      <p:sp>
        <p:nvSpPr>
          <p:cNvPr id="14" name="TextBox 13">
            <a:extLst>
              <a:ext uri="{FF2B5EF4-FFF2-40B4-BE49-F238E27FC236}">
                <a16:creationId xmlns:a16="http://schemas.microsoft.com/office/drawing/2014/main" id="{3F352C18-1EF2-0D46-A302-1C9F61636F8D}"/>
              </a:ext>
            </a:extLst>
          </p:cNvPr>
          <p:cNvSpPr txBox="1"/>
          <p:nvPr/>
        </p:nvSpPr>
        <p:spPr>
          <a:xfrm>
            <a:off x="0" y="5191871"/>
            <a:ext cx="12192000" cy="1077218"/>
          </a:xfrm>
          <a:prstGeom prst="rect">
            <a:avLst/>
          </a:prstGeom>
          <a:noFill/>
        </p:spPr>
        <p:txBody>
          <a:bodyPr wrap="square" rtlCol="0">
            <a:spAutoFit/>
          </a:bodyPr>
          <a:lstStyle/>
          <a:p>
            <a:pPr algn="ctr"/>
            <a:r>
              <a:rPr lang="en-US" sz="3200" dirty="0">
                <a:solidFill>
                  <a:schemeClr val="accent4"/>
                </a:solidFill>
              </a:rPr>
              <a:t>2 + 3(6)=20 properties to check for actionable risk awareness in remote patient care with integrated human and machine reasoning</a:t>
            </a:r>
          </a:p>
        </p:txBody>
      </p:sp>
    </p:spTree>
    <p:extLst>
      <p:ext uri="{BB962C8B-B14F-4D97-AF65-F5344CB8AC3E}">
        <p14:creationId xmlns:p14="http://schemas.microsoft.com/office/powerpoint/2010/main" val="207156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C0722C-4077-A548-9050-06F5E115559D}"/>
              </a:ext>
            </a:extLst>
          </p:cNvPr>
          <p:cNvSpPr/>
          <p:nvPr/>
        </p:nvSpPr>
        <p:spPr>
          <a:xfrm>
            <a:off x="4040" y="0"/>
            <a:ext cx="9160992" cy="6858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31519" y="4274941"/>
            <a:ext cx="9631680" cy="1332009"/>
          </a:xfrm>
          <a:prstGeom prst="rect">
            <a:avLst/>
          </a:prstGeom>
        </p:spPr>
      </p:pic>
      <p:grpSp>
        <p:nvGrpSpPr>
          <p:cNvPr id="13" name="Group 12"/>
          <p:cNvGrpSpPr/>
          <p:nvPr/>
        </p:nvGrpSpPr>
        <p:grpSpPr>
          <a:xfrm>
            <a:off x="4040" y="270934"/>
            <a:ext cx="9616440" cy="6587066"/>
            <a:chOff x="0" y="270934"/>
            <a:chExt cx="9616440" cy="6587066"/>
          </a:xfrm>
        </p:grpSpPr>
        <p:pic>
          <p:nvPicPr>
            <p:cNvPr id="8" name="Picture 7"/>
            <p:cNvPicPr>
              <a:picLocks noChangeAspect="1"/>
            </p:cNvPicPr>
            <p:nvPr/>
          </p:nvPicPr>
          <p:blipFill>
            <a:blip r:embed="rId4"/>
            <a:stretch>
              <a:fillRect/>
            </a:stretch>
          </p:blipFill>
          <p:spPr>
            <a:xfrm>
              <a:off x="0" y="3670242"/>
              <a:ext cx="9616440" cy="3187758"/>
            </a:xfrm>
            <a:prstGeom prst="rect">
              <a:avLst/>
            </a:prstGeom>
          </p:spPr>
        </p:pic>
        <p:pic>
          <p:nvPicPr>
            <p:cNvPr id="12" name="Picture 11"/>
            <p:cNvPicPr>
              <a:picLocks noChangeAspect="1"/>
            </p:cNvPicPr>
            <p:nvPr/>
          </p:nvPicPr>
          <p:blipFill>
            <a:blip r:embed="rId5"/>
            <a:stretch>
              <a:fillRect/>
            </a:stretch>
          </p:blipFill>
          <p:spPr>
            <a:xfrm>
              <a:off x="76200" y="270934"/>
              <a:ext cx="1375633" cy="6172199"/>
            </a:xfrm>
            <a:prstGeom prst="rect">
              <a:avLst/>
            </a:prstGeom>
          </p:spPr>
        </p:pic>
      </p:grpSp>
      <p:pic>
        <p:nvPicPr>
          <p:cNvPr id="17" name="Picture 16"/>
          <p:cNvPicPr>
            <a:picLocks noChangeAspect="1"/>
          </p:cNvPicPr>
          <p:nvPr/>
        </p:nvPicPr>
        <p:blipFill>
          <a:blip r:embed="rId6"/>
          <a:stretch>
            <a:fillRect/>
          </a:stretch>
        </p:blipFill>
        <p:spPr>
          <a:xfrm>
            <a:off x="4148352" y="1032164"/>
            <a:ext cx="2083769" cy="3574473"/>
          </a:xfrm>
          <a:prstGeom prst="rect">
            <a:avLst/>
          </a:prstGeom>
        </p:spPr>
      </p:pic>
      <p:grpSp>
        <p:nvGrpSpPr>
          <p:cNvPr id="22" name="Group 21"/>
          <p:cNvGrpSpPr/>
          <p:nvPr/>
        </p:nvGrpSpPr>
        <p:grpSpPr>
          <a:xfrm>
            <a:off x="133581" y="436169"/>
            <a:ext cx="3770493" cy="3323085"/>
            <a:chOff x="88900" y="410768"/>
            <a:chExt cx="3770493" cy="3323085"/>
          </a:xfrm>
        </p:grpSpPr>
        <p:pic>
          <p:nvPicPr>
            <p:cNvPr id="19" name="Picture 18"/>
            <p:cNvPicPr>
              <a:picLocks noChangeAspect="1"/>
            </p:cNvPicPr>
            <p:nvPr/>
          </p:nvPicPr>
          <p:blipFill>
            <a:blip r:embed="rId7"/>
            <a:stretch>
              <a:fillRect/>
            </a:stretch>
          </p:blipFill>
          <p:spPr>
            <a:xfrm>
              <a:off x="88900" y="410768"/>
              <a:ext cx="3770493" cy="3323085"/>
            </a:xfrm>
            <a:prstGeom prst="rect">
              <a:avLst/>
            </a:prstGeom>
          </p:spPr>
        </p:pic>
        <p:cxnSp>
          <p:nvCxnSpPr>
            <p:cNvPr id="21" name="Straight Arrow Connector 20"/>
            <p:cNvCxnSpPr/>
            <p:nvPr/>
          </p:nvCxnSpPr>
          <p:spPr>
            <a:xfrm>
              <a:off x="1600200" y="2235200"/>
              <a:ext cx="0" cy="469900"/>
            </a:xfrm>
            <a:prstGeom prst="straightConnector1">
              <a:avLst/>
            </a:prstGeom>
            <a:ln>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8"/>
          <a:stretch>
            <a:fillRect/>
          </a:stretch>
        </p:blipFill>
        <p:spPr>
          <a:xfrm>
            <a:off x="6188570" y="2726268"/>
            <a:ext cx="2533985" cy="1312333"/>
          </a:xfrm>
          <a:prstGeom prst="rect">
            <a:avLst/>
          </a:prstGeom>
        </p:spPr>
      </p:pic>
      <p:pic>
        <p:nvPicPr>
          <p:cNvPr id="31" name="Picture 30"/>
          <p:cNvPicPr>
            <a:picLocks noChangeAspect="1"/>
          </p:cNvPicPr>
          <p:nvPr/>
        </p:nvPicPr>
        <p:blipFill>
          <a:blip r:embed="rId9"/>
          <a:stretch>
            <a:fillRect/>
          </a:stretch>
        </p:blipFill>
        <p:spPr>
          <a:xfrm>
            <a:off x="6056014" y="740809"/>
            <a:ext cx="2969131" cy="2053192"/>
          </a:xfrm>
          <a:prstGeom prst="rect">
            <a:avLst/>
          </a:prstGeom>
        </p:spPr>
      </p:pic>
      <p:grpSp>
        <p:nvGrpSpPr>
          <p:cNvPr id="35" name="Group 34"/>
          <p:cNvGrpSpPr/>
          <p:nvPr/>
        </p:nvGrpSpPr>
        <p:grpSpPr>
          <a:xfrm>
            <a:off x="6403147" y="1663305"/>
            <a:ext cx="1684866" cy="1968895"/>
            <a:chOff x="6434667" y="1663305"/>
            <a:chExt cx="1684866" cy="1943496"/>
          </a:xfrm>
        </p:grpSpPr>
        <p:pic>
          <p:nvPicPr>
            <p:cNvPr id="33" name="Picture 32"/>
            <p:cNvPicPr>
              <a:picLocks noChangeAspect="1"/>
            </p:cNvPicPr>
            <p:nvPr/>
          </p:nvPicPr>
          <p:blipFill>
            <a:blip r:embed="rId10"/>
            <a:stretch>
              <a:fillRect/>
            </a:stretch>
          </p:blipFill>
          <p:spPr>
            <a:xfrm>
              <a:off x="6756399" y="1824143"/>
              <a:ext cx="1264317" cy="1782658"/>
            </a:xfrm>
            <a:prstGeom prst="rect">
              <a:avLst/>
            </a:prstGeom>
          </p:spPr>
        </p:pic>
        <p:pic>
          <p:nvPicPr>
            <p:cNvPr id="34" name="Picture 33"/>
            <p:cNvPicPr>
              <a:picLocks noChangeAspect="1"/>
            </p:cNvPicPr>
            <p:nvPr/>
          </p:nvPicPr>
          <p:blipFill>
            <a:blip r:embed="rId11"/>
            <a:stretch>
              <a:fillRect/>
            </a:stretch>
          </p:blipFill>
          <p:spPr>
            <a:xfrm>
              <a:off x="6434667" y="1663305"/>
              <a:ext cx="1684866" cy="1800232"/>
            </a:xfrm>
            <a:prstGeom prst="rect">
              <a:avLst/>
            </a:prstGeom>
          </p:spPr>
        </p:pic>
      </p:grpSp>
      <p:grpSp>
        <p:nvGrpSpPr>
          <p:cNvPr id="65" name="Group 64"/>
          <p:cNvGrpSpPr/>
          <p:nvPr/>
        </p:nvGrpSpPr>
        <p:grpSpPr>
          <a:xfrm>
            <a:off x="708412" y="160868"/>
            <a:ext cx="8290983" cy="4141659"/>
            <a:chOff x="738717" y="160867"/>
            <a:chExt cx="8290983" cy="4141659"/>
          </a:xfrm>
        </p:grpSpPr>
        <p:grpSp>
          <p:nvGrpSpPr>
            <p:cNvPr id="55" name="Group 54"/>
            <p:cNvGrpSpPr/>
            <p:nvPr/>
          </p:nvGrpSpPr>
          <p:grpSpPr>
            <a:xfrm>
              <a:off x="738717" y="160867"/>
              <a:ext cx="8290983" cy="2387602"/>
              <a:chOff x="738717" y="160867"/>
              <a:chExt cx="8290983" cy="2387602"/>
            </a:xfrm>
          </p:grpSpPr>
          <p:cxnSp>
            <p:nvCxnSpPr>
              <p:cNvPr id="42" name="Straight Connector 41"/>
              <p:cNvCxnSpPr/>
              <p:nvPr/>
            </p:nvCxnSpPr>
            <p:spPr>
              <a:xfrm flipV="1">
                <a:off x="9025467" y="393700"/>
                <a:ext cx="4233" cy="2154769"/>
              </a:xfrm>
              <a:prstGeom prst="line">
                <a:avLst/>
              </a:prstGeom>
              <a:ln w="1143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38717" y="397933"/>
                <a:ext cx="8288866" cy="0"/>
              </a:xfrm>
              <a:prstGeom prst="line">
                <a:avLst/>
              </a:prstGeom>
              <a:ln w="952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08800" y="160867"/>
                <a:ext cx="1002197" cy="238527"/>
              </a:xfrm>
              <a:prstGeom prst="rect">
                <a:avLst/>
              </a:prstGeom>
              <a:noFill/>
            </p:spPr>
            <p:txBody>
              <a:bodyPr wrap="none" rtlCol="0">
                <a:spAutoFit/>
              </a:bodyPr>
              <a:lstStyle/>
              <a:p>
                <a:r>
                  <a:rPr lang="en-US" sz="950" dirty="0">
                    <a:solidFill>
                      <a:schemeClr val="bg1"/>
                    </a:solidFill>
                  </a:rPr>
                  <a:t>examTime =now</a:t>
                </a:r>
              </a:p>
            </p:txBody>
          </p:sp>
        </p:grpSp>
        <p:grpSp>
          <p:nvGrpSpPr>
            <p:cNvPr id="64" name="Group 63"/>
            <p:cNvGrpSpPr/>
            <p:nvPr/>
          </p:nvGrpSpPr>
          <p:grpSpPr>
            <a:xfrm>
              <a:off x="6764867" y="2760134"/>
              <a:ext cx="1998133" cy="1542392"/>
              <a:chOff x="6764867" y="2760134"/>
              <a:chExt cx="1998133" cy="1542392"/>
            </a:xfrm>
          </p:grpSpPr>
          <p:cxnSp>
            <p:nvCxnSpPr>
              <p:cNvPr id="57" name="Straight Connector 56"/>
              <p:cNvCxnSpPr/>
              <p:nvPr/>
            </p:nvCxnSpPr>
            <p:spPr>
              <a:xfrm>
                <a:off x="6764867" y="3894667"/>
                <a:ext cx="0" cy="389466"/>
              </a:xfrm>
              <a:prstGeom prst="line">
                <a:avLst/>
              </a:prstGeom>
              <a:ln w="635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764867" y="4284133"/>
                <a:ext cx="1998133" cy="0"/>
              </a:xfrm>
              <a:prstGeom prst="line">
                <a:avLst/>
              </a:prstGeom>
              <a:ln w="9525">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8754533" y="2760134"/>
                <a:ext cx="8467" cy="1523999"/>
              </a:xfrm>
              <a:prstGeom prst="straightConnector1">
                <a:avLst/>
              </a:prstGeom>
              <a:ln w="63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16801" y="4063999"/>
                <a:ext cx="1002197" cy="238527"/>
              </a:xfrm>
              <a:prstGeom prst="rect">
                <a:avLst/>
              </a:prstGeom>
              <a:noFill/>
            </p:spPr>
            <p:txBody>
              <a:bodyPr wrap="none" rtlCol="0">
                <a:spAutoFit/>
              </a:bodyPr>
              <a:lstStyle/>
              <a:p>
                <a:r>
                  <a:rPr lang="en-US" sz="950" dirty="0">
                    <a:solidFill>
                      <a:schemeClr val="bg1"/>
                    </a:solidFill>
                  </a:rPr>
                  <a:t>examTime =now</a:t>
                </a:r>
              </a:p>
            </p:txBody>
          </p:sp>
        </p:grpSp>
      </p:grpSp>
      <p:grpSp>
        <p:nvGrpSpPr>
          <p:cNvPr id="123" name="Group 122"/>
          <p:cNvGrpSpPr/>
          <p:nvPr/>
        </p:nvGrpSpPr>
        <p:grpSpPr>
          <a:xfrm>
            <a:off x="3959455" y="423128"/>
            <a:ext cx="4907494" cy="3872653"/>
            <a:chOff x="3990975" y="435187"/>
            <a:chExt cx="4907494" cy="3872653"/>
          </a:xfrm>
        </p:grpSpPr>
        <p:grpSp>
          <p:nvGrpSpPr>
            <p:cNvPr id="121" name="Group 120"/>
            <p:cNvGrpSpPr/>
            <p:nvPr/>
          </p:nvGrpSpPr>
          <p:grpSpPr>
            <a:xfrm>
              <a:off x="3990975" y="668867"/>
              <a:ext cx="4907494" cy="3638973"/>
              <a:chOff x="3990975" y="668867"/>
              <a:chExt cx="4907494" cy="3638973"/>
            </a:xfrm>
          </p:grpSpPr>
          <p:grpSp>
            <p:nvGrpSpPr>
              <p:cNvPr id="87" name="Group 86"/>
              <p:cNvGrpSpPr/>
              <p:nvPr/>
            </p:nvGrpSpPr>
            <p:grpSpPr>
              <a:xfrm>
                <a:off x="4409440" y="723054"/>
                <a:ext cx="2384212" cy="3584786"/>
                <a:chOff x="4409440" y="723054"/>
                <a:chExt cx="2384212" cy="3584786"/>
              </a:xfrm>
            </p:grpSpPr>
            <p:pic>
              <p:nvPicPr>
                <p:cNvPr id="70" name="Picture 69"/>
                <p:cNvPicPr>
                  <a:picLocks noChangeAspect="1"/>
                </p:cNvPicPr>
                <p:nvPr/>
              </p:nvPicPr>
              <p:blipFill>
                <a:blip r:embed="rId12"/>
                <a:stretch>
                  <a:fillRect/>
                </a:stretch>
              </p:blipFill>
              <p:spPr>
                <a:xfrm>
                  <a:off x="4409440" y="2423159"/>
                  <a:ext cx="2384212" cy="1884681"/>
                </a:xfrm>
                <a:prstGeom prst="rect">
                  <a:avLst/>
                </a:prstGeom>
              </p:spPr>
            </p:pic>
            <p:grpSp>
              <p:nvGrpSpPr>
                <p:cNvPr id="85" name="Group 84"/>
                <p:cNvGrpSpPr/>
                <p:nvPr/>
              </p:nvGrpSpPr>
              <p:grpSpPr>
                <a:xfrm>
                  <a:off x="4411133" y="948267"/>
                  <a:ext cx="2060787" cy="1535853"/>
                  <a:chOff x="4411133" y="948267"/>
                  <a:chExt cx="2060787" cy="1535853"/>
                </a:xfrm>
              </p:grpSpPr>
              <p:grpSp>
                <p:nvGrpSpPr>
                  <p:cNvPr id="78" name="Group 77"/>
                  <p:cNvGrpSpPr/>
                  <p:nvPr/>
                </p:nvGrpSpPr>
                <p:grpSpPr>
                  <a:xfrm>
                    <a:off x="4411133" y="965199"/>
                    <a:ext cx="2060787" cy="381001"/>
                    <a:chOff x="4411133" y="965199"/>
                    <a:chExt cx="2060787" cy="381001"/>
                  </a:xfrm>
                </p:grpSpPr>
                <p:cxnSp>
                  <p:nvCxnSpPr>
                    <p:cNvPr id="74" name="Straight Connector 73"/>
                    <p:cNvCxnSpPr/>
                    <p:nvPr/>
                  </p:nvCxnSpPr>
                  <p:spPr>
                    <a:xfrm flipH="1" flipV="1">
                      <a:off x="6461760" y="965200"/>
                      <a:ext cx="1016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4411133" y="965199"/>
                      <a:ext cx="20574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4419600" y="948267"/>
                    <a:ext cx="15240" cy="15358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4543214" y="723054"/>
                  <a:ext cx="1909497" cy="238527"/>
                </a:xfrm>
                <a:prstGeom prst="rect">
                  <a:avLst/>
                </a:prstGeom>
                <a:noFill/>
              </p:spPr>
              <p:txBody>
                <a:bodyPr wrap="none" rtlCol="0">
                  <a:spAutoFit/>
                </a:bodyPr>
                <a:lstStyle/>
                <a:p>
                  <a:r>
                    <a:rPr lang="en-US" sz="950" dirty="0">
                      <a:solidFill>
                        <a:schemeClr val="bg1"/>
                      </a:solidFill>
                      <a:latin typeface="Arial" panose="020B0604020202020204" pitchFamily="34" charset="0"/>
                      <a:cs typeface="Arial" panose="020B0604020202020204" pitchFamily="34" charset="0"/>
                    </a:rPr>
                    <a:t>alert dismissed- no exam orders</a:t>
                  </a:r>
                </a:p>
              </p:txBody>
            </p:sp>
          </p:grpSp>
          <p:grpSp>
            <p:nvGrpSpPr>
              <p:cNvPr id="120" name="Group 119"/>
              <p:cNvGrpSpPr/>
              <p:nvPr/>
            </p:nvGrpSpPr>
            <p:grpSpPr>
              <a:xfrm>
                <a:off x="3990975" y="668867"/>
                <a:ext cx="4907494" cy="1834010"/>
                <a:chOff x="3990975" y="668867"/>
                <a:chExt cx="4907494" cy="1834010"/>
              </a:xfrm>
            </p:grpSpPr>
            <p:cxnSp>
              <p:nvCxnSpPr>
                <p:cNvPr id="89" name="Straight Connector 88"/>
                <p:cNvCxnSpPr/>
                <p:nvPr/>
              </p:nvCxnSpPr>
              <p:spPr>
                <a:xfrm flipV="1">
                  <a:off x="8890000" y="670560"/>
                  <a:ext cx="5080" cy="17509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990975" y="668867"/>
                  <a:ext cx="4907494" cy="7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990975" y="681038"/>
                  <a:ext cx="6594" cy="1821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997960" y="2494280"/>
                  <a:ext cx="564922" cy="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22" name="TextBox 121"/>
            <p:cNvSpPr txBox="1"/>
            <p:nvPr/>
          </p:nvSpPr>
          <p:spPr>
            <a:xfrm>
              <a:off x="6873240" y="435187"/>
              <a:ext cx="1042273" cy="238527"/>
            </a:xfrm>
            <a:prstGeom prst="rect">
              <a:avLst/>
            </a:prstGeom>
            <a:noFill/>
          </p:spPr>
          <p:txBody>
            <a:bodyPr wrap="none" rtlCol="0">
              <a:spAutoFit/>
            </a:bodyPr>
            <a:lstStyle/>
            <a:p>
              <a:r>
                <a:rPr lang="en-US" sz="950" dirty="0">
                  <a:solidFill>
                    <a:schemeClr val="bg1"/>
                  </a:solidFill>
                </a:rPr>
                <a:t>examTime =!now</a:t>
              </a:r>
            </a:p>
          </p:txBody>
        </p:sp>
      </p:grpSp>
      <p:sp>
        <p:nvSpPr>
          <p:cNvPr id="4" name="Rectangle 3">
            <a:extLst>
              <a:ext uri="{FF2B5EF4-FFF2-40B4-BE49-F238E27FC236}">
                <a16:creationId xmlns:a16="http://schemas.microsoft.com/office/drawing/2014/main" id="{EC0244F8-44E9-7846-A021-537AF3A643FC}"/>
              </a:ext>
            </a:extLst>
          </p:cNvPr>
          <p:cNvSpPr/>
          <p:nvPr/>
        </p:nvSpPr>
        <p:spPr>
          <a:xfrm>
            <a:off x="9123064" y="0"/>
            <a:ext cx="714622" cy="6857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7FCC78F-34D7-1542-899D-24851E8ADB7E}"/>
              </a:ext>
            </a:extLst>
          </p:cNvPr>
          <p:cNvSpPr txBox="1"/>
          <p:nvPr/>
        </p:nvSpPr>
        <p:spPr>
          <a:xfrm>
            <a:off x="9141635" y="674466"/>
            <a:ext cx="3050366" cy="2862322"/>
          </a:xfrm>
          <a:prstGeom prst="rect">
            <a:avLst/>
          </a:prstGeom>
          <a:noFill/>
        </p:spPr>
        <p:txBody>
          <a:bodyPr wrap="square" rtlCol="0">
            <a:spAutoFit/>
          </a:bodyPr>
          <a:lstStyle/>
          <a:p>
            <a:pPr algn="ctr"/>
            <a:r>
              <a:rPr lang="en-US" sz="3600" dirty="0"/>
              <a:t>System Design in BPMN for Remote Patient Monitoring with </a:t>
            </a:r>
            <a:r>
              <a:rPr lang="en-US" sz="3600" dirty="0" err="1"/>
              <a:t>PHware</a:t>
            </a:r>
            <a:endParaRPr lang="en-US" sz="3600" dirty="0"/>
          </a:p>
        </p:txBody>
      </p:sp>
      <p:sp>
        <p:nvSpPr>
          <p:cNvPr id="47" name="TextBox 46">
            <a:extLst>
              <a:ext uri="{FF2B5EF4-FFF2-40B4-BE49-F238E27FC236}">
                <a16:creationId xmlns:a16="http://schemas.microsoft.com/office/drawing/2014/main" id="{C188C731-07E0-C040-BC99-AD919F9C461C}"/>
              </a:ext>
            </a:extLst>
          </p:cNvPr>
          <p:cNvSpPr txBox="1"/>
          <p:nvPr/>
        </p:nvSpPr>
        <p:spPr>
          <a:xfrm>
            <a:off x="9123064" y="4717686"/>
            <a:ext cx="3068936" cy="1384995"/>
          </a:xfrm>
          <a:prstGeom prst="rect">
            <a:avLst/>
          </a:prstGeom>
          <a:noFill/>
        </p:spPr>
        <p:txBody>
          <a:bodyPr wrap="square" rtlCol="0">
            <a:spAutoFit/>
          </a:bodyPr>
          <a:lstStyle/>
          <a:p>
            <a:pPr algn="ctr"/>
            <a:r>
              <a:rPr lang="en-US" sz="2800" dirty="0"/>
              <a:t>Must satisfy the actionable risk awareness CWP</a:t>
            </a:r>
          </a:p>
        </p:txBody>
      </p:sp>
    </p:spTree>
    <p:extLst>
      <p:ext uri="{BB962C8B-B14F-4D97-AF65-F5344CB8AC3E}">
        <p14:creationId xmlns:p14="http://schemas.microsoft.com/office/powerpoint/2010/main" val="310927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BPMN translation to </a:t>
            </a:r>
            <a:r>
              <a:rPr lang="en-US" dirty="0" err="1"/>
              <a:t>Promela</a:t>
            </a:r>
            <a:endParaRPr lang="en-US" dirty="0"/>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Token Semantics</a:t>
            </a:r>
          </a:p>
          <a:p>
            <a:pPr algn="ctr"/>
            <a:endParaRPr lang="en-US" sz="2400" dirty="0"/>
          </a:p>
          <a:p>
            <a:pPr marL="342900" indent="-342900">
              <a:buFont typeface="Arial" panose="020B0604020202020204" pitchFamily="34" charset="0"/>
              <a:buChar char="•"/>
            </a:pPr>
            <a:r>
              <a:rPr lang="en-US" sz="2400" dirty="0"/>
              <a:t>Token activation</a:t>
            </a:r>
          </a:p>
          <a:p>
            <a:pPr marL="342900" indent="-342900">
              <a:buFont typeface="Arial" panose="020B0604020202020204" pitchFamily="34" charset="0"/>
              <a:buChar char="•"/>
            </a:pPr>
            <a:r>
              <a:rPr lang="en-US" sz="2400" dirty="0"/>
              <a:t>Consume &amp; pass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State Mapping</a:t>
            </a:r>
          </a:p>
          <a:p>
            <a:pPr algn="ctr"/>
            <a:endParaRPr lang="en-US" sz="2400" dirty="0"/>
          </a:p>
          <a:p>
            <a:pPr marL="342900" indent="-342900">
              <a:buFont typeface="Arial" panose="020B0604020202020204" pitchFamily="34" charset="0"/>
              <a:buChar char="•"/>
            </a:pPr>
            <a:r>
              <a:rPr lang="en-US" sz="2400" dirty="0"/>
              <a:t>Import CWP state</a:t>
            </a:r>
          </a:p>
          <a:p>
            <a:pPr marL="342900" indent="-342900">
              <a:buFont typeface="Arial" panose="020B0604020202020204" pitchFamily="34" charset="0"/>
              <a:buChar char="•"/>
            </a:pPr>
            <a:r>
              <a:rPr lang="en-US" sz="2400" dirty="0"/>
              <a:t>Add other state</a:t>
            </a:r>
          </a:p>
          <a:p>
            <a:pPr marL="342900" indent="-342900">
              <a:buFont typeface="Arial" panose="020B0604020202020204" pitchFamily="34" charset="0"/>
              <a:buChar char="•"/>
            </a:pPr>
            <a:r>
              <a:rPr lang="en-US" sz="2400" dirty="0"/>
              <a:t>Add state updates</a:t>
            </a:r>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Environment</a:t>
            </a:r>
          </a:p>
          <a:p>
            <a:pPr algn="ctr"/>
            <a:endParaRPr lang="en-US" sz="2400" u="sng" dirty="0"/>
          </a:p>
          <a:p>
            <a:pPr marL="342900" indent="-342900">
              <a:buFont typeface="Arial" panose="020B0604020202020204" pitchFamily="34" charset="0"/>
              <a:buChar char="•"/>
            </a:pPr>
            <a:r>
              <a:rPr lang="en-US" sz="2400" dirty="0"/>
              <a:t>Define values</a:t>
            </a:r>
          </a:p>
          <a:p>
            <a:pPr marL="342900" indent="-342900">
              <a:buFont typeface="Arial" panose="020B0604020202020204" pitchFamily="34" charset="0"/>
              <a:buChar char="•"/>
            </a:pPr>
            <a:r>
              <a:rPr lang="en-US" sz="2400" dirty="0"/>
              <a:t>Weak as possible</a:t>
            </a:r>
          </a:p>
          <a:p>
            <a:endParaRPr lang="en-US" sz="2400" dirty="0"/>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D46A76-B002-244C-84D0-B4A23BFD662A}"/>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and 3 Require Help from Designer</a:t>
            </a:r>
          </a:p>
        </p:txBody>
      </p:sp>
    </p:spTree>
    <p:extLst>
      <p:ext uri="{BB962C8B-B14F-4D97-AF65-F5344CB8AC3E}">
        <p14:creationId xmlns:p14="http://schemas.microsoft.com/office/powerpoint/2010/main" val="938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388229" cy="4524315"/>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(Start170)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(Start170)</a:t>
            </a:r>
          </a:p>
          <a:p>
            <a:r>
              <a:rPr lang="en-US" sz="2400" dirty="0">
                <a:latin typeface="Lucida Console" panose="020B0609040504020204" pitchFamily="49" charset="0"/>
              </a:rPr>
              <a:t>         </a:t>
            </a:r>
            <a:r>
              <a:rPr lang="en-US" sz="2400" dirty="0">
                <a:solidFill>
                  <a:schemeClr val="accent2"/>
                </a:solidFill>
                <a:latin typeface="Lucida Console" panose="020B0609040504020204" pitchFamily="49" charset="0"/>
              </a:rPr>
              <a:t>/* </a:t>
            </a:r>
            <a:r>
              <a:rPr lang="en-US" sz="2400" i="1" dirty="0">
                <a:solidFill>
                  <a:schemeClr val="accent2"/>
                </a:solidFill>
                <a:latin typeface="Lucida Console" panose="020B0609040504020204" pitchFamily="49" charset="0"/>
              </a:rPr>
              <a:t>State and environment updates </a:t>
            </a:r>
            <a:r>
              <a:rPr lang="en-US" sz="2400" dirty="0">
                <a:solidFill>
                  <a:schemeClr val="accent2"/>
                </a:solidFill>
                <a:latin typeface="Lucida Console" panose="020B0609040504020204" pitchFamily="49" charset="0"/>
              </a:rPr>
              <a:t>*/</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(Task04) -&gt;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1" name="Oval 10">
            <a:extLst>
              <a:ext uri="{FF2B5EF4-FFF2-40B4-BE49-F238E27FC236}">
                <a16:creationId xmlns:a16="http://schemas.microsoft.com/office/drawing/2014/main" id="{1D6310BF-4EC8-5C4F-BD4A-F35B87C0F7DC}"/>
              </a:ext>
            </a:extLst>
          </p:cNvPr>
          <p:cNvSpPr/>
          <p:nvPr/>
        </p:nvSpPr>
        <p:spPr>
          <a:xfrm>
            <a:off x="2174628" y="638907"/>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95241B1-88EA-1144-9263-E8CDDEB1D004}"/>
              </a:ext>
            </a:extLst>
          </p:cNvPr>
          <p:cNvSpPr/>
          <p:nvPr/>
        </p:nvSpPr>
        <p:spPr>
          <a:xfrm>
            <a:off x="3135919" y="633038"/>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2" name="Right Arrow 11">
            <a:extLst>
              <a:ext uri="{FF2B5EF4-FFF2-40B4-BE49-F238E27FC236}">
                <a16:creationId xmlns:a16="http://schemas.microsoft.com/office/drawing/2014/main" id="{0BDD2FB9-E099-2B44-9756-F700E992C2A8}"/>
              </a:ext>
            </a:extLst>
          </p:cNvPr>
          <p:cNvSpPr/>
          <p:nvPr/>
        </p:nvSpPr>
        <p:spPr>
          <a:xfrm>
            <a:off x="219525"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9A9B202A-4C28-0146-851C-89EFF4D7C6C7}"/>
              </a:ext>
            </a:extLst>
          </p:cNvPr>
          <p:cNvSpPr/>
          <p:nvPr/>
        </p:nvSpPr>
        <p:spPr>
          <a:xfrm rot="10800000">
            <a:off x="5160798" y="3212123"/>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049A0B9C-2CD2-234D-857B-417299DA7148}"/>
              </a:ext>
            </a:extLst>
          </p:cNvPr>
          <p:cNvSpPr/>
          <p:nvPr/>
        </p:nvSpPr>
        <p:spPr>
          <a:xfrm>
            <a:off x="1432857"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2563FCF8-7D07-324E-BB15-D004AA83CB59}"/>
              </a:ext>
            </a:extLst>
          </p:cNvPr>
          <p:cNvSpPr/>
          <p:nvPr/>
        </p:nvSpPr>
        <p:spPr>
          <a:xfrm rot="10800000">
            <a:off x="6057618" y="3921366"/>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0A523245-FD6F-8C47-99D6-2A216213342C}"/>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12C3BDD4-291E-8C43-A216-1E55A0E2E3F1}"/>
              </a:ext>
            </a:extLst>
          </p:cNvPr>
          <p:cNvSpPr/>
          <p:nvPr/>
        </p:nvSpPr>
        <p:spPr>
          <a:xfrm rot="10800000">
            <a:off x="8454984"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C845C58D-77A5-FB4A-A55A-650CB8F95350}"/>
              </a:ext>
            </a:extLst>
          </p:cNvPr>
          <p:cNvSpPr/>
          <p:nvPr/>
        </p:nvSpPr>
        <p:spPr>
          <a:xfrm>
            <a:off x="1432857"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44C6D39E-5730-984F-9B53-5CE417D0F6A3}"/>
              </a:ext>
            </a:extLst>
          </p:cNvPr>
          <p:cNvSpPr/>
          <p:nvPr/>
        </p:nvSpPr>
        <p:spPr>
          <a:xfrm rot="10800000">
            <a:off x="4891184" y="4665775"/>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7B5AA1-18D3-5643-BBC6-10038D6D7748}"/>
              </a:ext>
            </a:extLst>
          </p:cNvPr>
          <p:cNvSpPr txBox="1"/>
          <p:nvPr/>
        </p:nvSpPr>
        <p:spPr>
          <a:xfrm>
            <a:off x="8897814" y="361376"/>
            <a:ext cx="3294186" cy="1446550"/>
          </a:xfrm>
          <a:prstGeom prst="rect">
            <a:avLst/>
          </a:prstGeom>
          <a:noFill/>
        </p:spPr>
        <p:txBody>
          <a:bodyPr wrap="square" rtlCol="0">
            <a:spAutoFit/>
          </a:bodyPr>
          <a:lstStyle/>
          <a:p>
            <a:pPr algn="ctr"/>
            <a:r>
              <a:rPr lang="en-US" sz="4400" dirty="0"/>
              <a:t>1. Token Semantics</a:t>
            </a:r>
          </a:p>
        </p:txBody>
      </p:sp>
    </p:spTree>
    <p:extLst>
      <p:ext uri="{BB962C8B-B14F-4D97-AF65-F5344CB8AC3E}">
        <p14:creationId xmlns:p14="http://schemas.microsoft.com/office/powerpoint/2010/main" val="42596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6" grpId="0" animBg="1"/>
      <p:bldP spid="12" grpId="0" animBg="1"/>
      <p:bldP spid="12"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E98C3-1F9E-364D-876B-B6EF6BD63C91}"/>
              </a:ext>
            </a:extLst>
          </p:cNvPr>
          <p:cNvPicPr>
            <a:picLocks noChangeAspect="1"/>
          </p:cNvPicPr>
          <p:nvPr/>
        </p:nvPicPr>
        <p:blipFill>
          <a:blip r:embed="rId3"/>
          <a:stretch>
            <a:fillRect/>
          </a:stretch>
        </p:blipFill>
        <p:spPr>
          <a:xfrm>
            <a:off x="0" y="0"/>
            <a:ext cx="9559311" cy="6858000"/>
          </a:xfrm>
          <a:prstGeom prst="rect">
            <a:avLst/>
          </a:prstGeom>
        </p:spPr>
      </p:pic>
      <p:sp>
        <p:nvSpPr>
          <p:cNvPr id="4" name="TextBox 3">
            <a:extLst>
              <a:ext uri="{FF2B5EF4-FFF2-40B4-BE49-F238E27FC236}">
                <a16:creationId xmlns:a16="http://schemas.microsoft.com/office/drawing/2014/main" id="{BFF6EB1C-E20E-814A-8198-E4B9820EC42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
        <p:nvSpPr>
          <p:cNvPr id="2" name="Right Arrow 1">
            <a:extLst>
              <a:ext uri="{FF2B5EF4-FFF2-40B4-BE49-F238E27FC236}">
                <a16:creationId xmlns:a16="http://schemas.microsoft.com/office/drawing/2014/main" id="{A0CE874C-58D7-5A48-9959-9CBDEAC2F304}"/>
              </a:ext>
            </a:extLst>
          </p:cNvPr>
          <p:cNvSpPr/>
          <p:nvPr/>
        </p:nvSpPr>
        <p:spPr>
          <a:xfrm>
            <a:off x="4373371" y="2143422"/>
            <a:ext cx="920262" cy="5200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alert</a:t>
            </a:r>
          </a:p>
        </p:txBody>
      </p:sp>
      <p:sp>
        <p:nvSpPr>
          <p:cNvPr id="5" name="Right Arrow 4">
            <a:extLst>
              <a:ext uri="{FF2B5EF4-FFF2-40B4-BE49-F238E27FC236}">
                <a16:creationId xmlns:a16="http://schemas.microsoft.com/office/drawing/2014/main" id="{59B1609F-5B8F-CC46-8A02-691D16AF8E19}"/>
              </a:ext>
            </a:extLst>
          </p:cNvPr>
          <p:cNvSpPr/>
          <p:nvPr/>
        </p:nvSpPr>
        <p:spPr>
          <a:xfrm>
            <a:off x="6049108" y="216877"/>
            <a:ext cx="1301262" cy="5273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examTime</a:t>
            </a:r>
            <a:endParaRPr lang="en-US" dirty="0"/>
          </a:p>
        </p:txBody>
      </p:sp>
      <p:sp>
        <p:nvSpPr>
          <p:cNvPr id="8" name="Rectangle 7">
            <a:extLst>
              <a:ext uri="{FF2B5EF4-FFF2-40B4-BE49-F238E27FC236}">
                <a16:creationId xmlns:a16="http://schemas.microsoft.com/office/drawing/2014/main" id="{75F11F8A-E952-3E45-9BD9-519BB560840F}"/>
              </a:ext>
            </a:extLst>
          </p:cNvPr>
          <p:cNvSpPr/>
          <p:nvPr/>
        </p:nvSpPr>
        <p:spPr>
          <a:xfrm>
            <a:off x="9559308" y="2277914"/>
            <a:ext cx="2632691" cy="1938992"/>
          </a:xfrm>
          <a:prstGeom prst="rect">
            <a:avLst/>
          </a:prstGeom>
        </p:spPr>
        <p:txBody>
          <a:bodyPr wrap="square">
            <a:spAutoFit/>
          </a:bodyPr>
          <a:lstStyle/>
          <a:p>
            <a:pPr algn="ctr"/>
            <a:r>
              <a:rPr lang="en-US" sz="2400" dirty="0"/>
              <a:t>Import CWP state</a:t>
            </a:r>
          </a:p>
          <a:p>
            <a:pPr lvl="1"/>
            <a:r>
              <a:rPr lang="en-US" sz="2400" i="1" dirty="0"/>
              <a:t>orders</a:t>
            </a:r>
          </a:p>
          <a:p>
            <a:pPr lvl="1"/>
            <a:r>
              <a:rPr lang="en-US" sz="2400" i="1" dirty="0" err="1"/>
              <a:t>sevNeed</a:t>
            </a:r>
            <a:endParaRPr lang="en-US" sz="2400" i="1" dirty="0"/>
          </a:p>
          <a:p>
            <a:pPr lvl="1"/>
            <a:r>
              <a:rPr lang="en-US" sz="2400" i="1" dirty="0" err="1"/>
              <a:t>homeCare</a:t>
            </a:r>
            <a:endParaRPr lang="en-US" sz="2400" dirty="0"/>
          </a:p>
          <a:p>
            <a:pPr lvl="1"/>
            <a:r>
              <a:rPr lang="en-US" sz="2400" i="1" dirty="0" err="1"/>
              <a:t>trndSevNeed</a:t>
            </a:r>
            <a:endParaRPr lang="en-US" sz="2400" i="1" dirty="0"/>
          </a:p>
        </p:txBody>
      </p:sp>
      <p:sp>
        <p:nvSpPr>
          <p:cNvPr id="9" name="Rectangle 8">
            <a:extLst>
              <a:ext uri="{FF2B5EF4-FFF2-40B4-BE49-F238E27FC236}">
                <a16:creationId xmlns:a16="http://schemas.microsoft.com/office/drawing/2014/main" id="{05DA53A4-C6E5-9947-94A3-CEEC3EBD5C3A}"/>
              </a:ext>
            </a:extLst>
          </p:cNvPr>
          <p:cNvSpPr/>
          <p:nvPr/>
        </p:nvSpPr>
        <p:spPr>
          <a:xfrm>
            <a:off x="9559309" y="4485393"/>
            <a:ext cx="2632691" cy="1200329"/>
          </a:xfrm>
          <a:prstGeom prst="rect">
            <a:avLst/>
          </a:prstGeom>
        </p:spPr>
        <p:txBody>
          <a:bodyPr wrap="square">
            <a:spAutoFit/>
          </a:bodyPr>
          <a:lstStyle/>
          <a:p>
            <a:pPr algn="ctr"/>
            <a:r>
              <a:rPr lang="en-US" sz="2400" dirty="0"/>
              <a:t>Add other variables</a:t>
            </a:r>
          </a:p>
          <a:p>
            <a:pPr lvl="1"/>
            <a:r>
              <a:rPr lang="en-US" sz="2400" i="1" dirty="0">
                <a:solidFill>
                  <a:schemeClr val="accent6"/>
                </a:solidFill>
              </a:rPr>
              <a:t>alert</a:t>
            </a:r>
          </a:p>
          <a:p>
            <a:pPr lvl="1"/>
            <a:r>
              <a:rPr lang="en-US" sz="2400" i="1" dirty="0" err="1">
                <a:solidFill>
                  <a:schemeClr val="accent6"/>
                </a:solidFill>
              </a:rPr>
              <a:t>examTime</a:t>
            </a:r>
            <a:endParaRPr lang="en-US" sz="2400" i="1" dirty="0">
              <a:solidFill>
                <a:schemeClr val="accent6"/>
              </a:solidFill>
            </a:endParaRPr>
          </a:p>
        </p:txBody>
      </p:sp>
      <p:sp>
        <p:nvSpPr>
          <p:cNvPr id="10" name="Rectangle 9">
            <a:extLst>
              <a:ext uri="{FF2B5EF4-FFF2-40B4-BE49-F238E27FC236}">
                <a16:creationId xmlns:a16="http://schemas.microsoft.com/office/drawing/2014/main" id="{08D45BFD-9DB4-3549-9BBA-6869E36702A6}"/>
              </a:ext>
            </a:extLst>
          </p:cNvPr>
          <p:cNvSpPr/>
          <p:nvPr/>
        </p:nvSpPr>
        <p:spPr>
          <a:xfrm>
            <a:off x="9559308" y="6161846"/>
            <a:ext cx="2632691" cy="461665"/>
          </a:xfrm>
          <a:prstGeom prst="rect">
            <a:avLst/>
          </a:prstGeom>
        </p:spPr>
        <p:txBody>
          <a:bodyPr wrap="square">
            <a:spAutoFit/>
          </a:bodyPr>
          <a:lstStyle/>
          <a:p>
            <a:pPr algn="ctr"/>
            <a:r>
              <a:rPr lang="en-US" sz="2400" dirty="0"/>
              <a:t>Add state updates</a:t>
            </a:r>
          </a:p>
        </p:txBody>
      </p:sp>
      <p:sp>
        <p:nvSpPr>
          <p:cNvPr id="11" name="Left Arrow 10">
            <a:extLst>
              <a:ext uri="{FF2B5EF4-FFF2-40B4-BE49-F238E27FC236}">
                <a16:creationId xmlns:a16="http://schemas.microsoft.com/office/drawing/2014/main" id="{88737CD1-B790-B042-9E53-7C30379D4DFC}"/>
              </a:ext>
            </a:extLst>
          </p:cNvPr>
          <p:cNvSpPr/>
          <p:nvPr/>
        </p:nvSpPr>
        <p:spPr>
          <a:xfrm rot="5400000">
            <a:off x="534892" y="2257045"/>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C859993-0E31-944C-B80C-36FFDD6D8DC9}"/>
              </a:ext>
            </a:extLst>
          </p:cNvPr>
          <p:cNvSpPr/>
          <p:nvPr/>
        </p:nvSpPr>
        <p:spPr>
          <a:xfrm>
            <a:off x="122515" y="2759519"/>
            <a:ext cx="1404471"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orders</a:t>
            </a:r>
          </a:p>
          <a:p>
            <a:pPr algn="ctr"/>
            <a:r>
              <a:rPr lang="en-US" i="1" dirty="0" err="1"/>
              <a:t>sevNeed</a:t>
            </a:r>
            <a:endParaRPr lang="en-US" i="1" dirty="0"/>
          </a:p>
          <a:p>
            <a:pPr algn="ctr"/>
            <a:r>
              <a:rPr lang="en-US" i="1" dirty="0" err="1"/>
              <a:t>homeCare</a:t>
            </a:r>
            <a:endParaRPr lang="en-US" i="1" dirty="0"/>
          </a:p>
        </p:txBody>
      </p:sp>
      <p:sp>
        <p:nvSpPr>
          <p:cNvPr id="13" name="Left Arrow 12">
            <a:extLst>
              <a:ext uri="{FF2B5EF4-FFF2-40B4-BE49-F238E27FC236}">
                <a16:creationId xmlns:a16="http://schemas.microsoft.com/office/drawing/2014/main" id="{16822533-19DF-1042-B9BB-B7334C08DA0C}"/>
              </a:ext>
            </a:extLst>
          </p:cNvPr>
          <p:cNvSpPr/>
          <p:nvPr/>
        </p:nvSpPr>
        <p:spPr>
          <a:xfrm>
            <a:off x="4557071" y="4488020"/>
            <a:ext cx="579718"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2B6566FA-752E-3C4B-B83D-A388C539BF97}"/>
              </a:ext>
            </a:extLst>
          </p:cNvPr>
          <p:cNvSpPr/>
          <p:nvPr/>
        </p:nvSpPr>
        <p:spPr>
          <a:xfrm>
            <a:off x="5180152" y="4197697"/>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trndSevNeed</a:t>
            </a:r>
            <a:endParaRPr lang="en-US" i="1" dirty="0"/>
          </a:p>
          <a:p>
            <a:pPr algn="ctr"/>
            <a:r>
              <a:rPr lang="en-US" i="1" dirty="0"/>
              <a:t>alert</a:t>
            </a:r>
          </a:p>
        </p:txBody>
      </p:sp>
      <p:sp>
        <p:nvSpPr>
          <p:cNvPr id="15" name="Left Arrow 14">
            <a:extLst>
              <a:ext uri="{FF2B5EF4-FFF2-40B4-BE49-F238E27FC236}">
                <a16:creationId xmlns:a16="http://schemas.microsoft.com/office/drawing/2014/main" id="{5A6AA7BF-F970-7141-8B5A-AF383C361527}"/>
              </a:ext>
            </a:extLst>
          </p:cNvPr>
          <p:cNvSpPr/>
          <p:nvPr/>
        </p:nvSpPr>
        <p:spPr>
          <a:xfrm rot="5400000">
            <a:off x="7936610" y="1892425"/>
            <a:ext cx="420091"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FE0F4FC-17F5-3442-9C2A-355CA4A9CDFF}"/>
              </a:ext>
            </a:extLst>
          </p:cNvPr>
          <p:cNvSpPr/>
          <p:nvPr/>
        </p:nvSpPr>
        <p:spPr>
          <a:xfrm>
            <a:off x="7410827" y="2309914"/>
            <a:ext cx="1471660" cy="5200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err="1"/>
              <a:t>examTime</a:t>
            </a:r>
            <a:endParaRPr lang="en-US" i="1" dirty="0"/>
          </a:p>
        </p:txBody>
      </p:sp>
      <p:sp>
        <p:nvSpPr>
          <p:cNvPr id="17" name="Left Arrow 16">
            <a:extLst>
              <a:ext uri="{FF2B5EF4-FFF2-40B4-BE49-F238E27FC236}">
                <a16:creationId xmlns:a16="http://schemas.microsoft.com/office/drawing/2014/main" id="{E1EA572B-ABE1-6E47-8524-93EF243048D4}"/>
              </a:ext>
            </a:extLst>
          </p:cNvPr>
          <p:cNvSpPr/>
          <p:nvPr/>
        </p:nvSpPr>
        <p:spPr>
          <a:xfrm rot="16200000">
            <a:off x="7924736" y="2966525"/>
            <a:ext cx="443844"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90CCADC8-DF42-0847-AC7F-31FECCD85C37}"/>
              </a:ext>
            </a:extLst>
          </p:cNvPr>
          <p:cNvSpPr/>
          <p:nvPr/>
        </p:nvSpPr>
        <p:spPr>
          <a:xfrm>
            <a:off x="2314434" y="3207909"/>
            <a:ext cx="1471660" cy="8734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i="1" dirty="0"/>
              <a:t>fatality</a:t>
            </a:r>
          </a:p>
          <a:p>
            <a:pPr algn="ctr"/>
            <a:r>
              <a:rPr lang="en-US" i="1" dirty="0"/>
              <a:t>(</a:t>
            </a:r>
            <a:r>
              <a:rPr lang="en-US" i="1" dirty="0" err="1"/>
              <a:t>sevNeed</a:t>
            </a:r>
            <a:r>
              <a:rPr lang="en-US" i="1" dirty="0"/>
              <a:t>)</a:t>
            </a:r>
          </a:p>
        </p:txBody>
      </p:sp>
      <p:sp>
        <p:nvSpPr>
          <p:cNvPr id="19" name="Left Arrow 18">
            <a:extLst>
              <a:ext uri="{FF2B5EF4-FFF2-40B4-BE49-F238E27FC236}">
                <a16:creationId xmlns:a16="http://schemas.microsoft.com/office/drawing/2014/main" id="{EE5B3A38-61C9-1B44-A0F8-93DBF58D9734}"/>
              </a:ext>
            </a:extLst>
          </p:cNvPr>
          <p:cNvSpPr/>
          <p:nvPr/>
        </p:nvSpPr>
        <p:spPr>
          <a:xfrm rot="5400000">
            <a:off x="2089049" y="2237755"/>
            <a:ext cx="1530843"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17942308-3745-7C42-A1BF-C8CD78DD1C8F}"/>
              </a:ext>
            </a:extLst>
          </p:cNvPr>
          <p:cNvSpPr/>
          <p:nvPr/>
        </p:nvSpPr>
        <p:spPr>
          <a:xfrm rot="16200000">
            <a:off x="2771875" y="4641729"/>
            <a:ext cx="1300869" cy="292847"/>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0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08021A-7422-EB44-8E90-A578C36DBF76}"/>
              </a:ext>
            </a:extLst>
          </p:cNvPr>
          <p:cNvPicPr>
            <a:picLocks noChangeAspect="1"/>
          </p:cNvPicPr>
          <p:nvPr/>
        </p:nvPicPr>
        <p:blipFill>
          <a:blip r:embed="rId3"/>
          <a:stretch>
            <a:fillRect/>
          </a:stretch>
        </p:blipFill>
        <p:spPr>
          <a:xfrm>
            <a:off x="219525" y="238240"/>
            <a:ext cx="7625976" cy="1844099"/>
          </a:xfrm>
          <a:prstGeom prst="rect">
            <a:avLst/>
          </a:prstGeom>
        </p:spPr>
      </p:pic>
      <p:sp>
        <p:nvSpPr>
          <p:cNvPr id="10" name="TextBox 9">
            <a:extLst>
              <a:ext uri="{FF2B5EF4-FFF2-40B4-BE49-F238E27FC236}">
                <a16:creationId xmlns:a16="http://schemas.microsoft.com/office/drawing/2014/main" id="{43262B2D-0AB8-C64D-96B3-BE82EDF03243}"/>
              </a:ext>
            </a:extLst>
          </p:cNvPr>
          <p:cNvSpPr txBox="1"/>
          <p:nvPr/>
        </p:nvSpPr>
        <p:spPr>
          <a:xfrm>
            <a:off x="189525" y="2333685"/>
            <a:ext cx="9928640" cy="4154984"/>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active</a:t>
            </a:r>
            <a:r>
              <a:rPr lang="en-US" sz="2400" dirty="0">
                <a:latin typeface="Lucida Console" panose="020B0609040504020204" pitchFamily="49" charset="0"/>
              </a:rPr>
              <a:t> </a:t>
            </a:r>
            <a:r>
              <a:rPr lang="en-US" sz="2400" dirty="0" err="1">
                <a:solidFill>
                  <a:schemeClr val="accent3"/>
                </a:solidFill>
                <a:latin typeface="Lucida Console" panose="020B0609040504020204" pitchFamily="49" charset="0"/>
              </a:rPr>
              <a:t>proctype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patientCaregiver</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do</a:t>
            </a:r>
          </a:p>
          <a:p>
            <a:r>
              <a:rPr lang="en-US" sz="2400" dirty="0">
                <a:latin typeface="Lucida Console" panose="020B0609040504020204" pitchFamily="49" charset="0"/>
              </a:rPr>
              <a:t>  :: </a:t>
            </a:r>
            <a:r>
              <a:rPr lang="en-US" sz="2400" dirty="0" err="1">
                <a:solidFill>
                  <a:schemeClr val="accent6"/>
                </a:solidFill>
                <a:latin typeface="Lucida Console" panose="020B0609040504020204" pitchFamily="49" charset="0"/>
              </a:rPr>
              <a:t>hasToken</a:t>
            </a:r>
            <a:r>
              <a:rPr lang="en-US" sz="2400" dirty="0">
                <a:latin typeface="Lucida Console" panose="020B0609040504020204" pitchFamily="49" charset="0"/>
              </a:rPr>
              <a:t>(task05) -&gt;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atomic</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consumeToken</a:t>
            </a:r>
            <a:r>
              <a:rPr lang="en-US" sz="2400" dirty="0">
                <a:latin typeface="Lucida Console" panose="020B0609040504020204" pitchFamily="49" charset="0"/>
              </a:rPr>
              <a:t>(task05)</a:t>
            </a: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tndSevNeed,sevNeed</a:t>
            </a:r>
            <a:r>
              <a:rPr lang="en-US" sz="2400" dirty="0">
                <a:latin typeface="Lucida Console" panose="020B0609040504020204" pitchFamily="49" charset="0"/>
              </a:rPr>
              <a:t>)</a:t>
            </a:r>
            <a:endParaRPr lang="en-US" sz="2400" dirty="0">
              <a:solidFill>
                <a:schemeClr val="accent2"/>
              </a:solidFill>
              <a:latin typeface="Lucida Console" panose="020B0609040504020204" pitchFamily="49" charset="0"/>
            </a:endParaRPr>
          </a:p>
          <a:p>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putToken</a:t>
            </a:r>
            <a:r>
              <a:rPr lang="en-US" sz="2400" dirty="0">
                <a:latin typeface="Lucida Console" panose="020B0609040504020204" pitchFamily="49" charset="0"/>
              </a:rPr>
              <a:t>(Task04)</a:t>
            </a:r>
          </a:p>
          <a:p>
            <a:r>
              <a:rPr lang="en-US" sz="2400" dirty="0">
                <a:latin typeface="Lucida Console" panose="020B0609040504020204" pitchFamily="49" charset="0"/>
              </a:rPr>
              <a:t>       }</a:t>
            </a:r>
          </a:p>
          <a:p>
            <a:r>
              <a:rPr lang="en-US" sz="2400" dirty="0">
                <a:latin typeface="Lucida Console" panose="020B0609040504020204" pitchFamily="49" charset="0"/>
              </a:rPr>
              <a:t>  ::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od</a:t>
            </a:r>
          </a:p>
          <a:p>
            <a:r>
              <a:rPr lang="en-US" sz="2400" dirty="0">
                <a:latin typeface="Lucida Console" panose="020B0609040504020204" pitchFamily="49" charset="0"/>
              </a:rPr>
              <a:t>}</a:t>
            </a:r>
          </a:p>
        </p:txBody>
      </p:sp>
      <p:sp>
        <p:nvSpPr>
          <p:cNvPr id="16" name="Oval 15">
            <a:extLst>
              <a:ext uri="{FF2B5EF4-FFF2-40B4-BE49-F238E27FC236}">
                <a16:creationId xmlns:a16="http://schemas.microsoft.com/office/drawing/2014/main" id="{F95241B1-88EA-1144-9263-E8CDDEB1D004}"/>
              </a:ext>
            </a:extLst>
          </p:cNvPr>
          <p:cNvSpPr/>
          <p:nvPr/>
        </p:nvSpPr>
        <p:spPr>
          <a:xfrm>
            <a:off x="4486602" y="601171"/>
            <a:ext cx="252048" cy="2579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15" name="Right Arrow 14">
            <a:extLst>
              <a:ext uri="{FF2B5EF4-FFF2-40B4-BE49-F238E27FC236}">
                <a16:creationId xmlns:a16="http://schemas.microsoft.com/office/drawing/2014/main" id="{ECEEC96D-6551-FC42-88C9-958A184F9C53}"/>
              </a:ext>
            </a:extLst>
          </p:cNvPr>
          <p:cNvSpPr/>
          <p:nvPr/>
        </p:nvSpPr>
        <p:spPr>
          <a:xfrm>
            <a:off x="1438720"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3DC0914-D975-5E47-A19F-048E5BA6F3C8}"/>
              </a:ext>
            </a:extLst>
          </p:cNvPr>
          <p:cNvSpPr/>
          <p:nvPr/>
        </p:nvSpPr>
        <p:spPr>
          <a:xfrm rot="10800000">
            <a:off x="9692108" y="4278922"/>
            <a:ext cx="442829" cy="21687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B8F73F-5C6C-5643-AB02-4A9AD651D402}"/>
              </a:ext>
            </a:extLst>
          </p:cNvPr>
          <p:cNvSpPr txBox="1"/>
          <p:nvPr/>
        </p:nvSpPr>
        <p:spPr>
          <a:xfrm>
            <a:off x="9559310" y="361376"/>
            <a:ext cx="2632689" cy="1446550"/>
          </a:xfrm>
          <a:prstGeom prst="rect">
            <a:avLst/>
          </a:prstGeom>
          <a:noFill/>
        </p:spPr>
        <p:txBody>
          <a:bodyPr wrap="square" rtlCol="0">
            <a:spAutoFit/>
          </a:bodyPr>
          <a:lstStyle/>
          <a:p>
            <a:pPr algn="ctr"/>
            <a:r>
              <a:rPr lang="en-US" sz="4400" dirty="0"/>
              <a:t>2. State Mapping</a:t>
            </a:r>
          </a:p>
        </p:txBody>
      </p:sp>
    </p:spTree>
    <p:extLst>
      <p:ext uri="{BB962C8B-B14F-4D97-AF65-F5344CB8AC3E}">
        <p14:creationId xmlns:p14="http://schemas.microsoft.com/office/powerpoint/2010/main" val="52255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AB09B-26EA-CA4E-8045-C5594E2C5F89}"/>
              </a:ext>
            </a:extLst>
          </p:cNvPr>
          <p:cNvSpPr txBox="1"/>
          <p:nvPr/>
        </p:nvSpPr>
        <p:spPr>
          <a:xfrm>
            <a:off x="1075765" y="2280558"/>
            <a:ext cx="10913036" cy="3416320"/>
          </a:xfrm>
          <a:prstGeom prst="rect">
            <a:avLst/>
          </a:prstGeom>
          <a:noFill/>
        </p:spPr>
        <p:txBody>
          <a:bodyPr wrap="square" rtlCol="0">
            <a:spAutoFit/>
          </a:bodyPr>
          <a:lstStyle/>
          <a:p>
            <a:r>
              <a:rPr lang="en-US" sz="2400" dirty="0">
                <a:solidFill>
                  <a:schemeClr val="accent3"/>
                </a:solidFill>
                <a:latin typeface="Lucida Console" panose="020B0609040504020204" pitchFamily="49" charset="0"/>
              </a:rPr>
              <a:t>inline</a:t>
            </a:r>
            <a:r>
              <a:rPr lang="en-US" sz="2400" dirty="0">
                <a:latin typeface="Lucida Console" panose="020B0609040504020204" pitchFamily="49" charset="0"/>
              </a:rPr>
              <a:t> </a:t>
            </a:r>
            <a:r>
              <a:rPr lang="en-US" sz="2400" dirty="0" err="1">
                <a:solidFill>
                  <a:schemeClr val="accent6"/>
                </a:solidFill>
                <a:latin typeface="Lucida Console" panose="020B0609040504020204" pitchFamily="49" charset="0"/>
              </a:rPr>
              <a:t>updatePatientMortality</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a:t>
            </a:r>
            <a:r>
              <a:rPr lang="en-US" sz="2400" dirty="0" err="1">
                <a:latin typeface="Lucida Console" panose="020B0609040504020204" pitchFamily="49" charset="0"/>
              </a:rPr>
              <a:t>sevNeed</a:t>
            </a:r>
            <a:r>
              <a:rPr lang="en-US" sz="2400" dirty="0">
                <a:latin typeface="Lucida Console" panose="020B0609040504020204" pitchFamily="49" charset="0"/>
              </a:rPr>
              <a:t>) {</a:t>
            </a:r>
          </a:p>
          <a:p>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if</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trndSevNeed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latin typeface="Lucida Console" panose="020B0609040504020204" pitchFamily="49" charset="0"/>
              </a:rPr>
              <a:t>  :: (! </a:t>
            </a:r>
            <a:r>
              <a:rPr lang="en-US" sz="2400" dirty="0" err="1">
                <a:solidFill>
                  <a:schemeClr val="accent6"/>
                </a:solidFill>
                <a:latin typeface="Lucida Console" panose="020B0609040504020204" pitchFamily="49" charset="0"/>
              </a:rPr>
              <a:t>isWithinHomeCare</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-&gt; </a:t>
            </a:r>
          </a:p>
          <a:p>
            <a:r>
              <a:rPr lang="en-US" sz="2400" dirty="0">
                <a:solidFill>
                  <a:schemeClr val="accent6"/>
                </a:solidFill>
                <a:latin typeface="Lucida Console" panose="020B0609040504020204" pitchFamily="49" charset="0"/>
              </a:rPr>
              <a:t>       </a:t>
            </a:r>
            <a:r>
              <a:rPr lang="en-US" sz="2400" dirty="0" err="1">
                <a:solidFill>
                  <a:schemeClr val="accent6"/>
                </a:solidFill>
                <a:latin typeface="Lucida Console" panose="020B0609040504020204" pitchFamily="49" charset="0"/>
              </a:rPr>
              <a:t>setSeverity</a:t>
            </a:r>
            <a:r>
              <a:rPr lang="en-US" sz="2400" dirty="0">
                <a:latin typeface="Lucida Console" panose="020B0609040504020204" pitchFamily="49" charset="0"/>
              </a:rPr>
              <a:t>(</a:t>
            </a:r>
            <a:r>
              <a:rPr lang="en-US" sz="2400" dirty="0" err="1">
                <a:latin typeface="Lucida Console" panose="020B0609040504020204" pitchFamily="49" charset="0"/>
              </a:rPr>
              <a:t>sevNeed</a:t>
            </a:r>
            <a:r>
              <a:rPr lang="en-US" sz="2400" dirty="0">
                <a:latin typeface="Lucida Console" panose="020B0609040504020204" pitchFamily="49" charset="0"/>
              </a:rPr>
              <a:t>, EXPIRED)</a:t>
            </a:r>
          </a:p>
          <a:p>
            <a:r>
              <a:rPr lang="en-US" sz="2400" dirty="0">
                <a:solidFill>
                  <a:schemeClr val="accent4"/>
                </a:solidFill>
                <a:latin typeface="Lucida Console" panose="020B0609040504020204" pitchFamily="49" charset="0"/>
              </a:rPr>
              <a:t>  </a:t>
            </a:r>
            <a:r>
              <a:rPr lang="en-US" sz="2400" dirty="0">
                <a:latin typeface="Lucida Console" panose="020B0609040504020204" pitchFamily="49" charset="0"/>
              </a:rPr>
              <a:t>:: </a:t>
            </a:r>
            <a:r>
              <a:rPr lang="en-US" sz="2400" dirty="0">
                <a:solidFill>
                  <a:schemeClr val="accent4"/>
                </a:solidFill>
                <a:latin typeface="Lucida Console" panose="020B0609040504020204" pitchFamily="49" charset="0"/>
              </a:rPr>
              <a:t>true</a:t>
            </a:r>
            <a:r>
              <a:rPr lang="en-US" sz="2400" dirty="0">
                <a:latin typeface="Lucida Console" panose="020B0609040504020204" pitchFamily="49" charset="0"/>
              </a:rPr>
              <a:t> </a:t>
            </a:r>
            <a:endParaRPr lang="en-US" sz="2400" dirty="0">
              <a:solidFill>
                <a:schemeClr val="accent4"/>
              </a:solidFill>
              <a:latin typeface="Lucida Console" panose="020B0609040504020204" pitchFamily="49" charset="0"/>
            </a:endParaRPr>
          </a:p>
          <a:p>
            <a:r>
              <a:rPr lang="en-US" sz="2400" dirty="0">
                <a:solidFill>
                  <a:schemeClr val="accent4"/>
                </a:solidFill>
                <a:latin typeface="Lucida Console" panose="020B0609040504020204" pitchFamily="49" charset="0"/>
              </a:rPr>
              <a:t>  fi</a:t>
            </a:r>
          </a:p>
          <a:p>
            <a:r>
              <a:rPr lang="en-US" sz="2400" dirty="0">
                <a:latin typeface="Lucida Console" panose="020B0609040504020204" pitchFamily="49" charset="0"/>
              </a:rPr>
              <a:t>}</a:t>
            </a:r>
          </a:p>
        </p:txBody>
      </p:sp>
      <p:sp>
        <p:nvSpPr>
          <p:cNvPr id="4" name="Right Arrow 3">
            <a:extLst>
              <a:ext uri="{FF2B5EF4-FFF2-40B4-BE49-F238E27FC236}">
                <a16:creationId xmlns:a16="http://schemas.microsoft.com/office/drawing/2014/main" id="{3B4FEEE4-B9F5-7940-91D7-12AD7F084ADD}"/>
              </a:ext>
            </a:extLst>
          </p:cNvPr>
          <p:cNvSpPr/>
          <p:nvPr/>
        </p:nvSpPr>
        <p:spPr>
          <a:xfrm>
            <a:off x="112889" y="303073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ight Arrow 4">
            <a:extLst>
              <a:ext uri="{FF2B5EF4-FFF2-40B4-BE49-F238E27FC236}">
                <a16:creationId xmlns:a16="http://schemas.microsoft.com/office/drawing/2014/main" id="{4EEDA403-3115-344C-9116-C989E2DE16F6}"/>
              </a:ext>
            </a:extLst>
          </p:cNvPr>
          <p:cNvSpPr/>
          <p:nvPr/>
        </p:nvSpPr>
        <p:spPr>
          <a:xfrm>
            <a:off x="105418" y="3734718"/>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7" name="Title 6">
            <a:extLst>
              <a:ext uri="{FF2B5EF4-FFF2-40B4-BE49-F238E27FC236}">
                <a16:creationId xmlns:a16="http://schemas.microsoft.com/office/drawing/2014/main" id="{596FFBC2-86D5-7F4C-A5A0-63174BE0235B}"/>
              </a:ext>
            </a:extLst>
          </p:cNvPr>
          <p:cNvSpPr>
            <a:spLocks noGrp="1"/>
          </p:cNvSpPr>
          <p:nvPr>
            <p:ph type="title"/>
          </p:nvPr>
        </p:nvSpPr>
        <p:spPr/>
        <p:txBody>
          <a:bodyPr/>
          <a:lstStyle/>
          <a:p>
            <a:r>
              <a:rPr lang="en-US" dirty="0"/>
              <a:t>3. Environment (weakest possible)</a:t>
            </a:r>
          </a:p>
        </p:txBody>
      </p:sp>
      <p:sp>
        <p:nvSpPr>
          <p:cNvPr id="6" name="Right Arrow 5">
            <a:extLst>
              <a:ext uri="{FF2B5EF4-FFF2-40B4-BE49-F238E27FC236}">
                <a16:creationId xmlns:a16="http://schemas.microsoft.com/office/drawing/2014/main" id="{49458940-629B-F94D-951E-42D01113FD5E}"/>
              </a:ext>
            </a:extLst>
          </p:cNvPr>
          <p:cNvSpPr/>
          <p:nvPr/>
        </p:nvSpPr>
        <p:spPr>
          <a:xfrm>
            <a:off x="105418" y="4438703"/>
            <a:ext cx="1352841"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a:t>
            </a:r>
          </a:p>
        </p:txBody>
      </p:sp>
      <p:sp>
        <p:nvSpPr>
          <p:cNvPr id="3" name="TextBox 2">
            <a:extLst>
              <a:ext uri="{FF2B5EF4-FFF2-40B4-BE49-F238E27FC236}">
                <a16:creationId xmlns:a16="http://schemas.microsoft.com/office/drawing/2014/main" id="{501CF69E-61D3-8643-BE4E-A5B0FCDE9AE1}"/>
              </a:ext>
            </a:extLst>
          </p:cNvPr>
          <p:cNvSpPr txBox="1"/>
          <p:nvPr/>
        </p:nvSpPr>
        <p:spPr>
          <a:xfrm>
            <a:off x="1494562" y="5857088"/>
            <a:ext cx="9621673" cy="769441"/>
          </a:xfrm>
          <a:prstGeom prst="rect">
            <a:avLst/>
          </a:prstGeom>
          <a:noFill/>
        </p:spPr>
        <p:txBody>
          <a:bodyPr wrap="none" rtlCol="0">
            <a:spAutoFit/>
          </a:bodyPr>
          <a:lstStyle/>
          <a:p>
            <a:pPr algn="ctr"/>
            <a:r>
              <a:rPr lang="en-US" sz="4400" dirty="0">
                <a:solidFill>
                  <a:schemeClr val="accent5"/>
                </a:solidFill>
              </a:rPr>
              <a:t>Model Checking considers all possibilities</a:t>
            </a:r>
          </a:p>
        </p:txBody>
      </p:sp>
    </p:spTree>
    <p:extLst>
      <p:ext uri="{BB962C8B-B14F-4D97-AF65-F5344CB8AC3E}">
        <p14:creationId xmlns:p14="http://schemas.microsoft.com/office/powerpoint/2010/main" val="42047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CB3972E-224C-C847-B0C3-CAFD77E5B55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2151" r="496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DC93BC-7A5D-F840-B65C-2C93A5FA38F1}"/>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100" dirty="0">
                <a:solidFill>
                  <a:srgbClr val="FFFFFF"/>
                </a:solidFill>
                <a:latin typeface="+mj-lt"/>
                <a:ea typeface="+mj-ea"/>
                <a:cs typeface="+mj-cs"/>
              </a:rPr>
              <a:t>Functional integration of human cognition and machine reasoning is challenging especially where failure risks health or safety</a:t>
            </a:r>
          </a:p>
        </p:txBody>
      </p:sp>
    </p:spTree>
    <p:extLst>
      <p:ext uri="{BB962C8B-B14F-4D97-AF65-F5344CB8AC3E}">
        <p14:creationId xmlns:p14="http://schemas.microsoft.com/office/powerpoint/2010/main" val="228416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F620-A910-6F46-88D3-7FC73C9197E3}"/>
              </a:ext>
            </a:extLst>
          </p:cNvPr>
          <p:cNvSpPr>
            <a:spLocks noGrp="1"/>
          </p:cNvSpPr>
          <p:nvPr>
            <p:ph type="title"/>
          </p:nvPr>
        </p:nvSpPr>
        <p:spPr/>
        <p:txBody>
          <a:bodyPr/>
          <a:lstStyle/>
          <a:p>
            <a:r>
              <a:rPr lang="en-US" dirty="0"/>
              <a:t>SPIN Verification Results</a:t>
            </a:r>
          </a:p>
        </p:txBody>
      </p:sp>
      <p:sp>
        <p:nvSpPr>
          <p:cNvPr id="5" name="Rectangle 4">
            <a:extLst>
              <a:ext uri="{FF2B5EF4-FFF2-40B4-BE49-F238E27FC236}">
                <a16:creationId xmlns:a16="http://schemas.microsoft.com/office/drawing/2014/main" id="{A3F1DA0E-BFB7-174C-9C78-DE0077A81E77}"/>
              </a:ext>
            </a:extLst>
          </p:cNvPr>
          <p:cNvSpPr/>
          <p:nvPr/>
        </p:nvSpPr>
        <p:spPr>
          <a:xfrm>
            <a:off x="3203383" y="3262769"/>
            <a:ext cx="8827247" cy="1754326"/>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ptInAppropriateHomeCareMutex</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ptInAppropriateHomeCareEdges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b="0" dirty="0">
              <a:solidFill>
                <a:srgbClr val="D4D4D4"/>
              </a:solidFill>
              <a:effectLst/>
              <a:latin typeface="Menlo" panose="020B0609030804020204" pitchFamily="49" charset="0"/>
            </a:endParaRPr>
          </a:p>
        </p:txBody>
      </p:sp>
      <p:sp>
        <p:nvSpPr>
          <p:cNvPr id="6" name="Rectangle 5">
            <a:extLst>
              <a:ext uri="{FF2B5EF4-FFF2-40B4-BE49-F238E27FC236}">
                <a16:creationId xmlns:a16="http://schemas.microsoft.com/office/drawing/2014/main" id="{45D6E434-B121-214C-9619-7DFE6F2A6F25}"/>
              </a:ext>
            </a:extLst>
          </p:cNvPr>
          <p:cNvSpPr/>
          <p:nvPr/>
        </p:nvSpPr>
        <p:spPr>
          <a:xfrm>
            <a:off x="3203383" y="1546750"/>
            <a:ext cx="7888941" cy="1477328"/>
          </a:xfrm>
          <a:prstGeom prst="rect">
            <a:avLst/>
          </a:prstGeom>
        </p:spPr>
        <p:txBody>
          <a:bodyPr wrap="square">
            <a:spAutoFit/>
          </a:bodyPr>
          <a:lstStyle/>
          <a:p>
            <a:r>
              <a:rPr lang="en-US" dirty="0">
                <a:solidFill>
                  <a:srgbClr val="D4D4D4"/>
                </a:solidFill>
                <a:latin typeface="Menlo" panose="020B0609030804020204" pitchFamily="49" charset="0"/>
              </a:rPr>
              <a:t>./short-</a:t>
            </a:r>
            <a:r>
              <a:rPr lang="en-US" dirty="0" err="1">
                <a:solidFill>
                  <a:srgbClr val="D4D4D4"/>
                </a:solidFill>
                <a:latin typeface="Menlo" panose="020B0609030804020204" pitchFamily="49" charset="0"/>
              </a:rPr>
              <a:t>verify.sh</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alwayInAState</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fairPathExists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84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a:t>
            </a:r>
            <a:endParaRPr lang="en-US" b="0" dirty="0">
              <a:solidFill>
                <a:srgbClr val="D4D4D4"/>
              </a:solidFill>
              <a:effectLst/>
              <a:latin typeface="Menlo" panose="020B0609030804020204" pitchFamily="49" charset="0"/>
            </a:endParaRPr>
          </a:p>
        </p:txBody>
      </p:sp>
      <p:sp>
        <p:nvSpPr>
          <p:cNvPr id="7" name="Rectangle 6">
            <a:extLst>
              <a:ext uri="{FF2B5EF4-FFF2-40B4-BE49-F238E27FC236}">
                <a16:creationId xmlns:a16="http://schemas.microsoft.com/office/drawing/2014/main" id="{5B69E991-688D-2644-98C7-22644D55D4D2}"/>
              </a:ext>
            </a:extLst>
          </p:cNvPr>
          <p:cNvSpPr/>
          <p:nvPr/>
        </p:nvSpPr>
        <p:spPr>
          <a:xfrm>
            <a:off x="3203383" y="5255786"/>
            <a:ext cx="7548283" cy="1477328"/>
          </a:xfrm>
          <a:prstGeom prst="rect">
            <a:avLst/>
          </a:prstGeom>
        </p:spPr>
        <p:txBody>
          <a:bodyPr wrap="square">
            <a:spAutoFit/>
          </a:bodyPr>
          <a:lstStyle/>
          <a:p>
            <a:r>
              <a:rPr lang="en-US" dirty="0">
                <a:solidFill>
                  <a:srgbClr val="D4D4D4"/>
                </a:solidFill>
                <a:latin typeface="Menlo" panose="020B0609030804020204" pitchFamily="49" charset="0"/>
              </a:rPr>
              <a:t>never claim + (</a:t>
            </a:r>
            <a:r>
              <a:rPr lang="en-US" dirty="0" err="1">
                <a:solidFill>
                  <a:srgbClr val="D4D4D4"/>
                </a:solidFill>
                <a:latin typeface="Menlo" panose="020B0609030804020204" pitchFamily="49" charset="0"/>
              </a:rPr>
              <a:t>ptInElevatedRiskHomeCareEdges</a:t>
            </a:r>
            <a:r>
              <a:rPr lang="en-US" dirty="0">
                <a:solidFill>
                  <a:srgbClr val="D4D4D4"/>
                </a:solidFill>
                <a:latin typeface="Menlo" panose="020B0609030804020204" pitchFamily="49" charset="0"/>
              </a:rPr>
              <a:t>)</a:t>
            </a:r>
          </a:p>
          <a:p>
            <a:r>
              <a:rPr lang="en-US" dirty="0">
                <a:solidFill>
                  <a:schemeClr val="tx1">
                    <a:lumMod val="85000"/>
                  </a:schemeClr>
                </a:solidFill>
                <a:latin typeface="Menlo" panose="020B0609030804020204" pitchFamily="49" charset="0"/>
              </a:rPr>
              <a:t>State</a:t>
            </a:r>
            <a:r>
              <a:rPr lang="en-US" dirty="0">
                <a:solidFill>
                  <a:srgbClr val="D4D4D4"/>
                </a:solidFill>
                <a:latin typeface="Menlo" panose="020B0609030804020204" pitchFamily="49" charset="0"/>
              </a:rPr>
              <a:t>-vector </a:t>
            </a:r>
            <a:r>
              <a:rPr lang="en-US" dirty="0">
                <a:solidFill>
                  <a:srgbClr val="B5CEA8"/>
                </a:solidFill>
                <a:latin typeface="Menlo" panose="020B0609030804020204" pitchFamily="49" charset="0"/>
              </a:rPr>
              <a:t>60</a:t>
            </a:r>
            <a:r>
              <a:rPr lang="en-US" dirty="0">
                <a:solidFill>
                  <a:srgbClr val="D4D4D4"/>
                </a:solidFill>
                <a:latin typeface="Menlo" panose="020B0609030804020204" pitchFamily="49" charset="0"/>
              </a:rPr>
              <a:t> byte, depth reached </a:t>
            </a:r>
            <a:r>
              <a:rPr lang="en-US" dirty="0">
                <a:solidFill>
                  <a:srgbClr val="B5CEA8"/>
                </a:solidFill>
                <a:latin typeface="Menlo" panose="020B0609030804020204" pitchFamily="49" charset="0"/>
              </a:rPr>
              <a:t>3654</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errors</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0</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real 1m5.452s</a:t>
            </a:r>
          </a:p>
          <a:p>
            <a:r>
              <a:rPr lang="en-US" dirty="0">
                <a:solidFill>
                  <a:srgbClr val="D4D4D4"/>
                </a:solidFill>
                <a:latin typeface="Menlo" panose="020B0609030804020204" pitchFamily="49" charset="0"/>
              </a:rPr>
              <a:t>user 1m0.701s</a:t>
            </a:r>
          </a:p>
          <a:p>
            <a:r>
              <a:rPr lang="en-US" dirty="0">
                <a:solidFill>
                  <a:srgbClr val="D4D4D4"/>
                </a:solidFill>
                <a:latin typeface="Menlo" panose="020B0609030804020204" pitchFamily="49" charset="0"/>
              </a:rPr>
              <a:t>sys 0m3.009s</a:t>
            </a:r>
            <a:endParaRPr lang="en-US" b="0" dirty="0">
              <a:solidFill>
                <a:srgbClr val="D4D4D4"/>
              </a:solidFill>
              <a:effectLst/>
              <a:latin typeface="Menlo" panose="020B0609030804020204" pitchFamily="49" charset="0"/>
            </a:endParaRPr>
          </a:p>
        </p:txBody>
      </p:sp>
      <p:grpSp>
        <p:nvGrpSpPr>
          <p:cNvPr id="11" name="Group 10">
            <a:extLst>
              <a:ext uri="{FF2B5EF4-FFF2-40B4-BE49-F238E27FC236}">
                <a16:creationId xmlns:a16="http://schemas.microsoft.com/office/drawing/2014/main" id="{414F33AD-951A-FB49-89F0-EBE7488FE2D0}"/>
              </a:ext>
            </a:extLst>
          </p:cNvPr>
          <p:cNvGrpSpPr/>
          <p:nvPr/>
        </p:nvGrpSpPr>
        <p:grpSpPr>
          <a:xfrm>
            <a:off x="5779243" y="3101588"/>
            <a:ext cx="490071" cy="83670"/>
            <a:chOff x="968188" y="2510118"/>
            <a:chExt cx="490071" cy="83670"/>
          </a:xfrm>
        </p:grpSpPr>
        <p:sp>
          <p:nvSpPr>
            <p:cNvPr id="8" name="Oval 7">
              <a:extLst>
                <a:ext uri="{FF2B5EF4-FFF2-40B4-BE49-F238E27FC236}">
                  <a16:creationId xmlns:a16="http://schemas.microsoft.com/office/drawing/2014/main" id="{7161815A-B35E-6A48-B0E8-3B49E5F7C583}"/>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03526FF-C380-9345-99A3-D0D53CC6C46D}"/>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7E62A-8572-D64C-88B2-6CE6FFB83178}"/>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59549-5DF6-E34B-8D13-F128863C5C68}"/>
              </a:ext>
            </a:extLst>
          </p:cNvPr>
          <p:cNvGrpSpPr/>
          <p:nvPr/>
        </p:nvGrpSpPr>
        <p:grpSpPr>
          <a:xfrm>
            <a:off x="5782231" y="5105993"/>
            <a:ext cx="490071" cy="83670"/>
            <a:chOff x="968188" y="2510118"/>
            <a:chExt cx="490071" cy="83670"/>
          </a:xfrm>
        </p:grpSpPr>
        <p:sp>
          <p:nvSpPr>
            <p:cNvPr id="13" name="Oval 12">
              <a:extLst>
                <a:ext uri="{FF2B5EF4-FFF2-40B4-BE49-F238E27FC236}">
                  <a16:creationId xmlns:a16="http://schemas.microsoft.com/office/drawing/2014/main" id="{6BF545B8-3601-8C41-A76E-F46E3E24CFBA}"/>
                </a:ext>
              </a:extLst>
            </p:cNvPr>
            <p:cNvSpPr/>
            <p:nvPr/>
          </p:nvSpPr>
          <p:spPr>
            <a:xfrm>
              <a:off x="968188"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84083FA-A6ED-6641-8700-E0CFF221FE63}"/>
                </a:ext>
              </a:extLst>
            </p:cNvPr>
            <p:cNvSpPr/>
            <p:nvPr/>
          </p:nvSpPr>
          <p:spPr>
            <a:xfrm>
              <a:off x="1168400"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776DA7-702F-A146-AC3F-A8C2F8AF60BF}"/>
                </a:ext>
              </a:extLst>
            </p:cNvPr>
            <p:cNvSpPr/>
            <p:nvPr/>
          </p:nvSpPr>
          <p:spPr>
            <a:xfrm>
              <a:off x="1368612" y="2510118"/>
              <a:ext cx="89647" cy="8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 Brace 16">
            <a:extLst>
              <a:ext uri="{FF2B5EF4-FFF2-40B4-BE49-F238E27FC236}">
                <a16:creationId xmlns:a16="http://schemas.microsoft.com/office/drawing/2014/main" id="{16CA9501-148A-B84F-8FF4-A6888194DBB6}"/>
              </a:ext>
            </a:extLst>
          </p:cNvPr>
          <p:cNvSpPr/>
          <p:nvPr/>
        </p:nvSpPr>
        <p:spPr>
          <a:xfrm>
            <a:off x="2832846" y="1882588"/>
            <a:ext cx="454212" cy="114149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D7B6961-CB3E-604B-AFCB-07C3E24047BF}"/>
              </a:ext>
            </a:extLst>
          </p:cNvPr>
          <p:cNvSpPr txBox="1"/>
          <p:nvPr/>
        </p:nvSpPr>
        <p:spPr>
          <a:xfrm>
            <a:off x="382493" y="2222500"/>
            <a:ext cx="2450353" cy="461665"/>
          </a:xfrm>
          <a:prstGeom prst="rect">
            <a:avLst/>
          </a:prstGeom>
          <a:noFill/>
        </p:spPr>
        <p:txBody>
          <a:bodyPr wrap="square" rtlCol="0">
            <a:spAutoFit/>
          </a:bodyPr>
          <a:lstStyle/>
          <a:p>
            <a:pPr algn="r"/>
            <a:r>
              <a:rPr lang="en-US" sz="2400" dirty="0">
                <a:solidFill>
                  <a:schemeClr val="accent1"/>
                </a:solidFill>
              </a:rPr>
              <a:t>Global Properties</a:t>
            </a:r>
          </a:p>
        </p:txBody>
      </p:sp>
      <p:sp>
        <p:nvSpPr>
          <p:cNvPr id="19" name="Left Brace 18">
            <a:extLst>
              <a:ext uri="{FF2B5EF4-FFF2-40B4-BE49-F238E27FC236}">
                <a16:creationId xmlns:a16="http://schemas.microsoft.com/office/drawing/2014/main" id="{DE32F648-65D5-5447-AB40-9C848DA0A414}"/>
              </a:ext>
            </a:extLst>
          </p:cNvPr>
          <p:cNvSpPr/>
          <p:nvPr/>
        </p:nvSpPr>
        <p:spPr>
          <a:xfrm>
            <a:off x="2832839" y="3302237"/>
            <a:ext cx="454212" cy="1676165"/>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F7BE7CC6-F420-6941-BFB3-4F6B84F8A6D0}"/>
              </a:ext>
            </a:extLst>
          </p:cNvPr>
          <p:cNvSpPr txBox="1"/>
          <p:nvPr/>
        </p:nvSpPr>
        <p:spPr>
          <a:xfrm>
            <a:off x="382493" y="3724433"/>
            <a:ext cx="2450353" cy="830997"/>
          </a:xfrm>
          <a:prstGeom prst="rect">
            <a:avLst/>
          </a:prstGeom>
          <a:noFill/>
        </p:spPr>
        <p:txBody>
          <a:bodyPr wrap="square" rtlCol="0">
            <a:spAutoFit/>
          </a:bodyPr>
          <a:lstStyle/>
          <a:p>
            <a:pPr algn="r"/>
            <a:r>
              <a:rPr lang="en-US" sz="2400" dirty="0">
                <a:solidFill>
                  <a:schemeClr val="accent1"/>
                </a:solidFill>
              </a:rPr>
              <a:t>Properties for one of the states</a:t>
            </a:r>
          </a:p>
        </p:txBody>
      </p:sp>
      <p:sp>
        <p:nvSpPr>
          <p:cNvPr id="21" name="Left Brace 20">
            <a:extLst>
              <a:ext uri="{FF2B5EF4-FFF2-40B4-BE49-F238E27FC236}">
                <a16:creationId xmlns:a16="http://schemas.microsoft.com/office/drawing/2014/main" id="{95B1E26F-1383-034B-AF32-332E496224EC}"/>
              </a:ext>
            </a:extLst>
          </p:cNvPr>
          <p:cNvSpPr/>
          <p:nvPr/>
        </p:nvSpPr>
        <p:spPr>
          <a:xfrm>
            <a:off x="2829864" y="5850964"/>
            <a:ext cx="454212" cy="88749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4845234-A325-D54B-B850-FE8E00C3599F}"/>
              </a:ext>
            </a:extLst>
          </p:cNvPr>
          <p:cNvSpPr txBox="1"/>
          <p:nvPr/>
        </p:nvSpPr>
        <p:spPr>
          <a:xfrm>
            <a:off x="382493" y="6063880"/>
            <a:ext cx="2450353" cy="461665"/>
          </a:xfrm>
          <a:prstGeom prst="rect">
            <a:avLst/>
          </a:prstGeom>
          <a:noFill/>
        </p:spPr>
        <p:txBody>
          <a:bodyPr wrap="square" rtlCol="0">
            <a:spAutoFit/>
          </a:bodyPr>
          <a:lstStyle/>
          <a:p>
            <a:pPr algn="r"/>
            <a:r>
              <a:rPr lang="en-US" sz="2400" dirty="0">
                <a:solidFill>
                  <a:schemeClr val="accent1"/>
                </a:solidFill>
              </a:rPr>
              <a:t>Verification time</a:t>
            </a:r>
          </a:p>
        </p:txBody>
      </p:sp>
      <p:sp>
        <p:nvSpPr>
          <p:cNvPr id="23" name="Left Arrow 22">
            <a:extLst>
              <a:ext uri="{FF2B5EF4-FFF2-40B4-BE49-F238E27FC236}">
                <a16:creationId xmlns:a16="http://schemas.microsoft.com/office/drawing/2014/main" id="{3D69E023-3376-7348-BEEA-604B8015D9B6}"/>
              </a:ext>
            </a:extLst>
          </p:cNvPr>
          <p:cNvSpPr/>
          <p:nvPr/>
        </p:nvSpPr>
        <p:spPr>
          <a:xfrm>
            <a:off x="10154024" y="2614436"/>
            <a:ext cx="1763058" cy="47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Witness (good)</a:t>
            </a:r>
          </a:p>
        </p:txBody>
      </p:sp>
      <p:sp>
        <p:nvSpPr>
          <p:cNvPr id="3" name="Rounded Rectangle 2">
            <a:extLst>
              <a:ext uri="{FF2B5EF4-FFF2-40B4-BE49-F238E27FC236}">
                <a16:creationId xmlns:a16="http://schemas.microsoft.com/office/drawing/2014/main" id="{3A8D3558-0067-E243-9DD6-7519F408619B}"/>
              </a:ext>
            </a:extLst>
          </p:cNvPr>
          <p:cNvSpPr/>
          <p:nvPr/>
        </p:nvSpPr>
        <p:spPr>
          <a:xfrm>
            <a:off x="335999" y="2945134"/>
            <a:ext cx="11427014" cy="15479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The </a:t>
            </a:r>
            <a:r>
              <a:rPr lang="en-US" sz="3600" dirty="0" err="1"/>
              <a:t>PHWare</a:t>
            </a:r>
            <a:r>
              <a:rPr lang="en-US" sz="3600" dirty="0"/>
              <a:t> System Design for remote patient care correctly implements the CWP of actionable risk awareness</a:t>
            </a:r>
          </a:p>
        </p:txBody>
      </p:sp>
    </p:spTree>
    <p:extLst>
      <p:ext uri="{BB962C8B-B14F-4D97-AF65-F5344CB8AC3E}">
        <p14:creationId xmlns:p14="http://schemas.microsoft.com/office/powerpoint/2010/main" val="57947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F33-2BE4-3F4F-BB75-1986F012CB71}"/>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35DB7601-C00E-454A-B376-B99AF1D26BCD}"/>
              </a:ext>
            </a:extLst>
          </p:cNvPr>
          <p:cNvSpPr>
            <a:spLocks noGrp="1"/>
          </p:cNvSpPr>
          <p:nvPr>
            <p:ph idx="1"/>
          </p:nvPr>
        </p:nvSpPr>
        <p:spPr/>
        <p:txBody>
          <a:bodyPr>
            <a:normAutofit/>
          </a:bodyPr>
          <a:lstStyle/>
          <a:p>
            <a:r>
              <a:rPr lang="en-US" dirty="0"/>
              <a:t>Functional integration of human and machine reasoning is hard</a:t>
            </a:r>
          </a:p>
          <a:p>
            <a:r>
              <a:rPr lang="en-US" dirty="0"/>
              <a:t>CWP is a technology-neutral specification of what an integrated human and machine reasoning system must accomplish</a:t>
            </a:r>
          </a:p>
          <a:p>
            <a:r>
              <a:rPr lang="en-US" dirty="0"/>
              <a:t>The integration itself was developed with workflows using BPMN</a:t>
            </a:r>
          </a:p>
          <a:p>
            <a:r>
              <a:rPr lang="en-US" dirty="0"/>
              <a:t>UML can be translated into LTL and BPMN into </a:t>
            </a:r>
            <a:r>
              <a:rPr lang="en-US" dirty="0" err="1"/>
              <a:t>Promela</a:t>
            </a:r>
            <a:endParaRPr lang="en-US" dirty="0"/>
          </a:p>
          <a:p>
            <a:r>
              <a:rPr lang="en-US" dirty="0"/>
              <a:t>SPIN verified the BPMN against the CWP of actionable risk awareness</a:t>
            </a:r>
          </a:p>
          <a:p>
            <a:r>
              <a:rPr lang="en-US" dirty="0"/>
              <a:t>Future work is to complete automation of translations</a:t>
            </a:r>
          </a:p>
          <a:p>
            <a:r>
              <a:rPr lang="en-US" dirty="0"/>
              <a:t>Raises important questions about the relationship between the system design state and the CWP state: mapping required</a:t>
            </a:r>
          </a:p>
        </p:txBody>
      </p:sp>
    </p:spTree>
    <p:extLst>
      <p:ext uri="{BB962C8B-B14F-4D97-AF65-F5344CB8AC3E}">
        <p14:creationId xmlns:p14="http://schemas.microsoft.com/office/powerpoint/2010/main" val="2963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32A25DC-0D92-AF40-89CB-3511C0713EF9}"/>
              </a:ext>
            </a:extLst>
          </p:cNvPr>
          <p:cNvPicPr>
            <a:picLocks noChangeAspect="1"/>
          </p:cNvPicPr>
          <p:nvPr/>
        </p:nvPicPr>
        <p:blipFill rotWithShape="1">
          <a:blip r:embed="rId3"/>
          <a:srcRect l="5884" r="-1" b="-1"/>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9ACF87-F442-E24E-B9D9-B47EC8D20E57}"/>
              </a:ext>
            </a:extLst>
          </p:cNvPr>
          <p:cNvSpPr txBox="1"/>
          <p:nvPr/>
        </p:nvSpPr>
        <p:spPr>
          <a:xfrm>
            <a:off x="6890400" y="1455001"/>
            <a:ext cx="5298551" cy="3742762"/>
          </a:xfrm>
          <a:prstGeom prst="rect">
            <a:avLst/>
          </a:prstGeom>
        </p:spPr>
        <p:txBody>
          <a:bodyPr vert="horz" lIns="91440" tIns="45720" rIns="91440" bIns="45720" rtlCol="0">
            <a:noAutofit/>
          </a:bodyPr>
          <a:lstStyle/>
          <a:p>
            <a:pPr algn="ctr" defTabSz="914400">
              <a:lnSpc>
                <a:spcPct val="90000"/>
              </a:lnSpc>
              <a:spcAft>
                <a:spcPts val="600"/>
              </a:spcAft>
            </a:pPr>
            <a:r>
              <a:rPr lang="en-US" sz="4400" dirty="0">
                <a:latin typeface="+mj-lt"/>
              </a:rPr>
              <a:t>The vast difference  between humans and machines challenge</a:t>
            </a:r>
            <a:r>
              <a:rPr lang="en-US" sz="4400" dirty="0">
                <a:solidFill>
                  <a:schemeClr val="accent5"/>
                </a:solidFill>
                <a:latin typeface="+mj-lt"/>
              </a:rPr>
              <a:t> </a:t>
            </a:r>
            <a:r>
              <a:rPr lang="en-US" sz="4400" dirty="0">
                <a:latin typeface="+mj-lt"/>
              </a:rPr>
              <a:t>conventional methods of integration</a:t>
            </a:r>
          </a:p>
          <a:p>
            <a:pPr indent="-228600" defTabSz="914400">
              <a:lnSpc>
                <a:spcPct val="90000"/>
              </a:lnSpc>
              <a:spcAft>
                <a:spcPts val="600"/>
              </a:spcAft>
              <a:buFont typeface="Arial" panose="020B0604020202020204" pitchFamily="34" charset="0"/>
              <a:buChar char="•"/>
            </a:pPr>
            <a:endParaRPr lang="en-US" sz="4400" dirty="0">
              <a:latin typeface="+mj-lt"/>
            </a:endParaRPr>
          </a:p>
        </p:txBody>
      </p:sp>
    </p:spTree>
    <p:extLst>
      <p:ext uri="{BB962C8B-B14F-4D97-AF65-F5344CB8AC3E}">
        <p14:creationId xmlns:p14="http://schemas.microsoft.com/office/powerpoint/2010/main" val="16366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D28D4AE-5BC5-7445-99D8-3982537ACF17}"/>
              </a:ext>
            </a:extLst>
          </p:cNvPr>
          <p:cNvPicPr>
            <a:picLocks noChangeAspect="1"/>
          </p:cNvPicPr>
          <p:nvPr/>
        </p:nvPicPr>
        <p:blipFill>
          <a:blip r:embed="rId3"/>
          <a:stretch>
            <a:fillRect/>
          </a:stretch>
        </p:blipFill>
        <p:spPr>
          <a:xfrm>
            <a:off x="5848350" y="1693065"/>
            <a:ext cx="5890683" cy="3625035"/>
          </a:xfrm>
          <a:prstGeom prst="rect">
            <a:avLst/>
          </a:prstGeom>
        </p:spPr>
      </p:pic>
      <p:sp>
        <p:nvSpPr>
          <p:cNvPr id="10" name="Freeform: Shape 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E8C40C5-8E71-0445-832D-40AE978C59C3}"/>
              </a:ext>
            </a:extLst>
          </p:cNvPr>
          <p:cNvSpPr/>
          <p:nvPr/>
        </p:nvSpPr>
        <p:spPr>
          <a:xfrm>
            <a:off x="410667" y="338328"/>
            <a:ext cx="5296070" cy="224942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800" kern="1200" dirty="0">
                <a:solidFill>
                  <a:schemeClr val="tx1"/>
                </a:solidFill>
                <a:latin typeface="+mj-lt"/>
                <a:ea typeface="+mj-ea"/>
                <a:cs typeface="+mj-cs"/>
              </a:rPr>
              <a:t>Asynchrony and distribution make manual </a:t>
            </a:r>
            <a:r>
              <a:rPr lang="en-US" sz="3800" kern="1200" dirty="0">
                <a:latin typeface="+mj-lt"/>
                <a:ea typeface="+mj-ea"/>
                <a:cs typeface="+mj-cs"/>
              </a:rPr>
              <a:t>analysis of systems </a:t>
            </a:r>
            <a:r>
              <a:rPr lang="en-US" sz="3800" kern="1200" dirty="0">
                <a:solidFill>
                  <a:schemeClr val="tx1"/>
                </a:solidFill>
                <a:latin typeface="+mj-lt"/>
                <a:ea typeface="+mj-ea"/>
                <a:cs typeface="+mj-cs"/>
              </a:rPr>
              <a:t>difficult at best</a:t>
            </a:r>
          </a:p>
        </p:txBody>
      </p:sp>
    </p:spTree>
    <p:extLst>
      <p:ext uri="{BB962C8B-B14F-4D97-AF65-F5344CB8AC3E}">
        <p14:creationId xmlns:p14="http://schemas.microsoft.com/office/powerpoint/2010/main" val="272499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08C5D-1D2A-DB4D-9C86-35072B75D165}"/>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600" dirty="0">
                <a:solidFill>
                  <a:srgbClr val="FFFFFF"/>
                </a:solidFill>
              </a:rPr>
              <a:t>Remote Patient Monitoring with </a:t>
            </a:r>
            <a:r>
              <a:rPr lang="en-US" sz="3600" dirty="0" err="1">
                <a:solidFill>
                  <a:srgbClr val="FFFFFF"/>
                </a:solidFill>
              </a:rPr>
              <a:t>PHware</a:t>
            </a:r>
            <a:r>
              <a:rPr lang="en-US" sz="3600" dirty="0"/>
              <a:t>®</a:t>
            </a:r>
            <a:br>
              <a:rPr lang="en-US" sz="3600" dirty="0"/>
            </a:br>
            <a:endParaRPr lang="en-US" sz="3600" dirty="0">
              <a:solidFill>
                <a:srgbClr val="FFFFFF"/>
              </a:solidFill>
            </a:endParaRPr>
          </a:p>
        </p:txBody>
      </p:sp>
      <p:pic>
        <p:nvPicPr>
          <p:cNvPr id="4" name="Picture 3">
            <a:extLst>
              <a:ext uri="{FF2B5EF4-FFF2-40B4-BE49-F238E27FC236}">
                <a16:creationId xmlns:a16="http://schemas.microsoft.com/office/drawing/2014/main" id="{12BE9901-C605-5C4C-A135-C43D6263CB86}"/>
              </a:ext>
            </a:extLst>
          </p:cNvPr>
          <p:cNvPicPr>
            <a:picLocks noChangeAspect="1"/>
          </p:cNvPicPr>
          <p:nvPr/>
        </p:nvPicPr>
        <p:blipFill>
          <a:blip r:embed="rId3"/>
          <a:stretch>
            <a:fillRect/>
          </a:stretch>
        </p:blipFill>
        <p:spPr>
          <a:xfrm>
            <a:off x="5852418" y="478713"/>
            <a:ext cx="2136199" cy="2695123"/>
          </a:xfrm>
          <a:prstGeom prst="rect">
            <a:avLst/>
          </a:prstGeom>
        </p:spPr>
      </p:pic>
      <p:pic>
        <p:nvPicPr>
          <p:cNvPr id="6" name="Picture 5">
            <a:extLst>
              <a:ext uri="{FF2B5EF4-FFF2-40B4-BE49-F238E27FC236}">
                <a16:creationId xmlns:a16="http://schemas.microsoft.com/office/drawing/2014/main" id="{FEF9468E-A7A9-6042-920C-E772FE9933BB}"/>
              </a:ext>
            </a:extLst>
          </p:cNvPr>
          <p:cNvPicPr>
            <a:picLocks noChangeAspect="1"/>
          </p:cNvPicPr>
          <p:nvPr/>
        </p:nvPicPr>
        <p:blipFill>
          <a:blip r:embed="rId4"/>
          <a:stretch>
            <a:fillRect/>
          </a:stretch>
        </p:blipFill>
        <p:spPr>
          <a:xfrm>
            <a:off x="8293930" y="1002432"/>
            <a:ext cx="3419533" cy="2171403"/>
          </a:xfrm>
          <a:prstGeom prst="rect">
            <a:avLst/>
          </a:prstGeom>
        </p:spPr>
      </p:pic>
      <p:pic>
        <p:nvPicPr>
          <p:cNvPr id="8" name="Picture 7">
            <a:extLst>
              <a:ext uri="{FF2B5EF4-FFF2-40B4-BE49-F238E27FC236}">
                <a16:creationId xmlns:a16="http://schemas.microsoft.com/office/drawing/2014/main" id="{73A3290A-38AA-C74B-BF88-0055399284B5}"/>
              </a:ext>
            </a:extLst>
          </p:cNvPr>
          <p:cNvPicPr>
            <a:picLocks noChangeAspect="1"/>
          </p:cNvPicPr>
          <p:nvPr/>
        </p:nvPicPr>
        <p:blipFill>
          <a:blip r:embed="rId5"/>
          <a:stretch>
            <a:fillRect/>
          </a:stretch>
        </p:blipFill>
        <p:spPr>
          <a:xfrm>
            <a:off x="4601040" y="3429000"/>
            <a:ext cx="7112423" cy="2347099"/>
          </a:xfrm>
          <a:prstGeom prst="rect">
            <a:avLst/>
          </a:prstGeom>
        </p:spPr>
      </p:pic>
    </p:spTree>
    <p:extLst>
      <p:ext uri="{BB962C8B-B14F-4D97-AF65-F5344CB8AC3E}">
        <p14:creationId xmlns:p14="http://schemas.microsoft.com/office/powerpoint/2010/main" val="28666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3B87-C873-8345-BA75-B0818A1D4831}"/>
              </a:ext>
            </a:extLst>
          </p:cNvPr>
          <p:cNvSpPr>
            <a:spLocks noGrp="1"/>
          </p:cNvSpPr>
          <p:nvPr>
            <p:ph type="title"/>
          </p:nvPr>
        </p:nvSpPr>
        <p:spPr>
          <a:xfrm>
            <a:off x="838200" y="365125"/>
            <a:ext cx="10515600" cy="1325563"/>
          </a:xfrm>
        </p:spPr>
        <p:txBody>
          <a:bodyPr/>
          <a:lstStyle/>
          <a:p>
            <a:r>
              <a:rPr lang="en-US" dirty="0"/>
              <a:t>Proposed Solution</a:t>
            </a:r>
          </a:p>
        </p:txBody>
      </p:sp>
      <p:sp>
        <p:nvSpPr>
          <p:cNvPr id="3" name="Rounded Rectangle 2">
            <a:extLst>
              <a:ext uri="{FF2B5EF4-FFF2-40B4-BE49-F238E27FC236}">
                <a16:creationId xmlns:a16="http://schemas.microsoft.com/office/drawing/2014/main" id="{BFEF9592-29B2-F840-A861-E8F98BD93162}"/>
              </a:ext>
            </a:extLst>
          </p:cNvPr>
          <p:cNvSpPr/>
          <p:nvPr/>
        </p:nvSpPr>
        <p:spPr>
          <a:xfrm>
            <a:off x="1893717"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40000"/>
                    <a:lumOff val="60000"/>
                  </a:schemeClr>
                </a:solidFill>
              </a:rPr>
              <a:t>C</a:t>
            </a:r>
            <a:r>
              <a:rPr lang="en-US" sz="2400" dirty="0"/>
              <a:t>ognitive </a:t>
            </a:r>
            <a:r>
              <a:rPr lang="en-US" sz="2400" b="1" dirty="0">
                <a:solidFill>
                  <a:schemeClr val="accent6">
                    <a:lumMod val="40000"/>
                    <a:lumOff val="60000"/>
                  </a:schemeClr>
                </a:solidFill>
              </a:rPr>
              <a:t>W</a:t>
            </a:r>
            <a:r>
              <a:rPr lang="en-US" sz="2400" dirty="0"/>
              <a:t>ork </a:t>
            </a:r>
            <a:r>
              <a:rPr lang="en-US" sz="2400" b="1" dirty="0">
                <a:solidFill>
                  <a:schemeClr val="accent6">
                    <a:lumMod val="40000"/>
                    <a:lumOff val="60000"/>
                  </a:schemeClr>
                </a:solidFill>
              </a:rPr>
              <a:t>P</a:t>
            </a:r>
            <a:r>
              <a:rPr lang="en-US" sz="2400" dirty="0"/>
              <a:t>roblem (UML)</a:t>
            </a:r>
          </a:p>
        </p:txBody>
      </p:sp>
      <p:sp>
        <p:nvSpPr>
          <p:cNvPr id="4" name="Rounded Rectangle 3">
            <a:extLst>
              <a:ext uri="{FF2B5EF4-FFF2-40B4-BE49-F238E27FC236}">
                <a16:creationId xmlns:a16="http://schemas.microsoft.com/office/drawing/2014/main" id="{9C3A4442-0FE9-B74E-BC81-6D8EB43583D2}"/>
              </a:ext>
            </a:extLst>
          </p:cNvPr>
          <p:cNvSpPr/>
          <p:nvPr/>
        </p:nvSpPr>
        <p:spPr>
          <a:xfrm>
            <a:off x="7034222" y="1888183"/>
            <a:ext cx="2917371"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System Design (BPMN)</a:t>
            </a:r>
          </a:p>
        </p:txBody>
      </p:sp>
      <p:sp>
        <p:nvSpPr>
          <p:cNvPr id="5" name="Rounded Rectangle 4">
            <a:extLst>
              <a:ext uri="{FF2B5EF4-FFF2-40B4-BE49-F238E27FC236}">
                <a16:creationId xmlns:a16="http://schemas.microsoft.com/office/drawing/2014/main" id="{5724DB66-4BAD-2648-811A-584F86CB08B1}"/>
              </a:ext>
            </a:extLst>
          </p:cNvPr>
          <p:cNvSpPr/>
          <p:nvPr/>
        </p:nvSpPr>
        <p:spPr>
          <a:xfrm>
            <a:off x="1893718" y="3952516"/>
            <a:ext cx="8057875" cy="995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Checking (SPIN)</a:t>
            </a:r>
          </a:p>
        </p:txBody>
      </p:sp>
      <p:sp>
        <p:nvSpPr>
          <p:cNvPr id="9" name="Down Arrow 8">
            <a:extLst>
              <a:ext uri="{FF2B5EF4-FFF2-40B4-BE49-F238E27FC236}">
                <a16:creationId xmlns:a16="http://schemas.microsoft.com/office/drawing/2014/main" id="{AFEE87E9-3196-A944-BE5C-0864691CBF71}"/>
              </a:ext>
            </a:extLst>
          </p:cNvPr>
          <p:cNvSpPr/>
          <p:nvPr/>
        </p:nvSpPr>
        <p:spPr>
          <a:xfrm>
            <a:off x="3091146"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091C097D-1761-144B-A132-49B872E9A4FD}"/>
              </a:ext>
            </a:extLst>
          </p:cNvPr>
          <p:cNvSpPr/>
          <p:nvPr/>
        </p:nvSpPr>
        <p:spPr>
          <a:xfrm>
            <a:off x="8332522" y="3111342"/>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3E58A2-CF02-7A44-AA41-2F9186B139D6}"/>
              </a:ext>
            </a:extLst>
          </p:cNvPr>
          <p:cNvSpPr txBox="1"/>
          <p:nvPr/>
        </p:nvSpPr>
        <p:spPr>
          <a:xfrm>
            <a:off x="2595944" y="1390892"/>
            <a:ext cx="1512918" cy="523220"/>
          </a:xfrm>
          <a:prstGeom prst="rect">
            <a:avLst/>
          </a:prstGeom>
          <a:noFill/>
        </p:spPr>
        <p:txBody>
          <a:bodyPr wrap="square" rtlCol="0">
            <a:spAutoFit/>
          </a:bodyPr>
          <a:lstStyle/>
          <a:p>
            <a:pPr algn="ctr"/>
            <a:r>
              <a:rPr lang="en-US" sz="2800" b="1" dirty="0">
                <a:solidFill>
                  <a:schemeClr val="accent4"/>
                </a:solidFill>
              </a:rPr>
              <a:t>What </a:t>
            </a:r>
          </a:p>
        </p:txBody>
      </p:sp>
      <p:sp>
        <p:nvSpPr>
          <p:cNvPr id="12" name="TextBox 11">
            <a:extLst>
              <a:ext uri="{FF2B5EF4-FFF2-40B4-BE49-F238E27FC236}">
                <a16:creationId xmlns:a16="http://schemas.microsoft.com/office/drawing/2014/main" id="{4F526622-1CF9-D74A-AD27-43D50F666ACC}"/>
              </a:ext>
            </a:extLst>
          </p:cNvPr>
          <p:cNvSpPr txBox="1"/>
          <p:nvPr/>
        </p:nvSpPr>
        <p:spPr>
          <a:xfrm>
            <a:off x="7837320" y="1390891"/>
            <a:ext cx="1512918" cy="523220"/>
          </a:xfrm>
          <a:prstGeom prst="rect">
            <a:avLst/>
          </a:prstGeom>
          <a:noFill/>
        </p:spPr>
        <p:txBody>
          <a:bodyPr wrap="square" rtlCol="0">
            <a:spAutoFit/>
          </a:bodyPr>
          <a:lstStyle/>
          <a:p>
            <a:pPr algn="ctr"/>
            <a:r>
              <a:rPr lang="en-US" sz="2800" b="1" dirty="0">
                <a:solidFill>
                  <a:schemeClr val="accent4"/>
                </a:solidFill>
              </a:rPr>
              <a:t>How </a:t>
            </a:r>
          </a:p>
        </p:txBody>
      </p:sp>
      <p:sp>
        <p:nvSpPr>
          <p:cNvPr id="13" name="Down Arrow 12">
            <a:extLst>
              <a:ext uri="{FF2B5EF4-FFF2-40B4-BE49-F238E27FC236}">
                <a16:creationId xmlns:a16="http://schemas.microsoft.com/office/drawing/2014/main" id="{C326322C-0AB4-0B4A-B3B9-2C4C99411A05}"/>
              </a:ext>
            </a:extLst>
          </p:cNvPr>
          <p:cNvSpPr/>
          <p:nvPr/>
        </p:nvSpPr>
        <p:spPr>
          <a:xfrm>
            <a:off x="5834743" y="5100860"/>
            <a:ext cx="522514" cy="70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A3EEE1F-EE1D-8B48-90E2-F61117361955}"/>
              </a:ext>
            </a:extLst>
          </p:cNvPr>
          <p:cNvSpPr txBox="1"/>
          <p:nvPr/>
        </p:nvSpPr>
        <p:spPr>
          <a:xfrm>
            <a:off x="2564731" y="5807040"/>
            <a:ext cx="7062537" cy="523220"/>
          </a:xfrm>
          <a:prstGeom prst="rect">
            <a:avLst/>
          </a:prstGeom>
          <a:noFill/>
        </p:spPr>
        <p:txBody>
          <a:bodyPr wrap="square" rtlCol="0">
            <a:spAutoFit/>
          </a:bodyPr>
          <a:lstStyle/>
          <a:p>
            <a:pPr algn="ctr"/>
            <a:r>
              <a:rPr lang="en-US" sz="2800" b="1" dirty="0">
                <a:solidFill>
                  <a:schemeClr val="accent4"/>
                </a:solidFill>
              </a:rPr>
              <a:t>Does the BPMN solve the CWP?</a:t>
            </a:r>
          </a:p>
        </p:txBody>
      </p:sp>
      <p:sp>
        <p:nvSpPr>
          <p:cNvPr id="15" name="TextBox 14">
            <a:extLst>
              <a:ext uri="{FF2B5EF4-FFF2-40B4-BE49-F238E27FC236}">
                <a16:creationId xmlns:a16="http://schemas.microsoft.com/office/drawing/2014/main" id="{A8C257F9-442D-904E-8D83-83CD92AC876C}"/>
              </a:ext>
            </a:extLst>
          </p:cNvPr>
          <p:cNvSpPr txBox="1"/>
          <p:nvPr/>
        </p:nvSpPr>
        <p:spPr>
          <a:xfrm>
            <a:off x="47130" y="2958940"/>
            <a:ext cx="3044016" cy="830997"/>
          </a:xfrm>
          <a:prstGeom prst="rect">
            <a:avLst/>
          </a:prstGeom>
          <a:noFill/>
        </p:spPr>
        <p:txBody>
          <a:bodyPr wrap="square" rtlCol="0">
            <a:spAutoFit/>
          </a:bodyPr>
          <a:lstStyle/>
          <a:p>
            <a:pPr algn="r"/>
            <a:r>
              <a:rPr lang="en-US" sz="2400" dirty="0">
                <a:solidFill>
                  <a:schemeClr val="accent6"/>
                </a:solidFill>
              </a:rPr>
              <a:t>To </a:t>
            </a:r>
            <a:r>
              <a:rPr lang="en-US" sz="2400" b="1" i="1" dirty="0">
                <a:solidFill>
                  <a:schemeClr val="accent6">
                    <a:lumMod val="60000"/>
                    <a:lumOff val="40000"/>
                  </a:schemeClr>
                </a:solidFill>
              </a:rPr>
              <a:t>L</a:t>
            </a:r>
            <a:r>
              <a:rPr lang="en-US" sz="2400" i="1" dirty="0">
                <a:solidFill>
                  <a:schemeClr val="accent6"/>
                </a:solidFill>
              </a:rPr>
              <a:t>inear </a:t>
            </a:r>
            <a:r>
              <a:rPr lang="en-US" sz="2400" b="1" i="1" dirty="0">
                <a:solidFill>
                  <a:schemeClr val="accent6">
                    <a:lumMod val="60000"/>
                    <a:lumOff val="40000"/>
                  </a:schemeClr>
                </a:solidFill>
              </a:rPr>
              <a:t>T</a:t>
            </a:r>
            <a:r>
              <a:rPr lang="en-US" sz="2400" i="1" dirty="0">
                <a:solidFill>
                  <a:schemeClr val="accent6"/>
                </a:solidFill>
              </a:rPr>
              <a:t>emporal </a:t>
            </a:r>
            <a:r>
              <a:rPr lang="en-US" sz="2400" b="1" i="1" dirty="0">
                <a:solidFill>
                  <a:schemeClr val="accent6">
                    <a:lumMod val="60000"/>
                    <a:lumOff val="40000"/>
                  </a:schemeClr>
                </a:solidFill>
              </a:rPr>
              <a:t>L</a:t>
            </a:r>
            <a:r>
              <a:rPr lang="en-US" sz="2400" i="1" dirty="0">
                <a:solidFill>
                  <a:schemeClr val="accent6"/>
                </a:solidFill>
              </a:rPr>
              <a:t>ogic</a:t>
            </a:r>
            <a:r>
              <a:rPr lang="en-US" sz="2400" dirty="0">
                <a:solidFill>
                  <a:schemeClr val="accent6"/>
                </a:solidFill>
              </a:rPr>
              <a:t> (LTL)</a:t>
            </a:r>
          </a:p>
        </p:txBody>
      </p:sp>
      <p:sp>
        <p:nvSpPr>
          <p:cNvPr id="16" name="TextBox 15">
            <a:extLst>
              <a:ext uri="{FF2B5EF4-FFF2-40B4-BE49-F238E27FC236}">
                <a16:creationId xmlns:a16="http://schemas.microsoft.com/office/drawing/2014/main" id="{4DCDB506-6020-CE4D-81CF-7921A3DA9069}"/>
              </a:ext>
            </a:extLst>
          </p:cNvPr>
          <p:cNvSpPr txBox="1"/>
          <p:nvPr/>
        </p:nvSpPr>
        <p:spPr>
          <a:xfrm>
            <a:off x="8855036" y="2982502"/>
            <a:ext cx="2917371" cy="830997"/>
          </a:xfrm>
          <a:prstGeom prst="rect">
            <a:avLst/>
          </a:prstGeom>
          <a:noFill/>
        </p:spPr>
        <p:txBody>
          <a:bodyPr wrap="square" rtlCol="0">
            <a:spAutoFit/>
          </a:bodyPr>
          <a:lstStyle/>
          <a:p>
            <a:r>
              <a:rPr lang="en-US" sz="2400" dirty="0">
                <a:solidFill>
                  <a:schemeClr val="accent6"/>
                </a:solidFill>
              </a:rPr>
              <a:t>To </a:t>
            </a:r>
            <a:r>
              <a:rPr lang="en-US" sz="2400" b="1" i="1" dirty="0">
                <a:solidFill>
                  <a:schemeClr val="accent6">
                    <a:lumMod val="60000"/>
                    <a:lumOff val="40000"/>
                  </a:schemeClr>
                </a:solidFill>
              </a:rPr>
              <a:t>Pro</a:t>
            </a:r>
            <a:r>
              <a:rPr lang="en-US" sz="2400" i="1" dirty="0">
                <a:solidFill>
                  <a:schemeClr val="accent6"/>
                </a:solidFill>
              </a:rPr>
              <a:t>cess </a:t>
            </a:r>
            <a:r>
              <a:rPr lang="en-US" sz="2400" b="1" i="1" dirty="0">
                <a:solidFill>
                  <a:schemeClr val="accent6">
                    <a:lumMod val="60000"/>
                    <a:lumOff val="40000"/>
                  </a:schemeClr>
                </a:solidFill>
              </a:rPr>
              <a:t>Me</a:t>
            </a:r>
            <a:r>
              <a:rPr lang="en-US" sz="2400" i="1" dirty="0">
                <a:solidFill>
                  <a:schemeClr val="accent6"/>
                </a:solidFill>
              </a:rPr>
              <a:t>ta </a:t>
            </a:r>
            <a:r>
              <a:rPr lang="en-US" sz="2400" b="1" i="1" dirty="0">
                <a:solidFill>
                  <a:schemeClr val="accent6">
                    <a:lumMod val="60000"/>
                    <a:lumOff val="40000"/>
                  </a:schemeClr>
                </a:solidFill>
              </a:rPr>
              <a:t>La</a:t>
            </a:r>
            <a:r>
              <a:rPr lang="en-US" sz="2400" i="1" dirty="0">
                <a:solidFill>
                  <a:schemeClr val="accent6"/>
                </a:solidFill>
              </a:rPr>
              <a:t>nguage </a:t>
            </a:r>
            <a:r>
              <a:rPr lang="en-US" sz="2400" dirty="0">
                <a:solidFill>
                  <a:schemeClr val="accent6"/>
                </a:solidFill>
              </a:rPr>
              <a:t>(</a:t>
            </a:r>
            <a:r>
              <a:rPr lang="en-US" sz="2400" dirty="0" err="1">
                <a:solidFill>
                  <a:schemeClr val="accent6"/>
                </a:solidFill>
              </a:rPr>
              <a:t>Promela</a:t>
            </a:r>
            <a:r>
              <a:rPr lang="en-US" sz="2400" dirty="0">
                <a:solidFill>
                  <a:schemeClr val="accent6"/>
                </a:solidFill>
              </a:rPr>
              <a:t>)</a:t>
            </a:r>
          </a:p>
        </p:txBody>
      </p:sp>
    </p:spTree>
    <p:extLst>
      <p:ext uri="{BB962C8B-B14F-4D97-AF65-F5344CB8AC3E}">
        <p14:creationId xmlns:p14="http://schemas.microsoft.com/office/powerpoint/2010/main" val="107890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1CB36-36A3-CD49-87E1-8B99A33038B3}"/>
              </a:ext>
            </a:extLst>
          </p:cNvPr>
          <p:cNvSpPr/>
          <p:nvPr/>
        </p:nvSpPr>
        <p:spPr>
          <a:xfrm>
            <a:off x="0" y="0"/>
            <a:ext cx="886532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1276275" y="0"/>
            <a:ext cx="7214645" cy="4654281"/>
          </a:xfrm>
          <a:prstGeom prst="rect">
            <a:avLst/>
          </a:prstGeom>
        </p:spPr>
      </p:pic>
      <p:pic>
        <p:nvPicPr>
          <p:cNvPr id="17" name="Picture 16"/>
          <p:cNvPicPr>
            <a:picLocks noChangeAspect="1"/>
          </p:cNvPicPr>
          <p:nvPr/>
        </p:nvPicPr>
        <p:blipFill>
          <a:blip r:embed="rId4"/>
          <a:stretch>
            <a:fillRect/>
          </a:stretch>
        </p:blipFill>
        <p:spPr>
          <a:xfrm>
            <a:off x="307040" y="1617241"/>
            <a:ext cx="3236928" cy="5088359"/>
          </a:xfrm>
          <a:prstGeom prst="rect">
            <a:avLst/>
          </a:prstGeom>
        </p:spPr>
      </p:pic>
      <p:pic>
        <p:nvPicPr>
          <p:cNvPr id="19" name="Picture 18"/>
          <p:cNvPicPr>
            <a:picLocks noChangeAspect="1"/>
          </p:cNvPicPr>
          <p:nvPr/>
        </p:nvPicPr>
        <p:blipFill>
          <a:blip r:embed="rId5"/>
          <a:stretch>
            <a:fillRect/>
          </a:stretch>
        </p:blipFill>
        <p:spPr>
          <a:xfrm>
            <a:off x="3636286" y="5301389"/>
            <a:ext cx="2187634" cy="930862"/>
          </a:xfrm>
          <a:prstGeom prst="rect">
            <a:avLst/>
          </a:prstGeom>
        </p:spPr>
      </p:pic>
      <p:pic>
        <p:nvPicPr>
          <p:cNvPr id="20" name="Picture 19"/>
          <p:cNvPicPr>
            <a:picLocks noChangeAspect="1"/>
          </p:cNvPicPr>
          <p:nvPr/>
        </p:nvPicPr>
        <p:blipFill>
          <a:blip r:embed="rId6"/>
          <a:stretch>
            <a:fillRect/>
          </a:stretch>
        </p:blipFill>
        <p:spPr>
          <a:xfrm>
            <a:off x="3784289" y="3160395"/>
            <a:ext cx="1776741" cy="2151823"/>
          </a:xfrm>
          <a:prstGeom prst="rect">
            <a:avLst/>
          </a:prstGeom>
        </p:spPr>
      </p:pic>
      <p:pic>
        <p:nvPicPr>
          <p:cNvPr id="21" name="Picture 20"/>
          <p:cNvPicPr>
            <a:picLocks noChangeAspect="1"/>
          </p:cNvPicPr>
          <p:nvPr/>
        </p:nvPicPr>
        <p:blipFill>
          <a:blip r:embed="rId7"/>
          <a:stretch>
            <a:fillRect/>
          </a:stretch>
        </p:blipFill>
        <p:spPr>
          <a:xfrm>
            <a:off x="2152075" y="1546255"/>
            <a:ext cx="2971209" cy="3577124"/>
          </a:xfrm>
          <a:prstGeom prst="rect">
            <a:avLst/>
          </a:prstGeom>
        </p:spPr>
      </p:pic>
      <p:pic>
        <p:nvPicPr>
          <p:cNvPr id="22" name="Picture 21"/>
          <p:cNvPicPr>
            <a:picLocks noChangeAspect="1"/>
          </p:cNvPicPr>
          <p:nvPr/>
        </p:nvPicPr>
        <p:blipFill>
          <a:blip r:embed="rId8"/>
          <a:stretch>
            <a:fillRect/>
          </a:stretch>
        </p:blipFill>
        <p:spPr>
          <a:xfrm>
            <a:off x="5721712" y="3823051"/>
            <a:ext cx="744192" cy="2048945"/>
          </a:xfrm>
          <a:prstGeom prst="rect">
            <a:avLst/>
          </a:prstGeom>
        </p:spPr>
      </p:pic>
      <p:pic>
        <p:nvPicPr>
          <p:cNvPr id="23" name="Picture 22"/>
          <p:cNvPicPr>
            <a:picLocks noChangeAspect="1"/>
          </p:cNvPicPr>
          <p:nvPr/>
        </p:nvPicPr>
        <p:blipFill>
          <a:blip r:embed="rId9"/>
          <a:stretch>
            <a:fillRect/>
          </a:stretch>
        </p:blipFill>
        <p:spPr>
          <a:xfrm>
            <a:off x="3478086" y="3809140"/>
            <a:ext cx="4325907" cy="2805878"/>
          </a:xfrm>
          <a:prstGeom prst="rect">
            <a:avLst/>
          </a:prstGeom>
        </p:spPr>
      </p:pic>
      <p:pic>
        <p:nvPicPr>
          <p:cNvPr id="18" name="Picture 17"/>
          <p:cNvPicPr>
            <a:picLocks noChangeAspect="1"/>
          </p:cNvPicPr>
          <p:nvPr/>
        </p:nvPicPr>
        <p:blipFill>
          <a:blip r:embed="rId10"/>
          <a:stretch>
            <a:fillRect/>
          </a:stretch>
        </p:blipFill>
        <p:spPr>
          <a:xfrm>
            <a:off x="930742" y="1819685"/>
            <a:ext cx="3309396" cy="3721817"/>
          </a:xfrm>
          <a:prstGeom prst="rect">
            <a:avLst/>
          </a:prstGeom>
        </p:spPr>
      </p:pic>
      <p:sp>
        <p:nvSpPr>
          <p:cNvPr id="3" name="TextBox 2">
            <a:extLst>
              <a:ext uri="{FF2B5EF4-FFF2-40B4-BE49-F238E27FC236}">
                <a16:creationId xmlns:a16="http://schemas.microsoft.com/office/drawing/2014/main" id="{52C39BC6-1043-814C-A245-02AECDC93F6C}"/>
              </a:ext>
            </a:extLst>
          </p:cNvPr>
          <p:cNvSpPr txBox="1"/>
          <p:nvPr/>
        </p:nvSpPr>
        <p:spPr>
          <a:xfrm>
            <a:off x="8865326" y="691883"/>
            <a:ext cx="3326674" cy="2862322"/>
          </a:xfrm>
          <a:prstGeom prst="rect">
            <a:avLst/>
          </a:prstGeom>
          <a:noFill/>
        </p:spPr>
        <p:txBody>
          <a:bodyPr wrap="square" rtlCol="0">
            <a:spAutoFit/>
          </a:bodyPr>
          <a:lstStyle/>
          <a:p>
            <a:pPr algn="ctr"/>
            <a:r>
              <a:rPr lang="en-US" sz="3600" dirty="0"/>
              <a:t>The CWP of remote patient monitoring is </a:t>
            </a:r>
            <a:r>
              <a:rPr lang="en-US" sz="3600" i="1" dirty="0"/>
              <a:t>actionable risk awareness</a:t>
            </a:r>
          </a:p>
        </p:txBody>
      </p:sp>
      <p:sp>
        <p:nvSpPr>
          <p:cNvPr id="12" name="TextBox 11">
            <a:extLst>
              <a:ext uri="{FF2B5EF4-FFF2-40B4-BE49-F238E27FC236}">
                <a16:creationId xmlns:a16="http://schemas.microsoft.com/office/drawing/2014/main" id="{EE231628-1E57-804C-9EF1-936C16F25DFF}"/>
              </a:ext>
            </a:extLst>
          </p:cNvPr>
          <p:cNvSpPr txBox="1"/>
          <p:nvPr/>
        </p:nvSpPr>
        <p:spPr>
          <a:xfrm>
            <a:off x="8865326" y="4717686"/>
            <a:ext cx="3326674" cy="954107"/>
          </a:xfrm>
          <a:prstGeom prst="rect">
            <a:avLst/>
          </a:prstGeom>
          <a:noFill/>
        </p:spPr>
        <p:txBody>
          <a:bodyPr wrap="square" rtlCol="0">
            <a:spAutoFit/>
          </a:bodyPr>
          <a:lstStyle/>
          <a:p>
            <a:pPr algn="ctr"/>
            <a:r>
              <a:rPr lang="en-US" sz="2800" dirty="0"/>
              <a:t>Defined with a UML State diagram</a:t>
            </a:r>
          </a:p>
        </p:txBody>
      </p:sp>
    </p:spTree>
    <p:extLst>
      <p:ext uri="{BB962C8B-B14F-4D97-AF65-F5344CB8AC3E}">
        <p14:creationId xmlns:p14="http://schemas.microsoft.com/office/powerpoint/2010/main" val="26170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022D-AC32-9841-AABA-1C09A8172381}"/>
              </a:ext>
            </a:extLst>
          </p:cNvPr>
          <p:cNvSpPr>
            <a:spLocks noGrp="1"/>
          </p:cNvSpPr>
          <p:nvPr>
            <p:ph type="title"/>
          </p:nvPr>
        </p:nvSpPr>
        <p:spPr/>
        <p:txBody>
          <a:bodyPr/>
          <a:lstStyle/>
          <a:p>
            <a:r>
              <a:rPr lang="en-US" dirty="0"/>
              <a:t>UML Translation to Linear Temporal Logic</a:t>
            </a:r>
          </a:p>
        </p:txBody>
      </p:sp>
      <p:sp>
        <p:nvSpPr>
          <p:cNvPr id="6" name="Rounded Rectangle 5">
            <a:extLst>
              <a:ext uri="{FF2B5EF4-FFF2-40B4-BE49-F238E27FC236}">
                <a16:creationId xmlns:a16="http://schemas.microsoft.com/office/drawing/2014/main" id="{BBDB36EE-298E-4E49-AADB-8BFA525EE74E}"/>
              </a:ext>
            </a:extLst>
          </p:cNvPr>
          <p:cNvSpPr/>
          <p:nvPr/>
        </p:nvSpPr>
        <p:spPr>
          <a:xfrm>
            <a:off x="738965"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1. State</a:t>
            </a:r>
          </a:p>
          <a:p>
            <a:pPr algn="ctr"/>
            <a:endParaRPr lang="en-US" sz="2400" dirty="0"/>
          </a:p>
          <a:p>
            <a:pPr marL="342900" indent="-342900">
              <a:buFont typeface="Arial" panose="020B0604020202020204" pitchFamily="34" charset="0"/>
              <a:buChar char="•"/>
            </a:pPr>
            <a:r>
              <a:rPr lang="en-US" sz="2400" dirty="0"/>
              <a:t>Identify variables</a:t>
            </a:r>
          </a:p>
          <a:p>
            <a:pPr marL="342900" indent="-342900">
              <a:buFont typeface="Arial" panose="020B0604020202020204" pitchFamily="34" charset="0"/>
              <a:buChar char="•"/>
            </a:pPr>
            <a:r>
              <a:rPr lang="en-US" sz="2400" dirty="0"/>
              <a:t>Define states</a:t>
            </a:r>
          </a:p>
          <a:p>
            <a:pPr marL="342900" indent="-342900">
              <a:buFont typeface="Arial" panose="020B0604020202020204" pitchFamily="34" charset="0"/>
              <a:buChar char="•"/>
            </a:pPr>
            <a:endParaRPr lang="en-US" sz="2400" dirty="0"/>
          </a:p>
        </p:txBody>
      </p:sp>
      <p:sp>
        <p:nvSpPr>
          <p:cNvPr id="7" name="Rounded Rectangle 6">
            <a:extLst>
              <a:ext uri="{FF2B5EF4-FFF2-40B4-BE49-F238E27FC236}">
                <a16:creationId xmlns:a16="http://schemas.microsoft.com/office/drawing/2014/main" id="{022917BD-6531-0242-A1ED-FD4CB4A868E2}"/>
              </a:ext>
            </a:extLst>
          </p:cNvPr>
          <p:cNvSpPr/>
          <p:nvPr/>
        </p:nvSpPr>
        <p:spPr>
          <a:xfrm>
            <a:off x="4605672"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2. Global Properties</a:t>
            </a:r>
            <a:r>
              <a:rPr lang="en-US" sz="2400" dirty="0"/>
              <a:t> </a:t>
            </a:r>
          </a:p>
          <a:p>
            <a:pPr algn="ctr"/>
            <a:endParaRPr lang="en-US" sz="2400" dirty="0"/>
          </a:p>
          <a:p>
            <a:pPr marL="342900" indent="-342900">
              <a:buFont typeface="Arial" panose="020B0604020202020204" pitchFamily="34" charset="0"/>
              <a:buChar char="•"/>
            </a:pPr>
            <a:r>
              <a:rPr lang="en-US" sz="2400" dirty="0"/>
              <a:t>All states covered</a:t>
            </a:r>
          </a:p>
          <a:p>
            <a:pPr marL="342900" indent="-342900">
              <a:buFont typeface="Arial" panose="020B0604020202020204" pitchFamily="34" charset="0"/>
              <a:buChar char="•"/>
            </a:pPr>
            <a:r>
              <a:rPr lang="en-US" sz="2400" dirty="0"/>
              <a:t>Reachable goals </a:t>
            </a:r>
          </a:p>
          <a:p>
            <a:pPr marL="342900" indent="-342900">
              <a:buFont typeface="Arial" panose="020B0604020202020204" pitchFamily="34" charset="0"/>
              <a:buChar char="•"/>
            </a:pPr>
            <a:endParaRPr lang="en-US" sz="2400" dirty="0"/>
          </a:p>
        </p:txBody>
      </p:sp>
      <p:sp>
        <p:nvSpPr>
          <p:cNvPr id="8" name="Rounded Rectangle 7">
            <a:extLst>
              <a:ext uri="{FF2B5EF4-FFF2-40B4-BE49-F238E27FC236}">
                <a16:creationId xmlns:a16="http://schemas.microsoft.com/office/drawing/2014/main" id="{484CBC8B-EA27-7F4D-8217-C08E26D74361}"/>
              </a:ext>
            </a:extLst>
          </p:cNvPr>
          <p:cNvSpPr/>
          <p:nvPr/>
        </p:nvSpPr>
        <p:spPr>
          <a:xfrm>
            <a:off x="8472379" y="2519907"/>
            <a:ext cx="2996609" cy="213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t>3. State Properties</a:t>
            </a:r>
          </a:p>
          <a:p>
            <a:pPr algn="ctr"/>
            <a:endParaRPr lang="en-US" sz="2400" u="sng" dirty="0"/>
          </a:p>
          <a:p>
            <a:pPr marL="342900" indent="-342900">
              <a:buFont typeface="Arial" panose="020B0604020202020204" pitchFamily="34" charset="0"/>
              <a:buChar char="•"/>
            </a:pPr>
            <a:r>
              <a:rPr lang="en-US" sz="2400" dirty="0"/>
              <a:t>Reachable</a:t>
            </a:r>
          </a:p>
          <a:p>
            <a:pPr marL="342900" indent="-342900">
              <a:buFont typeface="Arial" panose="020B0604020202020204" pitchFamily="34" charset="0"/>
              <a:buChar char="•"/>
            </a:pPr>
            <a:r>
              <a:rPr lang="en-US" sz="2400" dirty="0"/>
              <a:t>Unique</a:t>
            </a:r>
          </a:p>
          <a:p>
            <a:pPr marL="342900" indent="-342900">
              <a:buFont typeface="Arial" panose="020B0604020202020204" pitchFamily="34" charset="0"/>
              <a:buChar char="•"/>
            </a:pPr>
            <a:r>
              <a:rPr lang="en-US" sz="2400" dirty="0"/>
              <a:t>Allowed edges</a:t>
            </a:r>
          </a:p>
        </p:txBody>
      </p:sp>
      <p:sp>
        <p:nvSpPr>
          <p:cNvPr id="9" name="Right Arrow 8">
            <a:extLst>
              <a:ext uri="{FF2B5EF4-FFF2-40B4-BE49-F238E27FC236}">
                <a16:creationId xmlns:a16="http://schemas.microsoft.com/office/drawing/2014/main" id="{679F529B-4DD1-DD44-9D51-1AE2A542A770}"/>
              </a:ext>
            </a:extLst>
          </p:cNvPr>
          <p:cNvSpPr/>
          <p:nvPr/>
        </p:nvSpPr>
        <p:spPr>
          <a:xfrm>
            <a:off x="3856078" y="334305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120CF55-1A43-494C-9D43-462635FB503B}"/>
              </a:ext>
            </a:extLst>
          </p:cNvPr>
          <p:cNvSpPr/>
          <p:nvPr/>
        </p:nvSpPr>
        <p:spPr>
          <a:xfrm>
            <a:off x="7714809" y="3339505"/>
            <a:ext cx="645042" cy="497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966D2FD-75CF-8044-8069-6E7D21A49045}"/>
              </a:ext>
            </a:extLst>
          </p:cNvPr>
          <p:cNvSpPr txBox="1"/>
          <p:nvPr/>
        </p:nvSpPr>
        <p:spPr>
          <a:xfrm>
            <a:off x="1201479" y="5474883"/>
            <a:ext cx="9789042" cy="830997"/>
          </a:xfrm>
          <a:prstGeom prst="rect">
            <a:avLst/>
          </a:prstGeom>
          <a:noFill/>
        </p:spPr>
        <p:txBody>
          <a:bodyPr wrap="square" rtlCol="0">
            <a:spAutoFit/>
          </a:bodyPr>
          <a:lstStyle/>
          <a:p>
            <a:pPr algn="ctr"/>
            <a:r>
              <a:rPr lang="en-US" sz="4800" dirty="0">
                <a:solidFill>
                  <a:schemeClr val="accent4"/>
                </a:solidFill>
              </a:rPr>
              <a:t>2 + 3(N) properties to check on design</a:t>
            </a:r>
          </a:p>
        </p:txBody>
      </p:sp>
    </p:spTree>
    <p:extLst>
      <p:ext uri="{BB962C8B-B14F-4D97-AF65-F5344CB8AC3E}">
        <p14:creationId xmlns:p14="http://schemas.microsoft.com/office/powerpoint/2010/main" val="2392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5FC-2208-7049-AB92-558CE18EF253}"/>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dirty="0"/>
              <a:t>1. </a:t>
            </a:r>
            <a:r>
              <a:rPr lang="en-US" kern="1200" dirty="0">
                <a:solidFill>
                  <a:schemeClr val="tx1"/>
                </a:solidFill>
                <a:latin typeface="+mj-lt"/>
                <a:ea typeface="+mj-ea"/>
                <a:cs typeface="+mj-cs"/>
              </a:rPr>
              <a:t>State: variables </a:t>
            </a:r>
          </a:p>
        </p:txBody>
      </p:sp>
      <p:sp>
        <p:nvSpPr>
          <p:cNvPr id="22" name="Rectangle 2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6452C3-623B-094A-957C-C3077F1AD5C6}"/>
              </a:ext>
            </a:extLst>
          </p:cNvPr>
          <p:cNvPicPr>
            <a:picLocks noChangeAspect="1"/>
          </p:cNvPicPr>
          <p:nvPr/>
        </p:nvPicPr>
        <p:blipFill>
          <a:blip r:embed="rId3"/>
          <a:stretch>
            <a:fillRect/>
          </a:stretch>
        </p:blipFill>
        <p:spPr>
          <a:xfrm>
            <a:off x="6577582" y="1188647"/>
            <a:ext cx="5130204" cy="4113680"/>
          </a:xfrm>
          <a:prstGeom prst="rect">
            <a:avLst/>
          </a:prstGeom>
        </p:spPr>
      </p:pic>
      <p:sp>
        <p:nvSpPr>
          <p:cNvPr id="9" name="TextBox 8">
            <a:extLst>
              <a:ext uri="{FF2B5EF4-FFF2-40B4-BE49-F238E27FC236}">
                <a16:creationId xmlns:a16="http://schemas.microsoft.com/office/drawing/2014/main" id="{4436DAD8-AB13-8C4F-9754-D185CF18134A}"/>
              </a:ext>
            </a:extLst>
          </p:cNvPr>
          <p:cNvSpPr txBox="1"/>
          <p:nvPr/>
        </p:nvSpPr>
        <p:spPr>
          <a:xfrm>
            <a:off x="648929" y="2780743"/>
            <a:ext cx="4497502" cy="2062103"/>
          </a:xfrm>
          <a:prstGeom prst="rect">
            <a:avLst/>
          </a:prstGeom>
          <a:noFill/>
        </p:spPr>
        <p:txBody>
          <a:bodyPr wrap="square" rtlCol="0">
            <a:spAutoFit/>
          </a:bodyPr>
          <a:lstStyle/>
          <a:p>
            <a:r>
              <a:rPr lang="en-US" sz="3200" i="1" dirty="0"/>
              <a:t>orders</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C</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sevNeed</a:t>
            </a:r>
            <a:r>
              <a:rPr lang="en-US" sz="3200" i="1" dirty="0"/>
              <a:t> </a:t>
            </a:r>
            <a:r>
              <a:rPr lang="en-US" sz="3200" dirty="0"/>
              <a:t>(</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E</a:t>
            </a:r>
            <a:r>
              <a:rPr lang="en-US" sz="3200" dirty="0"/>
              <a:t> ,</a:t>
            </a:r>
            <a:r>
              <a:rPr lang="en-US" sz="3200" dirty="0">
                <a:solidFill>
                  <a:srgbClr val="C00000"/>
                </a:solidFill>
              </a:rPr>
              <a:t> </a:t>
            </a:r>
            <a:r>
              <a:rPr lang="en-US" sz="3200" u="sng" dirty="0">
                <a:solidFill>
                  <a:srgbClr val="C00000"/>
                </a:solidFill>
              </a:rPr>
              <a:t>F</a:t>
            </a:r>
            <a:r>
              <a:rPr lang="en-US" sz="3200" dirty="0"/>
              <a:t>,)</a:t>
            </a:r>
            <a:endParaRPr lang="en-US" sz="3200" i="1" dirty="0"/>
          </a:p>
          <a:p>
            <a:r>
              <a:rPr lang="en-US" sz="3200" i="1" dirty="0" err="1"/>
              <a:t>homeCare</a:t>
            </a:r>
            <a:r>
              <a:rPr lang="en-US" sz="3200" dirty="0"/>
              <a:t> (</a:t>
            </a:r>
            <a:r>
              <a:rPr lang="en-US" sz="3200" u="sng" dirty="0">
                <a:solidFill>
                  <a:srgbClr val="C00000"/>
                </a:solidFill>
              </a:rPr>
              <a:t>A</a:t>
            </a:r>
            <a:r>
              <a:rPr lang="en-US" sz="3200" dirty="0"/>
              <a:t>, </a:t>
            </a:r>
            <a:r>
              <a:rPr lang="en-US" sz="3200" u="sng" dirty="0">
                <a:solidFill>
                  <a:srgbClr val="C00000"/>
                </a:solidFill>
              </a:rPr>
              <a:t>B</a:t>
            </a:r>
            <a:r>
              <a:rPr lang="en-US" sz="3200" dirty="0"/>
              <a:t>, </a:t>
            </a:r>
            <a:r>
              <a:rPr lang="en-US" sz="3200" u="sng" dirty="0">
                <a:solidFill>
                  <a:srgbClr val="C00000"/>
                </a:solidFill>
              </a:rPr>
              <a:t>D</a:t>
            </a:r>
            <a:r>
              <a:rPr lang="en-US" sz="3200" dirty="0"/>
              <a:t>, </a:t>
            </a:r>
            <a:r>
              <a:rPr lang="en-US" sz="3200" u="sng" dirty="0">
                <a:solidFill>
                  <a:srgbClr val="C00000"/>
                </a:solidFill>
              </a:rPr>
              <a:t>E</a:t>
            </a:r>
            <a:r>
              <a:rPr lang="en-US" sz="3200" dirty="0"/>
              <a:t>, </a:t>
            </a:r>
            <a:r>
              <a:rPr lang="en-US" sz="3200" u="sng" dirty="0">
                <a:solidFill>
                  <a:srgbClr val="C00000"/>
                </a:solidFill>
              </a:rPr>
              <a:t>F</a:t>
            </a:r>
            <a:r>
              <a:rPr lang="en-US" sz="3200" dirty="0"/>
              <a:t>)</a:t>
            </a:r>
          </a:p>
          <a:p>
            <a:r>
              <a:rPr lang="en-US" sz="3200" i="1" dirty="0" err="1"/>
              <a:t>trndSevNeed</a:t>
            </a:r>
            <a:r>
              <a:rPr lang="en-US" sz="3200" dirty="0"/>
              <a:t> (</a:t>
            </a:r>
            <a:r>
              <a:rPr lang="en-US" sz="3200" u="sng" dirty="0">
                <a:solidFill>
                  <a:srgbClr val="C00000"/>
                </a:solidFill>
              </a:rPr>
              <a:t>D</a:t>
            </a:r>
            <a:r>
              <a:rPr lang="en-US" sz="3200" dirty="0"/>
              <a:t>)</a:t>
            </a:r>
          </a:p>
        </p:txBody>
      </p:sp>
      <p:sp>
        <p:nvSpPr>
          <p:cNvPr id="3" name="Rectangle 2">
            <a:extLst>
              <a:ext uri="{FF2B5EF4-FFF2-40B4-BE49-F238E27FC236}">
                <a16:creationId xmlns:a16="http://schemas.microsoft.com/office/drawing/2014/main" id="{F3C5C6D3-20F0-524F-9E11-E91587BCD436}"/>
              </a:ext>
            </a:extLst>
          </p:cNvPr>
          <p:cNvSpPr/>
          <p:nvPr/>
        </p:nvSpPr>
        <p:spPr>
          <a:xfrm>
            <a:off x="7362488" y="550050"/>
            <a:ext cx="3559974" cy="646331"/>
          </a:xfrm>
          <a:prstGeom prst="rect">
            <a:avLst/>
          </a:prstGeom>
        </p:spPr>
        <p:txBody>
          <a:bodyPr wrap="square">
            <a:spAutoFit/>
          </a:bodyPr>
          <a:lstStyle/>
          <a:p>
            <a:pPr algn="ctr"/>
            <a:r>
              <a:rPr lang="en-US" dirty="0">
                <a:solidFill>
                  <a:schemeClr val="accent5"/>
                </a:solidFill>
              </a:rPr>
              <a:t>Actionable Risk Awareness in Remote Patient Monitoring</a:t>
            </a:r>
            <a:endParaRPr lang="en-US" dirty="0"/>
          </a:p>
        </p:txBody>
      </p:sp>
    </p:spTree>
    <p:extLst>
      <p:ext uri="{BB962C8B-B14F-4D97-AF65-F5344CB8AC3E}">
        <p14:creationId xmlns:p14="http://schemas.microsoft.com/office/powerpoint/2010/main" val="2703492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3760</Words>
  <Application>Microsoft Macintosh PowerPoint</Application>
  <PresentationFormat>Widescreen</PresentationFormat>
  <Paragraphs>533</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Lucida Console</vt:lpstr>
      <vt:lpstr>Menlo</vt:lpstr>
      <vt:lpstr>Office Theme</vt:lpstr>
      <vt:lpstr>Model Checking Functional Integration of Human Cognition and Machine Reasoning</vt:lpstr>
      <vt:lpstr>PowerPoint Presentation</vt:lpstr>
      <vt:lpstr>PowerPoint Presentation</vt:lpstr>
      <vt:lpstr>PowerPoint Presentation</vt:lpstr>
      <vt:lpstr>Remote Patient Monitoring with PHware® </vt:lpstr>
      <vt:lpstr>Proposed Solution</vt:lpstr>
      <vt:lpstr>PowerPoint Presentation</vt:lpstr>
      <vt:lpstr>UML Translation to Linear Temporal Logic</vt:lpstr>
      <vt:lpstr>1. State: variables </vt:lpstr>
      <vt:lpstr>1. State: definitions</vt:lpstr>
      <vt:lpstr>2. Global Properties</vt:lpstr>
      <vt:lpstr>3. State Properties</vt:lpstr>
      <vt:lpstr>UML Translation to Linear Temporal Logic</vt:lpstr>
      <vt:lpstr>PowerPoint Presentation</vt:lpstr>
      <vt:lpstr>BPMN translation to Promela</vt:lpstr>
      <vt:lpstr>PowerPoint Presentation</vt:lpstr>
      <vt:lpstr>PowerPoint Presentation</vt:lpstr>
      <vt:lpstr>PowerPoint Presentation</vt:lpstr>
      <vt:lpstr>3. Environment (weakest possible)</vt:lpstr>
      <vt:lpstr>SPIN Verification Results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Functional Integration of Human Cognition and Machine Reasoning</dc:title>
  <dc:creator>Eric Mercer</dc:creator>
  <cp:lastModifiedBy>Eric Mercer</cp:lastModifiedBy>
  <cp:revision>64</cp:revision>
  <dcterms:created xsi:type="dcterms:W3CDTF">2022-04-04T23:26:57Z</dcterms:created>
  <dcterms:modified xsi:type="dcterms:W3CDTF">2022-04-08T01:58:07Z</dcterms:modified>
</cp:coreProperties>
</file>