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23"/>
  </p:notesMasterIdLst>
  <p:sldIdLst>
    <p:sldId id="256" r:id="rId2"/>
    <p:sldId id="260" r:id="rId3"/>
    <p:sldId id="261" r:id="rId4"/>
    <p:sldId id="262" r:id="rId5"/>
    <p:sldId id="265" r:id="rId6"/>
    <p:sldId id="264" r:id="rId7"/>
    <p:sldId id="266" r:id="rId8"/>
    <p:sldId id="270" r:id="rId9"/>
    <p:sldId id="279" r:id="rId10"/>
    <p:sldId id="271" r:id="rId11"/>
    <p:sldId id="280" r:id="rId12"/>
    <p:sldId id="273" r:id="rId13"/>
    <p:sldId id="285" r:id="rId14"/>
    <p:sldId id="269" r:id="rId15"/>
    <p:sldId id="275" r:id="rId16"/>
    <p:sldId id="276" r:id="rId17"/>
    <p:sldId id="278" r:id="rId18"/>
    <p:sldId id="281" r:id="rId19"/>
    <p:sldId id="282" r:id="rId20"/>
    <p:sldId id="283" r:id="rId21"/>
    <p:sldId id="284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48"/>
    <p:restoredTop sz="85157"/>
  </p:normalViewPr>
  <p:slideViewPr>
    <p:cSldViewPr snapToGrid="0" snapToObjects="1">
      <p:cViewPr varScale="1">
        <p:scale>
          <a:sx n="116" d="100"/>
          <a:sy n="116" d="100"/>
        </p:scale>
        <p:origin x="216" y="2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670BAA-F977-EB44-80DC-ADC002811BE9}" type="datetimeFigureOut">
              <a:rPr lang="en-US" smtClean="0"/>
              <a:t>4/6/22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8ED187-F6C5-A545-9BCA-551DE666D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469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Human machine teaming is fast becoming ubiquitous as machine reasoning and automation is integrated into workflows.</a:t>
            </a:r>
          </a:p>
          <a:p>
            <a:endParaRPr lang="en-US" dirty="0"/>
          </a:p>
          <a:p>
            <a:r>
              <a:rPr lang="en-US" dirty="0"/>
              <a:t>It business, it creates a capitol risk.</a:t>
            </a:r>
          </a:p>
          <a:p>
            <a:endParaRPr lang="en-US" dirty="0"/>
          </a:p>
          <a:p>
            <a:r>
              <a:rPr lang="en-US" dirty="0"/>
              <a:t>It healthcare, it creates a health and safety risk.</a:t>
            </a:r>
          </a:p>
          <a:p>
            <a:endParaRPr lang="en-US" dirty="0"/>
          </a:p>
          <a:p>
            <a:r>
              <a:rPr lang="en-US" dirty="0"/>
              <a:t>As workflows are defined that include automation or machine reasoning, functional integration is very important.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8ED187-F6C5-A545-9BCA-551DE666D00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1684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“object” is the state of the BPMN claiming to implement this CWP.</a:t>
            </a:r>
          </a:p>
          <a:p>
            <a:endParaRPr lang="en-US" dirty="0"/>
          </a:p>
          <a:p>
            <a:r>
              <a:rPr lang="en-US" dirty="0"/>
              <a:t>That BPMN must have a mapping from it’s state to the variables that define the state of the CWP.</a:t>
            </a:r>
          </a:p>
          <a:p>
            <a:endParaRPr lang="en-US" dirty="0"/>
          </a:p>
          <a:p>
            <a:r>
              <a:rPr lang="en-US" dirty="0"/>
              <a:t>Every state of the BPMN must be is some state of the CWP. Always.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8ED187-F6C5-A545-9BCA-551DE666D00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2859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8ED187-F6C5-A545-9BCA-551DE666D00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515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8ED187-F6C5-A545-9BCA-551DE666D00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0084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8ED187-F6C5-A545-9BCA-551DE666D00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048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no attributes on the tokens.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8ED187-F6C5-A545-9BCA-551DE666D00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9127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no attributes on the tokens.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8ED187-F6C5-A545-9BCA-551DE666D00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2704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8ED187-F6C5-A545-9BCA-551DE666D00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1755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SPIN provided several counterexamples along the way to the final verification.</a:t>
            </a:r>
          </a:p>
          <a:p>
            <a:endParaRPr lang="en-US" dirty="0"/>
          </a:p>
          <a:p>
            <a:r>
              <a:rPr lang="en-US" dirty="0"/>
              <a:t>Sometimes the counter-examples revealed issues with the CWP definition of actionable risk awareness.</a:t>
            </a:r>
          </a:p>
          <a:p>
            <a:endParaRPr lang="en-US" dirty="0"/>
          </a:p>
          <a:p>
            <a:r>
              <a:rPr lang="en-US" dirty="0"/>
              <a:t>Sometimes the counter-examples revealed issues with the system design to integrate human and machine reasoning for remote patient monitoring where the design did not maintain actionable risk awareness.</a:t>
            </a:r>
          </a:p>
          <a:p>
            <a:endParaRPr lang="en-US" dirty="0"/>
          </a:p>
          <a:p>
            <a:r>
              <a:rPr lang="en-US" dirty="0"/>
              <a:t>None of the counterexamples were spotted by the designers manually.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8ED187-F6C5-A545-9BCA-551DE666D00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114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8ED187-F6C5-A545-9BCA-551DE666D00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1479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is an inherent discontinuity in performance and ability between a human and a machine. </a:t>
            </a:r>
          </a:p>
          <a:p>
            <a:endParaRPr lang="en-US" dirty="0"/>
          </a:p>
          <a:p>
            <a:r>
              <a:rPr lang="en-US" dirty="0"/>
              <a:t>That goes both ways. </a:t>
            </a:r>
          </a:p>
          <a:p>
            <a:endParaRPr lang="en-US" dirty="0"/>
          </a:p>
          <a:p>
            <a:r>
              <a:rPr lang="en-US" dirty="0"/>
              <a:t>There are things the machine can do that the human cannot and there are things the human can do that the machine cannot.</a:t>
            </a:r>
          </a:p>
          <a:p>
            <a:endParaRPr lang="en-US" dirty="0"/>
          </a:p>
          <a:p>
            <a:r>
              <a:rPr lang="en-US" dirty="0"/>
              <a:t>When thinking of functional integration, these differences in ability and performance challenge traditional methods.</a:t>
            </a:r>
          </a:p>
          <a:p>
            <a:endParaRPr lang="en-US" dirty="0"/>
          </a:p>
          <a:p>
            <a:r>
              <a:rPr lang="en-US" dirty="0"/>
              <a:t>Conventional methods are event sequence diagrams and use cases. These do not directly address decisions, and they do not specify the behavior of the entire system. These are just a set of scenarios. They don’t address integrating these scenarios.</a:t>
            </a:r>
          </a:p>
          <a:p>
            <a:endParaRPr lang="en-US" dirty="0"/>
          </a:p>
          <a:p>
            <a:r>
              <a:rPr lang="en-US" dirty="0"/>
              <a:t>Other conventional methods focus of appropriate responsibility assignments. Assignments are not integration.</a:t>
            </a:r>
          </a:p>
          <a:p>
            <a:endParaRPr lang="en-US" dirty="0"/>
          </a:p>
          <a:p>
            <a:r>
              <a:rPr lang="en-US" dirty="0"/>
              <a:t>UML sequence charts are not functional integration. Who-should-do-what is not integration either.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8ED187-F6C5-A545-9BCA-551DE666D00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7598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Humans are not good when it comes to reasoning about asynchronous interaction.</a:t>
            </a:r>
          </a:p>
          <a:p>
            <a:endParaRPr lang="en-US" dirty="0"/>
          </a:p>
          <a:p>
            <a:r>
              <a:rPr lang="en-US" dirty="0"/>
              <a:t>They don’t see emergent behavior, and they don’t see unintended consequences of synchronization (or the lack thereof).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8ED187-F6C5-A545-9BCA-551DE666D00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5650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Complex, distributed, asynchronous and safety-critical</a:t>
            </a:r>
          </a:p>
          <a:p>
            <a:r>
              <a:rPr lang="en-US" dirty="0"/>
              <a:t>Patent-pending</a:t>
            </a:r>
            <a:r>
              <a:rPr lang="en-US" baseline="0" dirty="0"/>
              <a:t> technology for a single finger-clip to capture 7 major vital signs in a single 60-90 second session.</a:t>
            </a:r>
          </a:p>
          <a:p>
            <a:r>
              <a:rPr lang="en-US" baseline="0" dirty="0"/>
              <a:t>The clip sends data to a smart phone app to relay to the AI Cloud Server, where numerical values are assigned and time trends analyzed.</a:t>
            </a:r>
          </a:p>
          <a:p>
            <a:r>
              <a:rPr lang="en-US" baseline="0" dirty="0"/>
              <a:t>An alert is generated if changes in vitals exceed healthy limits.</a:t>
            </a:r>
          </a:p>
          <a:p>
            <a:r>
              <a:rPr lang="en-US" baseline="0" dirty="0"/>
              <a:t>Doctors or nurses can monitor the patient’s vitals remotely with a special web app. The app prioritizes the patients with alerts, and the data of an alert can be reviewed with one click.</a:t>
            </a:r>
          </a:p>
          <a:p>
            <a:r>
              <a:rPr lang="en-US" baseline="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8ED187-F6C5-A545-9BCA-551DE666D00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1426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distinguish between WHAT a system must</a:t>
            </a:r>
            <a:r>
              <a:rPr lang="en-US" baseline="0" dirty="0"/>
              <a:t> accomplish vs HOW it will do it.</a:t>
            </a:r>
          </a:p>
          <a:p>
            <a:r>
              <a:rPr lang="en-US" baseline="0" dirty="0"/>
              <a:t>Graphical standards were used to include doctors and other SMEs to participate and critique design</a:t>
            </a:r>
          </a:p>
          <a:p>
            <a:r>
              <a:rPr lang="en-US" baseline="0" dirty="0"/>
              <a:t>The graphs must be translated for formal model-checking. UML state machines to LTL and BPMN to </a:t>
            </a:r>
            <a:r>
              <a:rPr lang="en-US" baseline="0" dirty="0" err="1"/>
              <a:t>Promela</a:t>
            </a:r>
            <a:r>
              <a:rPr lang="en-US" baseline="0" dirty="0"/>
              <a:t>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8ED187-F6C5-A545-9BCA-551DE666D00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4137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Computation Independent Model</a:t>
            </a:r>
          </a:p>
          <a:p>
            <a:r>
              <a:rPr lang="en-US" dirty="0"/>
              <a:t>Content based on NIH Guidelines for non-hospitalized COVID patients.</a:t>
            </a:r>
          </a:p>
          <a:p>
            <a:r>
              <a:rPr lang="en-US" dirty="0"/>
              <a:t>Defines the state for the functional integration—see the conditions on the edges. </a:t>
            </a:r>
          </a:p>
          <a:p>
            <a:r>
              <a:rPr lang="en-US" dirty="0"/>
              <a:t>Finite state machine represents-</a:t>
            </a:r>
          </a:p>
          <a:p>
            <a:pPr lvl="1"/>
            <a:r>
              <a:rPr lang="en-US" dirty="0"/>
              <a:t>relevant states home care patients can occupy</a:t>
            </a:r>
          </a:p>
          <a:p>
            <a:pPr lvl="1"/>
            <a:r>
              <a:rPr lang="en-US" dirty="0"/>
              <a:t>physical events and exam findings that guard state transitions.</a:t>
            </a:r>
          </a:p>
          <a:p>
            <a:r>
              <a:rPr lang="en-US" dirty="0"/>
              <a:t>Graphical UML standard that allowed SME participation in design.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8ED187-F6C5-A545-9BCA-551DE666D00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7964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8ED187-F6C5-A545-9BCA-551DE666D00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72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8ED187-F6C5-A545-9BCA-551DE666D00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0248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8ED187-F6C5-A545-9BCA-551DE666D00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173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9B9AB-6859-C043-A124-7604E53B39CA}" type="datetimeFigureOut">
              <a:rPr lang="en-US" smtClean="0"/>
              <a:t>4/6/22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70A34-9C0E-1341-86B9-65A9DB871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190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9B9AB-6859-C043-A124-7604E53B39CA}" type="datetimeFigureOut">
              <a:rPr lang="en-US" smtClean="0"/>
              <a:t>4/6/22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70A34-9C0E-1341-86B9-65A9DB871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213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9B9AB-6859-C043-A124-7604E53B39CA}" type="datetimeFigureOut">
              <a:rPr lang="en-US" smtClean="0"/>
              <a:t>4/6/22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70A34-9C0E-1341-86B9-65A9DB871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497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9B9AB-6859-C043-A124-7604E53B39CA}" type="datetimeFigureOut">
              <a:rPr lang="en-US" smtClean="0"/>
              <a:t>4/6/22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70A34-9C0E-1341-86B9-65A9DB871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032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9B9AB-6859-C043-A124-7604E53B39CA}" type="datetimeFigureOut">
              <a:rPr lang="en-US" smtClean="0"/>
              <a:t>4/6/22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70A34-9C0E-1341-86B9-65A9DB871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033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9B9AB-6859-C043-A124-7604E53B39CA}" type="datetimeFigureOut">
              <a:rPr lang="en-US" smtClean="0"/>
              <a:t>4/6/22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70A34-9C0E-1341-86B9-65A9DB871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51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9B9AB-6859-C043-A124-7604E53B39CA}" type="datetimeFigureOut">
              <a:rPr lang="en-US" smtClean="0"/>
              <a:t>4/6/22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70A34-9C0E-1341-86B9-65A9DB871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582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9B9AB-6859-C043-A124-7604E53B39CA}" type="datetimeFigureOut">
              <a:rPr lang="en-US" smtClean="0"/>
              <a:t>4/6/22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70A34-9C0E-1341-86B9-65A9DB871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327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9B9AB-6859-C043-A124-7604E53B39CA}" type="datetimeFigureOut">
              <a:rPr lang="en-US" smtClean="0"/>
              <a:t>4/6/22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70A34-9C0E-1341-86B9-65A9DB871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539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9B9AB-6859-C043-A124-7604E53B39CA}" type="datetimeFigureOut">
              <a:rPr lang="en-US" smtClean="0"/>
              <a:t>4/6/22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70A34-9C0E-1341-86B9-65A9DB871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453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9B9AB-6859-C043-A124-7604E53B39CA}" type="datetimeFigureOut">
              <a:rPr lang="en-US" smtClean="0"/>
              <a:t>4/6/22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70A34-9C0E-1341-86B9-65A9DB871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707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29B9AB-6859-C043-A124-7604E53B39CA}" type="datetimeFigureOut">
              <a:rPr lang="en-US" smtClean="0"/>
              <a:t>4/6/22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70A34-9C0E-1341-86B9-65A9DB871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7088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7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3" Type="http://schemas.openxmlformats.org/officeDocument/2006/relationships/image" Target="../media/image17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emf"/><Relationship Id="rId3" Type="http://schemas.openxmlformats.org/officeDocument/2006/relationships/image" Target="../media/image20.emf"/><Relationship Id="rId7" Type="http://schemas.openxmlformats.org/officeDocument/2006/relationships/image" Target="../media/image24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emf"/><Relationship Id="rId11" Type="http://schemas.openxmlformats.org/officeDocument/2006/relationships/image" Target="../media/image28.emf"/><Relationship Id="rId5" Type="http://schemas.openxmlformats.org/officeDocument/2006/relationships/image" Target="../media/image22.emf"/><Relationship Id="rId10" Type="http://schemas.openxmlformats.org/officeDocument/2006/relationships/image" Target="../media/image27.emf"/><Relationship Id="rId4" Type="http://schemas.openxmlformats.org/officeDocument/2006/relationships/image" Target="../media/image21.emf"/><Relationship Id="rId9" Type="http://schemas.openxmlformats.org/officeDocument/2006/relationships/image" Target="../media/image26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image" Target="../media/image9.emf"/><Relationship Id="rId7" Type="http://schemas.openxmlformats.org/officeDocument/2006/relationships/image" Target="../media/image13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emf"/><Relationship Id="rId5" Type="http://schemas.openxmlformats.org/officeDocument/2006/relationships/image" Target="../media/image11.emf"/><Relationship Id="rId10" Type="http://schemas.openxmlformats.org/officeDocument/2006/relationships/image" Target="../media/image16.emf"/><Relationship Id="rId4" Type="http://schemas.openxmlformats.org/officeDocument/2006/relationships/image" Target="../media/image10.emf"/><Relationship Id="rId9" Type="http://schemas.openxmlformats.org/officeDocument/2006/relationships/image" Target="../media/image15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CD0F0-2E82-7841-BFB9-7DFA3BBDD2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 Checking Functional Integration of Human Cognition and Machine Reasoning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5B03D89-ADFD-2042-A502-BF64896F1D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10615"/>
            <a:ext cx="12192000" cy="144738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8276723-41A3-5549-A15C-FCCF742E87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446" y="5888646"/>
            <a:ext cx="3249208" cy="49132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181F666-0B2C-364A-B210-A5B6218DDC14}"/>
              </a:ext>
            </a:extLst>
          </p:cNvPr>
          <p:cNvSpPr txBox="1"/>
          <p:nvPr/>
        </p:nvSpPr>
        <p:spPr>
          <a:xfrm>
            <a:off x="577693" y="3849137"/>
            <a:ext cx="33786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Eric Mercer*</a:t>
            </a:r>
          </a:p>
          <a:p>
            <a:pPr algn="ctr"/>
            <a:r>
              <a:rPr lang="en-US" sz="2400" i="1" dirty="0"/>
              <a:t>Brigham Young University</a:t>
            </a:r>
          </a:p>
          <a:p>
            <a:pPr algn="ctr"/>
            <a:r>
              <a:rPr lang="en-US" sz="2400" dirty="0"/>
              <a:t>Provo UT, USA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065402-A59B-BF47-BDC1-173DCDA02152}"/>
              </a:ext>
            </a:extLst>
          </p:cNvPr>
          <p:cNvSpPr txBox="1"/>
          <p:nvPr/>
        </p:nvSpPr>
        <p:spPr>
          <a:xfrm>
            <a:off x="4431890" y="3849135"/>
            <a:ext cx="33282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Keith Butler</a:t>
            </a:r>
          </a:p>
          <a:p>
            <a:pPr algn="ctr"/>
            <a:r>
              <a:rPr lang="en-US" sz="2400" i="1" dirty="0"/>
              <a:t>University of Washington</a:t>
            </a:r>
          </a:p>
          <a:p>
            <a:pPr algn="ctr"/>
            <a:r>
              <a:rPr lang="en-US" sz="2400" dirty="0"/>
              <a:t>Seattle WA, USA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F5D61BD-9899-6941-9BCA-F5D0486EB659}"/>
              </a:ext>
            </a:extLst>
          </p:cNvPr>
          <p:cNvSpPr txBox="1"/>
          <p:nvPr/>
        </p:nvSpPr>
        <p:spPr>
          <a:xfrm>
            <a:off x="8594596" y="3849136"/>
            <a:ext cx="23732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Ali </a:t>
            </a:r>
            <a:r>
              <a:rPr lang="en-US" sz="2400" dirty="0" err="1"/>
              <a:t>Bahrami</a:t>
            </a:r>
            <a:endParaRPr lang="en-US" sz="2400" dirty="0"/>
          </a:p>
          <a:p>
            <a:pPr algn="ctr"/>
            <a:r>
              <a:rPr lang="en-US" sz="2400" i="1" dirty="0" err="1"/>
              <a:t>Bionous</a:t>
            </a:r>
            <a:r>
              <a:rPr lang="en-US" sz="2400" i="1" dirty="0"/>
              <a:t> LLC</a:t>
            </a:r>
          </a:p>
          <a:p>
            <a:pPr algn="ctr"/>
            <a:r>
              <a:rPr lang="en-US" sz="2400" dirty="0"/>
              <a:t>Kirkland WA, USA</a:t>
            </a:r>
          </a:p>
        </p:txBody>
      </p:sp>
    </p:spTree>
    <p:extLst>
      <p:ext uri="{BB962C8B-B14F-4D97-AF65-F5344CB8AC3E}">
        <p14:creationId xmlns:p14="http://schemas.microsoft.com/office/powerpoint/2010/main" val="39183211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AA5FC-2208-7049-AB92-558CE18EF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4944152" cy="16223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1. </a:t>
            </a: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State: definitions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351F4F-61D5-4340-9901-7F71C76D5E90}"/>
              </a:ext>
            </a:extLst>
          </p:cNvPr>
          <p:cNvSpPr txBox="1"/>
          <p:nvPr/>
        </p:nvSpPr>
        <p:spPr>
          <a:xfrm>
            <a:off x="203325" y="2089127"/>
            <a:ext cx="5686300" cy="13245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457200" indent="-4572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0" dirty="0">
                <a:latin typeface="Cambria Math" panose="02040503050406030204" pitchFamily="18" charset="0"/>
              </a:rPr>
              <a:t>Defined by conditions</a:t>
            </a:r>
          </a:p>
          <a:p>
            <a:pPr marL="457200" indent="-4572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0" dirty="0">
                <a:latin typeface="Cambria Math" panose="02040503050406030204" pitchFamily="18" charset="0"/>
              </a:rPr>
              <a:t>Must satisfy input conditions and</a:t>
            </a:r>
            <a:endParaRPr lang="en-US" sz="2400" dirty="0">
              <a:latin typeface="Cambria Math" panose="02040503050406030204" pitchFamily="18" charset="0"/>
            </a:endParaRPr>
          </a:p>
          <a:p>
            <a:pPr marL="457200" indent="-4572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Cambria Math" panose="02040503050406030204" pitchFamily="18" charset="0"/>
              </a:rPr>
              <a:t>Must not satisfy any output conditions</a:t>
            </a:r>
            <a:endParaRPr lang="en-US" sz="2400" b="0" dirty="0">
              <a:latin typeface="Cambria Math" panose="02040503050406030204" pitchFamily="18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6F7435D-E3DB-47B1-BA61-B00ACC83A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2950" y="0"/>
            <a:ext cx="609905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9">
            <a:extLst>
              <a:ext uri="{FF2B5EF4-FFF2-40B4-BE49-F238E27FC236}">
                <a16:creationId xmlns:a16="http://schemas.microsoft.com/office/drawing/2014/main" id="{F263A0B5-F8C4-4116-809F-78A768EA79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77582" y="557784"/>
            <a:ext cx="5130204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0DA1EA-A310-1049-BE30-B028F697C0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4708" y="1492706"/>
            <a:ext cx="4456376" cy="385943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62276C5-C79B-3B46-A292-791439CD118F}"/>
                  </a:ext>
                </a:extLst>
              </p:cNvPr>
              <p:cNvSpPr/>
              <p:nvPr/>
            </p:nvSpPr>
            <p:spPr>
              <a:xfrm>
                <a:off x="203325" y="5028405"/>
                <a:ext cx="5686300" cy="12003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600" dirty="0">
                    <a:solidFill>
                      <a:schemeClr val="accent1"/>
                    </a:solidFill>
                    <a:latin typeface="Cambria Math" panose="02040503050406030204" pitchFamily="18" charset="0"/>
                  </a:rPr>
                  <a:t>Pt in appropriate home care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US" sz="3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sz="3600" i="1">
                          <a:latin typeface="Cambria Math" panose="02040503050406030204" pitchFamily="18" charset="0"/>
                        </a:rPr>
                        <m:t>∧¬(</m:t>
                      </m:r>
                      <m:r>
                        <a:rPr lang="en-US" sz="36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∨</m:t>
                      </m:r>
                      <m:r>
                        <a:rPr lang="en-US" sz="36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600" i="1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62276C5-C79B-3B46-A292-791439CD11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325" y="5028405"/>
                <a:ext cx="5686300" cy="1200329"/>
              </a:xfrm>
              <a:prstGeom prst="rect">
                <a:avLst/>
              </a:prstGeom>
              <a:blipFill>
                <a:blip r:embed="rId4"/>
                <a:stretch>
                  <a:fillRect l="-3118" t="-8511" r="-2004" b="-11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>
            <a:extLst>
              <a:ext uri="{FF2B5EF4-FFF2-40B4-BE49-F238E27FC236}">
                <a16:creationId xmlns:a16="http://schemas.microsoft.com/office/drawing/2014/main" id="{6A38E99A-7FDE-5842-A0B9-B678ACA36995}"/>
              </a:ext>
            </a:extLst>
          </p:cNvPr>
          <p:cNvSpPr/>
          <p:nvPr/>
        </p:nvSpPr>
        <p:spPr>
          <a:xfrm>
            <a:off x="7608975" y="2143556"/>
            <a:ext cx="425303" cy="41437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B97A20A-33CC-FB45-ACC7-D36F8E5974E3}"/>
              </a:ext>
            </a:extLst>
          </p:cNvPr>
          <p:cNvSpPr/>
          <p:nvPr/>
        </p:nvSpPr>
        <p:spPr>
          <a:xfrm>
            <a:off x="2833823" y="4614029"/>
            <a:ext cx="425303" cy="41437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509602C-0C41-1040-A754-DB9EA114331E}"/>
              </a:ext>
            </a:extLst>
          </p:cNvPr>
          <p:cNvSpPr/>
          <p:nvPr/>
        </p:nvSpPr>
        <p:spPr>
          <a:xfrm>
            <a:off x="7362488" y="550050"/>
            <a:ext cx="35599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Actionable Risk Awareness in Remote Patient Monitoring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5768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AA5FC-2208-7049-AB92-558CE18EF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4944152" cy="16223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2. Global Properties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6F7435D-E3DB-47B1-BA61-B00ACC83A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2950" y="0"/>
            <a:ext cx="609905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9">
            <a:extLst>
              <a:ext uri="{FF2B5EF4-FFF2-40B4-BE49-F238E27FC236}">
                <a16:creationId xmlns:a16="http://schemas.microsoft.com/office/drawing/2014/main" id="{F263A0B5-F8C4-4116-809F-78A768EA79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77582" y="557784"/>
            <a:ext cx="5130204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6452C3-623B-094A-957C-C3077F1AD5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7582" y="1188647"/>
            <a:ext cx="5130204" cy="411368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1764929-3FA0-F540-806D-E7169D36367D}"/>
              </a:ext>
            </a:extLst>
          </p:cNvPr>
          <p:cNvSpPr txBox="1"/>
          <p:nvPr/>
        </p:nvSpPr>
        <p:spPr>
          <a:xfrm>
            <a:off x="212232" y="4842120"/>
            <a:ext cx="5524080" cy="422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 defTabSz="914400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latin typeface="Cambria Math" panose="02040503050406030204" pitchFamily="18" charset="0"/>
              </a:rPr>
              <a:t>The goal states are reachable (</a:t>
            </a:r>
            <a:r>
              <a:rPr lang="en-US" sz="2400" i="1" dirty="0">
                <a:solidFill>
                  <a:schemeClr val="accent1"/>
                </a:solidFill>
                <a:latin typeface="Cambria Math" panose="02040503050406030204" pitchFamily="18" charset="0"/>
              </a:rPr>
              <a:t>fair</a:t>
            </a:r>
            <a:r>
              <a:rPr lang="en-US" sz="2400" dirty="0">
                <a:latin typeface="Cambria Math" panose="02040503050406030204" pitchFamily="18" charset="0"/>
              </a:rPr>
              <a:t>)</a:t>
            </a:r>
            <a:endParaRPr lang="en-US" sz="2400" b="0" dirty="0">
              <a:latin typeface="Cambria Math" panose="02040503050406030204" pitchFamily="18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C6A5C07-0483-5744-A5BB-00D79AE18B9F}"/>
              </a:ext>
            </a:extLst>
          </p:cNvPr>
          <p:cNvSpPr/>
          <p:nvPr/>
        </p:nvSpPr>
        <p:spPr>
          <a:xfrm>
            <a:off x="10351922" y="1529122"/>
            <a:ext cx="425303" cy="41437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2A15E8CE-2138-CF46-B01E-5DF3E2312322}"/>
              </a:ext>
            </a:extLst>
          </p:cNvPr>
          <p:cNvSpPr/>
          <p:nvPr/>
        </p:nvSpPr>
        <p:spPr>
          <a:xfrm>
            <a:off x="7075575" y="1555673"/>
            <a:ext cx="425303" cy="41437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C510946-830B-A245-8D8B-D8735312A6B3}"/>
              </a:ext>
            </a:extLst>
          </p:cNvPr>
          <p:cNvSpPr/>
          <p:nvPr/>
        </p:nvSpPr>
        <p:spPr>
          <a:xfrm>
            <a:off x="7598089" y="3842607"/>
            <a:ext cx="425303" cy="41437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F0F0AB0E-B26E-C046-9EE8-3246BE8285D1}"/>
              </a:ext>
            </a:extLst>
          </p:cNvPr>
          <p:cNvSpPr/>
          <p:nvPr/>
        </p:nvSpPr>
        <p:spPr>
          <a:xfrm>
            <a:off x="10139271" y="2780743"/>
            <a:ext cx="425303" cy="41437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4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4F14E8C-B82B-D246-809C-7FEAF10A29FB}"/>
              </a:ext>
            </a:extLst>
          </p:cNvPr>
          <p:cNvSpPr/>
          <p:nvPr/>
        </p:nvSpPr>
        <p:spPr>
          <a:xfrm>
            <a:off x="7810740" y="5302327"/>
            <a:ext cx="425303" cy="41437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5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EC774B2-2AA8-8E45-BF63-AAA302CE2942}"/>
              </a:ext>
            </a:extLst>
          </p:cNvPr>
          <p:cNvSpPr/>
          <p:nvPr/>
        </p:nvSpPr>
        <p:spPr>
          <a:xfrm>
            <a:off x="9256549" y="5029616"/>
            <a:ext cx="425303" cy="41437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6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A60249D-E84A-154B-88AF-8CA5977A5938}"/>
              </a:ext>
            </a:extLst>
          </p:cNvPr>
          <p:cNvGrpSpPr/>
          <p:nvPr/>
        </p:nvGrpSpPr>
        <p:grpSpPr>
          <a:xfrm>
            <a:off x="1057304" y="2982238"/>
            <a:ext cx="3833936" cy="1119963"/>
            <a:chOff x="776520" y="2902119"/>
            <a:chExt cx="3833936" cy="111996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B652DD3A-082B-724A-9242-78306383475F}"/>
                    </a:ext>
                  </a:extLst>
                </p:cNvPr>
                <p:cNvSpPr/>
                <p:nvPr/>
              </p:nvSpPr>
              <p:spPr>
                <a:xfrm>
                  <a:off x="2756905" y="3502318"/>
                  <a:ext cx="43473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∨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B652DD3A-082B-724A-9242-78306383475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6905" y="3502318"/>
                  <a:ext cx="434734" cy="46166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2673529A-4554-FB4B-A319-6865DA1D04CB}"/>
                    </a:ext>
                  </a:extLst>
                </p:cNvPr>
                <p:cNvSpPr/>
                <p:nvPr/>
              </p:nvSpPr>
              <p:spPr>
                <a:xfrm>
                  <a:off x="2756905" y="2902119"/>
                  <a:ext cx="43473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∨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2673529A-4554-FB4B-A319-6865DA1D04C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6905" y="2902119"/>
                  <a:ext cx="434734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5701D3AE-CA32-0E4A-8206-76949139C4FD}"/>
                    </a:ext>
                  </a:extLst>
                </p:cNvPr>
                <p:cNvSpPr/>
                <p:nvPr/>
              </p:nvSpPr>
              <p:spPr>
                <a:xfrm>
                  <a:off x="3496721" y="3502318"/>
                  <a:ext cx="43473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∨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5701D3AE-CA32-0E4A-8206-76949139C4F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6721" y="3502318"/>
                  <a:ext cx="434734" cy="4616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5003C327-A1D8-8B41-8856-0CF1049E220D}"/>
                    </a:ext>
                  </a:extLst>
                </p:cNvPr>
                <p:cNvSpPr/>
                <p:nvPr/>
              </p:nvSpPr>
              <p:spPr>
                <a:xfrm>
                  <a:off x="3496721" y="2902119"/>
                  <a:ext cx="43473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∨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5003C327-A1D8-8B41-8856-0CF1049E220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6721" y="2902119"/>
                  <a:ext cx="434734" cy="46166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767BC28E-0833-6342-84A8-B83E7CCEC5C1}"/>
                    </a:ext>
                  </a:extLst>
                </p:cNvPr>
                <p:cNvSpPr/>
                <p:nvPr/>
              </p:nvSpPr>
              <p:spPr>
                <a:xfrm>
                  <a:off x="1991582" y="3502318"/>
                  <a:ext cx="43473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∨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767BC28E-0833-6342-84A8-B83E7CCEC5C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1582" y="3502318"/>
                  <a:ext cx="434734" cy="46166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5B96043-9BB7-8A4A-8009-A6EF3EA85415}"/>
                </a:ext>
              </a:extLst>
            </p:cNvPr>
            <p:cNvSpPr txBox="1"/>
            <p:nvPr/>
          </p:nvSpPr>
          <p:spPr>
            <a:xfrm>
              <a:off x="776520" y="3231267"/>
              <a:ext cx="11587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accent1"/>
                  </a:solidFill>
                </a:rPr>
                <a:t>always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1239C720-72C7-F04F-BE37-3707AFDAF587}"/>
                </a:ext>
              </a:extLst>
            </p:cNvPr>
            <p:cNvSpPr/>
            <p:nvPr/>
          </p:nvSpPr>
          <p:spPr>
            <a:xfrm>
              <a:off x="2401144" y="2962132"/>
              <a:ext cx="425303" cy="41437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</a:t>
              </a: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8F85AAEB-8A6D-124E-9B57-0AEDE579CAEE}"/>
                </a:ext>
              </a:extLst>
            </p:cNvPr>
            <p:cNvSpPr/>
            <p:nvPr/>
          </p:nvSpPr>
          <p:spPr>
            <a:xfrm>
              <a:off x="3131529" y="2959865"/>
              <a:ext cx="425303" cy="41437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2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79D2CAEA-8B1B-714C-95D7-5172D56557FE}"/>
                </a:ext>
              </a:extLst>
            </p:cNvPr>
            <p:cNvSpPr/>
            <p:nvPr/>
          </p:nvSpPr>
          <p:spPr>
            <a:xfrm>
              <a:off x="3861914" y="2930847"/>
              <a:ext cx="425303" cy="41437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3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DD266E10-903D-CF48-A813-A46298D91575}"/>
                </a:ext>
              </a:extLst>
            </p:cNvPr>
            <p:cNvSpPr/>
            <p:nvPr/>
          </p:nvSpPr>
          <p:spPr>
            <a:xfrm>
              <a:off x="2404062" y="3532166"/>
              <a:ext cx="425303" cy="41437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4</a:t>
              </a: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A7E57D20-0CE2-BE40-9738-60FF4A1C973D}"/>
                </a:ext>
              </a:extLst>
            </p:cNvPr>
            <p:cNvSpPr/>
            <p:nvPr/>
          </p:nvSpPr>
          <p:spPr>
            <a:xfrm>
              <a:off x="3139145" y="3532166"/>
              <a:ext cx="425303" cy="41437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FEA65F3-3A1F-B44F-8421-E4ACE1671EEE}"/>
                </a:ext>
              </a:extLst>
            </p:cNvPr>
            <p:cNvSpPr/>
            <p:nvPr/>
          </p:nvSpPr>
          <p:spPr>
            <a:xfrm>
              <a:off x="3874665" y="3532166"/>
              <a:ext cx="425303" cy="41437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6</a:t>
              </a:r>
            </a:p>
          </p:txBody>
        </p:sp>
        <p:sp>
          <p:nvSpPr>
            <p:cNvPr id="13" name="Double Bracket 12">
              <a:extLst>
                <a:ext uri="{FF2B5EF4-FFF2-40B4-BE49-F238E27FC236}">
                  <a16:creationId xmlns:a16="http://schemas.microsoft.com/office/drawing/2014/main" id="{60033CE1-7790-2B46-964F-29A702941036}"/>
                </a:ext>
              </a:extLst>
            </p:cNvPr>
            <p:cNvSpPr/>
            <p:nvPr/>
          </p:nvSpPr>
          <p:spPr>
            <a:xfrm>
              <a:off x="1909091" y="2902119"/>
              <a:ext cx="2701365" cy="1119963"/>
            </a:xfrm>
            <a:prstGeom prst="bracketPair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8F85F42E-536F-7543-8F06-42F26D5436FE}"/>
              </a:ext>
            </a:extLst>
          </p:cNvPr>
          <p:cNvSpPr/>
          <p:nvPr/>
        </p:nvSpPr>
        <p:spPr>
          <a:xfrm>
            <a:off x="-6100" y="1982755"/>
            <a:ext cx="6099050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400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latin typeface="Cambria Math" panose="02040503050406030204" pitchFamily="18" charset="0"/>
              </a:rPr>
              <a:t>The system design state, when mapped to the UML state variables, is always in a state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E62E4FD-1E11-654E-80E7-C2FFBBC3FC2A}"/>
              </a:ext>
            </a:extLst>
          </p:cNvPr>
          <p:cNvGrpSpPr/>
          <p:nvPr/>
        </p:nvGrpSpPr>
        <p:grpSpPr>
          <a:xfrm>
            <a:off x="1248979" y="5509515"/>
            <a:ext cx="3154935" cy="728417"/>
            <a:chOff x="1228601" y="5507664"/>
            <a:chExt cx="3154935" cy="728417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C6C9DA5-6B6D-484A-918B-E02E00D87CE2}"/>
                </a:ext>
              </a:extLst>
            </p:cNvPr>
            <p:cNvSpPr txBox="1"/>
            <p:nvPr/>
          </p:nvSpPr>
          <p:spPr>
            <a:xfrm>
              <a:off x="1228601" y="5605313"/>
              <a:ext cx="178833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accent1"/>
                  </a:solidFill>
                </a:rPr>
                <a:t>eventually</a:t>
              </a:r>
            </a:p>
          </p:txBody>
        </p:sp>
        <p:sp>
          <p:nvSpPr>
            <p:cNvPr id="47" name="Double Bracket 46">
              <a:extLst>
                <a:ext uri="{FF2B5EF4-FFF2-40B4-BE49-F238E27FC236}">
                  <a16:creationId xmlns:a16="http://schemas.microsoft.com/office/drawing/2014/main" id="{E15A3BE1-5651-6B4B-9153-D49E374A5DF2}"/>
                </a:ext>
              </a:extLst>
            </p:cNvPr>
            <p:cNvSpPr/>
            <p:nvPr/>
          </p:nvSpPr>
          <p:spPr>
            <a:xfrm>
              <a:off x="2947187" y="5507664"/>
              <a:ext cx="1436349" cy="728417"/>
            </a:xfrm>
            <a:prstGeom prst="bracketPair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0796FE2B-3547-6E42-A0F4-1F0B28829EFB}"/>
                    </a:ext>
                  </a:extLst>
                </p:cNvPr>
                <p:cNvSpPr/>
                <p:nvPr/>
              </p:nvSpPr>
              <p:spPr>
                <a:xfrm>
                  <a:off x="3446850" y="5605313"/>
                  <a:ext cx="43473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∨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0796FE2B-3547-6E42-A0F4-1F0B28829EF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6850" y="5605313"/>
                  <a:ext cx="434734" cy="46166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B8961751-ED7C-FF43-8DEF-F1AF96EDE454}"/>
                </a:ext>
              </a:extLst>
            </p:cNvPr>
            <p:cNvSpPr/>
            <p:nvPr/>
          </p:nvSpPr>
          <p:spPr>
            <a:xfrm>
              <a:off x="3089274" y="5635161"/>
              <a:ext cx="425303" cy="41437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7DAD041E-621D-CF41-BDEA-CEDE6AAB967F}"/>
                </a:ext>
              </a:extLst>
            </p:cNvPr>
            <p:cNvSpPr/>
            <p:nvPr/>
          </p:nvSpPr>
          <p:spPr>
            <a:xfrm>
              <a:off x="3824794" y="5635161"/>
              <a:ext cx="425303" cy="41437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6</a:t>
              </a:r>
            </a:p>
          </p:txBody>
        </p: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FA53A566-8144-3E4E-B1BD-E401588712FD}"/>
              </a:ext>
            </a:extLst>
          </p:cNvPr>
          <p:cNvSpPr/>
          <p:nvPr/>
        </p:nvSpPr>
        <p:spPr>
          <a:xfrm>
            <a:off x="7362488" y="550050"/>
            <a:ext cx="35599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Actionable Risk Awareness in Remote Patient Monitoring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656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AA5FC-2208-7049-AB92-558CE18EF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4944152" cy="16223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3. State Properties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6F7435D-E3DB-47B1-BA61-B00ACC83A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2950" y="0"/>
            <a:ext cx="609905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9">
            <a:extLst>
              <a:ext uri="{FF2B5EF4-FFF2-40B4-BE49-F238E27FC236}">
                <a16:creationId xmlns:a16="http://schemas.microsoft.com/office/drawing/2014/main" id="{F263A0B5-F8C4-4116-809F-78A768EA79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77582" y="557784"/>
            <a:ext cx="5130204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6452C3-623B-094A-957C-C3077F1AD5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7582" y="1188647"/>
            <a:ext cx="5130204" cy="411368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1764929-3FA0-F540-806D-E7169D36367D}"/>
              </a:ext>
            </a:extLst>
          </p:cNvPr>
          <p:cNvSpPr txBox="1"/>
          <p:nvPr/>
        </p:nvSpPr>
        <p:spPr>
          <a:xfrm>
            <a:off x="250348" y="5274964"/>
            <a:ext cx="5524080" cy="422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 defTabSz="914400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latin typeface="Cambria Math" panose="02040503050406030204" pitchFamily="18" charset="0"/>
              </a:rPr>
              <a:t>Only transitions defined in CWP allowed</a:t>
            </a:r>
            <a:endParaRPr lang="en-US" sz="2400" b="0" dirty="0">
              <a:latin typeface="Cambria Math" panose="02040503050406030204" pitchFamily="18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2A15E8CE-2138-CF46-B01E-5DF3E2312322}"/>
              </a:ext>
            </a:extLst>
          </p:cNvPr>
          <p:cNvSpPr/>
          <p:nvPr/>
        </p:nvSpPr>
        <p:spPr>
          <a:xfrm>
            <a:off x="7075575" y="1555673"/>
            <a:ext cx="425303" cy="41437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C510946-830B-A245-8D8B-D8735312A6B3}"/>
              </a:ext>
            </a:extLst>
          </p:cNvPr>
          <p:cNvSpPr/>
          <p:nvPr/>
        </p:nvSpPr>
        <p:spPr>
          <a:xfrm>
            <a:off x="7598089" y="3842607"/>
            <a:ext cx="425303" cy="41437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F0F0AB0E-B26E-C046-9EE8-3246BE8285D1}"/>
              </a:ext>
            </a:extLst>
          </p:cNvPr>
          <p:cNvSpPr/>
          <p:nvPr/>
        </p:nvSpPr>
        <p:spPr>
          <a:xfrm>
            <a:off x="10139271" y="2780743"/>
            <a:ext cx="425303" cy="41437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4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4F14E8C-B82B-D246-809C-7FEAF10A29FB}"/>
              </a:ext>
            </a:extLst>
          </p:cNvPr>
          <p:cNvSpPr/>
          <p:nvPr/>
        </p:nvSpPr>
        <p:spPr>
          <a:xfrm>
            <a:off x="7810740" y="5302327"/>
            <a:ext cx="425303" cy="41437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5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EC774B2-2AA8-8E45-BF63-AAA302CE2942}"/>
              </a:ext>
            </a:extLst>
          </p:cNvPr>
          <p:cNvSpPr/>
          <p:nvPr/>
        </p:nvSpPr>
        <p:spPr>
          <a:xfrm>
            <a:off x="9256549" y="5029616"/>
            <a:ext cx="425303" cy="41437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6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F85F42E-536F-7543-8F06-42F26D5436FE}"/>
              </a:ext>
            </a:extLst>
          </p:cNvPr>
          <p:cNvSpPr/>
          <p:nvPr/>
        </p:nvSpPr>
        <p:spPr>
          <a:xfrm>
            <a:off x="893561" y="2021380"/>
            <a:ext cx="4244302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latin typeface="Cambria Math" panose="02040503050406030204" pitchFamily="18" charset="0"/>
              </a:rPr>
              <a:t>BPMN reaches state (</a:t>
            </a:r>
            <a:r>
              <a:rPr lang="en-US" sz="2400" i="1" dirty="0">
                <a:solidFill>
                  <a:schemeClr val="accent3"/>
                </a:solidFill>
                <a:latin typeface="Cambria Math" panose="02040503050406030204" pitchFamily="18" charset="0"/>
              </a:rPr>
              <a:t>witness</a:t>
            </a:r>
            <a:r>
              <a:rPr lang="en-US" sz="2400" dirty="0">
                <a:latin typeface="Cambria Math" panose="02040503050406030204" pitchFamily="18" charset="0"/>
              </a:rPr>
              <a:t>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B5F454F-3668-794F-8B48-236FDD09B590}"/>
              </a:ext>
            </a:extLst>
          </p:cNvPr>
          <p:cNvGrpSpPr/>
          <p:nvPr/>
        </p:nvGrpSpPr>
        <p:grpSpPr>
          <a:xfrm>
            <a:off x="1576614" y="2439361"/>
            <a:ext cx="2878192" cy="541096"/>
            <a:chOff x="1492454" y="2711927"/>
            <a:chExt cx="2878192" cy="54109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5B96043-9BB7-8A4A-8009-A6EF3EA85415}"/>
                </a:ext>
              </a:extLst>
            </p:cNvPr>
            <p:cNvSpPr txBox="1"/>
            <p:nvPr/>
          </p:nvSpPr>
          <p:spPr>
            <a:xfrm>
              <a:off x="2416901" y="2733454"/>
              <a:ext cx="11587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accent1"/>
                  </a:solidFill>
                </a:rPr>
                <a:t>always</a:t>
              </a: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8F85AAEB-8A6D-124E-9B57-0AEDE579CAEE}"/>
                </a:ext>
              </a:extLst>
            </p:cNvPr>
            <p:cNvSpPr/>
            <p:nvPr/>
          </p:nvSpPr>
          <p:spPr>
            <a:xfrm>
              <a:off x="3830008" y="2786061"/>
              <a:ext cx="425303" cy="41437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2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7F97B33-17D2-F341-88DB-A8710B460494}"/>
                </a:ext>
              </a:extLst>
            </p:cNvPr>
            <p:cNvSpPr/>
            <p:nvPr/>
          </p:nvSpPr>
          <p:spPr>
            <a:xfrm>
              <a:off x="1492454" y="2711927"/>
              <a:ext cx="63632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i="1" dirty="0">
                  <a:solidFill>
                    <a:schemeClr val="accent1"/>
                  </a:solidFill>
                  <a:latin typeface="Cambria Math" panose="02040503050406030204" pitchFamily="18" charset="0"/>
                </a:rPr>
                <a:t>fair</a:t>
              </a:r>
              <a:endParaRPr lang="en-US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91E35A38-6FFF-5949-AEEF-71BC11A3F8BE}"/>
                    </a:ext>
                  </a:extLst>
                </p:cNvPr>
                <p:cNvSpPr/>
                <p:nvPr/>
              </p:nvSpPr>
              <p:spPr>
                <a:xfrm>
                  <a:off x="2022496" y="2728875"/>
                  <a:ext cx="61587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⟹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91E35A38-6FFF-5949-AEEF-71BC11A3F8B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2496" y="2728875"/>
                  <a:ext cx="615874" cy="46166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83C92A22-197F-BF45-A26B-C1CDB07B1612}"/>
                    </a:ext>
                  </a:extLst>
                </p:cNvPr>
                <p:cNvSpPr/>
                <p:nvPr/>
              </p:nvSpPr>
              <p:spPr>
                <a:xfrm>
                  <a:off x="3440371" y="2728875"/>
                  <a:ext cx="48282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¬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83C92A22-197F-BF45-A26B-C1CDB07B161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0371" y="2728875"/>
                  <a:ext cx="482824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" name="Double Bracket 52">
              <a:extLst>
                <a:ext uri="{FF2B5EF4-FFF2-40B4-BE49-F238E27FC236}">
                  <a16:creationId xmlns:a16="http://schemas.microsoft.com/office/drawing/2014/main" id="{E6C705C9-26E4-2E40-9076-97771BE1B7F9}"/>
                </a:ext>
              </a:extLst>
            </p:cNvPr>
            <p:cNvSpPr/>
            <p:nvPr/>
          </p:nvSpPr>
          <p:spPr>
            <a:xfrm>
              <a:off x="3509092" y="2728875"/>
              <a:ext cx="861554" cy="524148"/>
            </a:xfrm>
            <a:prstGeom prst="bracketPair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16619937-8F89-274A-B46F-4A963CD6ECB4}"/>
              </a:ext>
            </a:extLst>
          </p:cNvPr>
          <p:cNvSpPr/>
          <p:nvPr/>
        </p:nvSpPr>
        <p:spPr>
          <a:xfrm>
            <a:off x="479449" y="3169073"/>
            <a:ext cx="5130700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latin typeface="Cambria Math" panose="02040503050406030204" pitchFamily="18" charset="0"/>
              </a:rPr>
              <a:t>BPMN only in one CWP state at a time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3EF5B8D-FA35-EB47-98FA-90C823785638}"/>
              </a:ext>
            </a:extLst>
          </p:cNvPr>
          <p:cNvGrpSpPr/>
          <p:nvPr/>
        </p:nvGrpSpPr>
        <p:grpSpPr>
          <a:xfrm>
            <a:off x="317419" y="3601618"/>
            <a:ext cx="5389938" cy="1382542"/>
            <a:chOff x="313340" y="3822504"/>
            <a:chExt cx="5389938" cy="1382542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36E254E-0C9A-AF42-9A84-C9AF91A98153}"/>
                </a:ext>
              </a:extLst>
            </p:cNvPr>
            <p:cNvSpPr txBox="1"/>
            <p:nvPr/>
          </p:nvSpPr>
          <p:spPr>
            <a:xfrm>
              <a:off x="313340" y="4244409"/>
              <a:ext cx="11587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accent1"/>
                  </a:solidFill>
                </a:rPr>
                <a:t>always</a:t>
              </a: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7B10ECDF-D288-8949-B862-DFCDD4CB96C7}"/>
                </a:ext>
              </a:extLst>
            </p:cNvPr>
            <p:cNvSpPr/>
            <p:nvPr/>
          </p:nvSpPr>
          <p:spPr>
            <a:xfrm>
              <a:off x="1493219" y="4305332"/>
              <a:ext cx="425303" cy="41437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2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95CAD7A9-B60A-2C47-8B73-8180630594D6}"/>
                    </a:ext>
                  </a:extLst>
                </p:cNvPr>
                <p:cNvSpPr/>
                <p:nvPr/>
              </p:nvSpPr>
              <p:spPr>
                <a:xfrm>
                  <a:off x="2603624" y="3986551"/>
                  <a:ext cx="48282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¬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95CAD7A9-B60A-2C47-8B73-8180630594D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3624" y="3986551"/>
                  <a:ext cx="482824" cy="4616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8" name="Double Bracket 57">
              <a:extLst>
                <a:ext uri="{FF2B5EF4-FFF2-40B4-BE49-F238E27FC236}">
                  <a16:creationId xmlns:a16="http://schemas.microsoft.com/office/drawing/2014/main" id="{3182F658-5533-A040-AFED-35D8605958C2}"/>
                </a:ext>
              </a:extLst>
            </p:cNvPr>
            <p:cNvSpPr/>
            <p:nvPr/>
          </p:nvSpPr>
          <p:spPr>
            <a:xfrm>
              <a:off x="2405029" y="3927149"/>
              <a:ext cx="3167125" cy="1148041"/>
            </a:xfrm>
            <a:prstGeom prst="bracketPair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DC46359B-EB09-EC4D-8705-14DE3DCD05AE}"/>
                    </a:ext>
                  </a:extLst>
                </p:cNvPr>
                <p:cNvSpPr/>
                <p:nvPr/>
              </p:nvSpPr>
              <p:spPr>
                <a:xfrm>
                  <a:off x="1870428" y="4266437"/>
                  <a:ext cx="61587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⟹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DC46359B-EB09-EC4D-8705-14DE3DCD05A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70428" y="4266437"/>
                  <a:ext cx="615874" cy="46166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E353D0F2-40CA-564B-B923-441BE91DEBBB}"/>
                    </a:ext>
                  </a:extLst>
                </p:cNvPr>
                <p:cNvSpPr/>
                <p:nvPr/>
              </p:nvSpPr>
              <p:spPr>
                <a:xfrm>
                  <a:off x="3384292" y="3979475"/>
                  <a:ext cx="43473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E353D0F2-40CA-564B-B923-441BE91DEBB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84292" y="3979475"/>
                  <a:ext cx="434734" cy="46166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8C620E2B-ED62-F642-A595-A89E8C49DF58}"/>
                    </a:ext>
                  </a:extLst>
                </p:cNvPr>
                <p:cNvSpPr/>
                <p:nvPr/>
              </p:nvSpPr>
              <p:spPr>
                <a:xfrm>
                  <a:off x="4346845" y="3979475"/>
                  <a:ext cx="73238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∧¬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8C620E2B-ED62-F642-A595-A89E8C49DF5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46845" y="3979475"/>
                  <a:ext cx="732380" cy="46166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1F18A91B-829B-8A43-A415-933719F733D7}"/>
                </a:ext>
              </a:extLst>
            </p:cNvPr>
            <p:cNvSpPr/>
            <p:nvPr/>
          </p:nvSpPr>
          <p:spPr>
            <a:xfrm>
              <a:off x="3010942" y="4039488"/>
              <a:ext cx="425303" cy="41437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</a:t>
              </a: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081A8D8E-E99D-3B42-A0A1-6D7ECE9D50CD}"/>
                </a:ext>
              </a:extLst>
            </p:cNvPr>
            <p:cNvSpPr/>
            <p:nvPr/>
          </p:nvSpPr>
          <p:spPr>
            <a:xfrm>
              <a:off x="3981653" y="4037221"/>
              <a:ext cx="425303" cy="41437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2</a:t>
              </a:r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8F2B56CE-A136-1A47-9661-47E88630CBA8}"/>
                </a:ext>
              </a:extLst>
            </p:cNvPr>
            <p:cNvSpPr/>
            <p:nvPr/>
          </p:nvSpPr>
          <p:spPr>
            <a:xfrm>
              <a:off x="4964396" y="4026764"/>
              <a:ext cx="425303" cy="41437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3</a:t>
              </a:r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17060B40-832D-9F47-B686-0A75BCE5DA15}"/>
                </a:ext>
              </a:extLst>
            </p:cNvPr>
            <p:cNvSpPr/>
            <p:nvPr/>
          </p:nvSpPr>
          <p:spPr>
            <a:xfrm>
              <a:off x="3013860" y="4609522"/>
              <a:ext cx="425303" cy="41437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4</a:t>
              </a: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E79BC90B-98AE-3B4B-B0B4-BE3CFE19D5AA}"/>
                </a:ext>
              </a:extLst>
            </p:cNvPr>
            <p:cNvSpPr/>
            <p:nvPr/>
          </p:nvSpPr>
          <p:spPr>
            <a:xfrm>
              <a:off x="3989269" y="4609522"/>
              <a:ext cx="425303" cy="41437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3BD133F6-8CF2-1647-A740-802007C5759C}"/>
                </a:ext>
              </a:extLst>
            </p:cNvPr>
            <p:cNvSpPr/>
            <p:nvPr/>
          </p:nvSpPr>
          <p:spPr>
            <a:xfrm>
              <a:off x="4982703" y="4609522"/>
              <a:ext cx="425303" cy="41437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6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46155A9B-4255-8C4D-8892-2B41FDEA3BBA}"/>
                    </a:ext>
                  </a:extLst>
                </p:cNvPr>
                <p:cNvSpPr/>
                <p:nvPr/>
              </p:nvSpPr>
              <p:spPr>
                <a:xfrm>
                  <a:off x="2371553" y="4567871"/>
                  <a:ext cx="73238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∧¬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46155A9B-4255-8C4D-8892-2B41FDEA3BB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71553" y="4567871"/>
                  <a:ext cx="732380" cy="461665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04E50BA6-6E0A-B147-8810-31B1DA2B4F79}"/>
                    </a:ext>
                  </a:extLst>
                </p:cNvPr>
                <p:cNvSpPr/>
                <p:nvPr/>
              </p:nvSpPr>
              <p:spPr>
                <a:xfrm>
                  <a:off x="3379740" y="4567871"/>
                  <a:ext cx="73238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∧¬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04E50BA6-6E0A-B147-8810-31B1DA2B4F7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79740" y="4567871"/>
                  <a:ext cx="732380" cy="461665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EE268870-122F-5049-BE7D-83E35C1F8E5B}"/>
                    </a:ext>
                  </a:extLst>
                </p:cNvPr>
                <p:cNvSpPr/>
                <p:nvPr/>
              </p:nvSpPr>
              <p:spPr>
                <a:xfrm>
                  <a:off x="4364479" y="4567864"/>
                  <a:ext cx="73238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∧¬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EE268870-122F-5049-BE7D-83E35C1F8E5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4479" y="4567864"/>
                  <a:ext cx="732380" cy="461665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5" name="Double Bracket 74">
              <a:extLst>
                <a:ext uri="{FF2B5EF4-FFF2-40B4-BE49-F238E27FC236}">
                  <a16:creationId xmlns:a16="http://schemas.microsoft.com/office/drawing/2014/main" id="{D964F504-2B1A-D24E-80A9-EE774278D848}"/>
                </a:ext>
              </a:extLst>
            </p:cNvPr>
            <p:cNvSpPr/>
            <p:nvPr/>
          </p:nvSpPr>
          <p:spPr>
            <a:xfrm>
              <a:off x="1402950" y="3822504"/>
              <a:ext cx="4300328" cy="1382542"/>
            </a:xfrm>
            <a:prstGeom prst="bracketPair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68288C3-1BF5-EE44-B777-FE2131318F13}"/>
              </a:ext>
            </a:extLst>
          </p:cNvPr>
          <p:cNvGrpSpPr/>
          <p:nvPr/>
        </p:nvGrpSpPr>
        <p:grpSpPr>
          <a:xfrm>
            <a:off x="148411" y="5736520"/>
            <a:ext cx="5665128" cy="814774"/>
            <a:chOff x="184682" y="5562580"/>
            <a:chExt cx="5665128" cy="814774"/>
          </a:xfrm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E14E53F6-0CEB-524D-AAE8-F8FE11DFB805}"/>
                </a:ext>
              </a:extLst>
            </p:cNvPr>
            <p:cNvSpPr txBox="1"/>
            <p:nvPr/>
          </p:nvSpPr>
          <p:spPr>
            <a:xfrm>
              <a:off x="1073963" y="5709165"/>
              <a:ext cx="11587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accent1"/>
                  </a:solidFill>
                </a:rPr>
                <a:t>always</a:t>
              </a:r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25A258FE-441E-1846-B97C-67D367BF663B}"/>
                </a:ext>
              </a:extLst>
            </p:cNvPr>
            <p:cNvSpPr/>
            <p:nvPr/>
          </p:nvSpPr>
          <p:spPr>
            <a:xfrm>
              <a:off x="2215237" y="5756795"/>
              <a:ext cx="425303" cy="41437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2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54FA7F22-E357-2248-8945-2D524B9C6A91}"/>
                </a:ext>
              </a:extLst>
            </p:cNvPr>
            <p:cNvSpPr/>
            <p:nvPr/>
          </p:nvSpPr>
          <p:spPr>
            <a:xfrm>
              <a:off x="184682" y="5687638"/>
              <a:ext cx="63632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i="1" dirty="0">
                  <a:solidFill>
                    <a:schemeClr val="accent1"/>
                  </a:solidFill>
                  <a:latin typeface="Cambria Math" panose="02040503050406030204" pitchFamily="18" charset="0"/>
                </a:rPr>
                <a:t>fair</a:t>
              </a:r>
              <a:endParaRPr lang="en-US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32A0826F-9674-9F42-B10C-74173DFC5585}"/>
                    </a:ext>
                  </a:extLst>
                </p:cNvPr>
                <p:cNvSpPr/>
                <p:nvPr/>
              </p:nvSpPr>
              <p:spPr>
                <a:xfrm>
                  <a:off x="697141" y="5704586"/>
                  <a:ext cx="61587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⟹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32A0826F-9674-9F42-B10C-74173DFC558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7141" y="5704586"/>
                  <a:ext cx="615874" cy="461665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2" name="Double Bracket 81">
              <a:extLst>
                <a:ext uri="{FF2B5EF4-FFF2-40B4-BE49-F238E27FC236}">
                  <a16:creationId xmlns:a16="http://schemas.microsoft.com/office/drawing/2014/main" id="{9B117DF0-83E8-3145-847C-13733EBC7CC6}"/>
                </a:ext>
              </a:extLst>
            </p:cNvPr>
            <p:cNvSpPr/>
            <p:nvPr/>
          </p:nvSpPr>
          <p:spPr>
            <a:xfrm>
              <a:off x="4340011" y="5708578"/>
              <a:ext cx="1329384" cy="524148"/>
            </a:xfrm>
            <a:prstGeom prst="bracketPair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5B026FD5-4470-F441-B50E-33DB827E7B55}"/>
                    </a:ext>
                  </a:extLst>
                </p:cNvPr>
                <p:cNvSpPr/>
                <p:nvPr/>
              </p:nvSpPr>
              <p:spPr>
                <a:xfrm>
                  <a:off x="2587204" y="5721905"/>
                  <a:ext cx="61587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⟹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5B026FD5-4470-F441-B50E-33DB827E7B5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7204" y="5721905"/>
                  <a:ext cx="615874" cy="46166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90099A6E-7B5A-1148-9CA5-7714CF8546F6}"/>
                </a:ext>
              </a:extLst>
            </p:cNvPr>
            <p:cNvSpPr/>
            <p:nvPr/>
          </p:nvSpPr>
          <p:spPr>
            <a:xfrm>
              <a:off x="3205479" y="5767776"/>
              <a:ext cx="425303" cy="41437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2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013C59C7-FA15-5945-A51F-AFCB2D638ADA}"/>
                </a:ext>
              </a:extLst>
            </p:cNvPr>
            <p:cNvSpPr txBox="1"/>
            <p:nvPr/>
          </p:nvSpPr>
          <p:spPr>
            <a:xfrm>
              <a:off x="3565093" y="5716498"/>
              <a:ext cx="8418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accent1"/>
                  </a:solidFill>
                </a:rPr>
                <a:t>until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2B5C495A-4680-B54A-9F8E-A84E9F8A1829}"/>
                    </a:ext>
                  </a:extLst>
                </p:cNvPr>
                <p:cNvSpPr/>
                <p:nvPr/>
              </p:nvSpPr>
              <p:spPr>
                <a:xfrm>
                  <a:off x="4778555" y="5733616"/>
                  <a:ext cx="43473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∨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2B5C495A-4680-B54A-9F8E-A84E9F8A182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78555" y="5733616"/>
                  <a:ext cx="434734" cy="461665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C082B623-4505-CC48-B665-C11057E793E2}"/>
                </a:ext>
              </a:extLst>
            </p:cNvPr>
            <p:cNvSpPr/>
            <p:nvPr/>
          </p:nvSpPr>
          <p:spPr>
            <a:xfrm>
              <a:off x="4425712" y="5763464"/>
              <a:ext cx="425303" cy="41437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3</a:t>
              </a:r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B7F003C4-ED4E-3943-A381-BB6F1796F3D0}"/>
                </a:ext>
              </a:extLst>
            </p:cNvPr>
            <p:cNvSpPr/>
            <p:nvPr/>
          </p:nvSpPr>
          <p:spPr>
            <a:xfrm>
              <a:off x="5160795" y="5763464"/>
              <a:ext cx="425303" cy="41437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  <p:sp>
          <p:nvSpPr>
            <p:cNvPr id="89" name="Double Bracket 88">
              <a:extLst>
                <a:ext uri="{FF2B5EF4-FFF2-40B4-BE49-F238E27FC236}">
                  <a16:creationId xmlns:a16="http://schemas.microsoft.com/office/drawing/2014/main" id="{C9D131B2-16B9-9848-AE1D-9AB230DDE52B}"/>
                </a:ext>
              </a:extLst>
            </p:cNvPr>
            <p:cNvSpPr/>
            <p:nvPr/>
          </p:nvSpPr>
          <p:spPr>
            <a:xfrm>
              <a:off x="3134123" y="5638799"/>
              <a:ext cx="2621902" cy="658171"/>
            </a:xfrm>
            <a:prstGeom prst="bracketPair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Double Bracket 89">
              <a:extLst>
                <a:ext uri="{FF2B5EF4-FFF2-40B4-BE49-F238E27FC236}">
                  <a16:creationId xmlns:a16="http://schemas.microsoft.com/office/drawing/2014/main" id="{2936B007-4132-2946-AD63-E134D46B507B}"/>
                </a:ext>
              </a:extLst>
            </p:cNvPr>
            <p:cNvSpPr/>
            <p:nvPr/>
          </p:nvSpPr>
          <p:spPr>
            <a:xfrm>
              <a:off x="2131799" y="5562580"/>
              <a:ext cx="3718011" cy="814774"/>
            </a:xfrm>
            <a:prstGeom prst="bracketPair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0" name="Rectangle 59">
            <a:extLst>
              <a:ext uri="{FF2B5EF4-FFF2-40B4-BE49-F238E27FC236}">
                <a16:creationId xmlns:a16="http://schemas.microsoft.com/office/drawing/2014/main" id="{EA39EF90-5052-9346-92F5-3ED1DBAA5F33}"/>
              </a:ext>
            </a:extLst>
          </p:cNvPr>
          <p:cNvSpPr/>
          <p:nvPr/>
        </p:nvSpPr>
        <p:spPr>
          <a:xfrm>
            <a:off x="7362488" y="550050"/>
            <a:ext cx="35599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Actionable Risk Awareness in Remote Patient Monitoring</a:t>
            </a:r>
            <a:endParaRPr lang="en-US" dirty="0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614153B0-6736-1547-920A-445DF8A4EAF8}"/>
              </a:ext>
            </a:extLst>
          </p:cNvPr>
          <p:cNvSpPr/>
          <p:nvPr/>
        </p:nvSpPr>
        <p:spPr>
          <a:xfrm>
            <a:off x="10351922" y="1529122"/>
            <a:ext cx="425303" cy="41437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782488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5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2022D-AC32-9841-AABA-1C09A8172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Translation to Linear Temporal Logic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BDB36EE-298E-4E49-AADB-8BFA525EE74E}"/>
              </a:ext>
            </a:extLst>
          </p:cNvPr>
          <p:cNvSpPr/>
          <p:nvPr/>
        </p:nvSpPr>
        <p:spPr>
          <a:xfrm>
            <a:off x="738965" y="2519907"/>
            <a:ext cx="2996609" cy="21371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u="sng" dirty="0"/>
              <a:t>1. State</a:t>
            </a:r>
          </a:p>
          <a:p>
            <a:pPr algn="ctr"/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Identify variables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Define states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22917BD-6531-0242-A1ED-FD4CB4A868E2}"/>
              </a:ext>
            </a:extLst>
          </p:cNvPr>
          <p:cNvSpPr/>
          <p:nvPr/>
        </p:nvSpPr>
        <p:spPr>
          <a:xfrm>
            <a:off x="4605672" y="2519907"/>
            <a:ext cx="2996609" cy="21371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u="sng" dirty="0"/>
              <a:t>2. Global Properties</a:t>
            </a:r>
            <a:r>
              <a:rPr lang="en-US" sz="2400" dirty="0"/>
              <a:t> </a:t>
            </a:r>
          </a:p>
          <a:p>
            <a:pPr algn="ctr"/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All states covered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Reachable goals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484CBC8B-EA27-7F4D-8217-C08E26D74361}"/>
              </a:ext>
            </a:extLst>
          </p:cNvPr>
          <p:cNvSpPr/>
          <p:nvPr/>
        </p:nvSpPr>
        <p:spPr>
          <a:xfrm>
            <a:off x="8472379" y="2519907"/>
            <a:ext cx="2996609" cy="21371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u="sng" dirty="0"/>
              <a:t>3. State Properties</a:t>
            </a:r>
          </a:p>
          <a:p>
            <a:pPr algn="ctr"/>
            <a:endParaRPr lang="en-US" sz="2400" u="sng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Reachable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Unique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Allowed edges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679F529B-4DD1-DD44-9D51-1AE2A542A770}"/>
              </a:ext>
            </a:extLst>
          </p:cNvPr>
          <p:cNvSpPr/>
          <p:nvPr/>
        </p:nvSpPr>
        <p:spPr>
          <a:xfrm>
            <a:off x="3856078" y="3343055"/>
            <a:ext cx="645042" cy="4979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B120CF55-1A43-494C-9D43-462635FB503B}"/>
              </a:ext>
            </a:extLst>
          </p:cNvPr>
          <p:cNvSpPr/>
          <p:nvPr/>
        </p:nvSpPr>
        <p:spPr>
          <a:xfrm>
            <a:off x="7714809" y="3339505"/>
            <a:ext cx="645042" cy="4979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B789F4-4336-1448-A497-C62143AC0B04}"/>
              </a:ext>
            </a:extLst>
          </p:cNvPr>
          <p:cNvSpPr txBox="1"/>
          <p:nvPr/>
        </p:nvSpPr>
        <p:spPr>
          <a:xfrm>
            <a:off x="2662690" y="2299187"/>
            <a:ext cx="7041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accent5"/>
                </a:solidFill>
              </a:rPr>
              <a:t>✓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6E55A2-581A-9B4A-A72E-D0774EBE2E89}"/>
              </a:ext>
            </a:extLst>
          </p:cNvPr>
          <p:cNvSpPr txBox="1"/>
          <p:nvPr/>
        </p:nvSpPr>
        <p:spPr>
          <a:xfrm>
            <a:off x="7265911" y="2297349"/>
            <a:ext cx="7041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accent5"/>
                </a:solidFill>
              </a:rPr>
              <a:t>✓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70A2C23-A3A8-A846-8AD9-2017FD9C761E}"/>
              </a:ext>
            </a:extLst>
          </p:cNvPr>
          <p:cNvSpPr txBox="1"/>
          <p:nvPr/>
        </p:nvSpPr>
        <p:spPr>
          <a:xfrm>
            <a:off x="11097949" y="2295511"/>
            <a:ext cx="7041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accent5"/>
                </a:solidFill>
              </a:rPr>
              <a:t>✓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352C18-1EF2-0D46-A302-1C9F61636F8D}"/>
              </a:ext>
            </a:extLst>
          </p:cNvPr>
          <p:cNvSpPr txBox="1"/>
          <p:nvPr/>
        </p:nvSpPr>
        <p:spPr>
          <a:xfrm>
            <a:off x="0" y="5191871"/>
            <a:ext cx="1219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4"/>
                </a:solidFill>
              </a:rPr>
              <a:t>2 + 3(6)=20 properties to check for actionable risk awareness in remote patient care with integrated human and machine reasoning</a:t>
            </a:r>
          </a:p>
        </p:txBody>
      </p:sp>
    </p:spTree>
    <p:extLst>
      <p:ext uri="{BB962C8B-B14F-4D97-AF65-F5344CB8AC3E}">
        <p14:creationId xmlns:p14="http://schemas.microsoft.com/office/powerpoint/2010/main" val="20715617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3C0722C-4077-A548-9050-06F5E115559D}"/>
              </a:ext>
            </a:extLst>
          </p:cNvPr>
          <p:cNvSpPr/>
          <p:nvPr/>
        </p:nvSpPr>
        <p:spPr>
          <a:xfrm>
            <a:off x="4040" y="0"/>
            <a:ext cx="9160992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1519" y="4274941"/>
            <a:ext cx="9631680" cy="1332009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4040" y="270934"/>
            <a:ext cx="9616440" cy="6587066"/>
            <a:chOff x="0" y="270934"/>
            <a:chExt cx="9616440" cy="6587066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3670242"/>
              <a:ext cx="9616440" cy="3187758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200" y="270934"/>
              <a:ext cx="1375633" cy="6172199"/>
            </a:xfrm>
            <a:prstGeom prst="rect">
              <a:avLst/>
            </a:prstGeom>
          </p:spPr>
        </p:pic>
      </p:grpSp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48352" y="1032164"/>
            <a:ext cx="2083769" cy="3574473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133581" y="436169"/>
            <a:ext cx="3770493" cy="3323085"/>
            <a:chOff x="88900" y="410768"/>
            <a:chExt cx="3770493" cy="3323085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8900" y="410768"/>
              <a:ext cx="3770493" cy="3323085"/>
            </a:xfrm>
            <a:prstGeom prst="rect">
              <a:avLst/>
            </a:prstGeom>
          </p:spPr>
        </p:pic>
        <p:cxnSp>
          <p:nvCxnSpPr>
            <p:cNvPr id="21" name="Straight Arrow Connector 20"/>
            <p:cNvCxnSpPr/>
            <p:nvPr/>
          </p:nvCxnSpPr>
          <p:spPr>
            <a:xfrm>
              <a:off x="1600200" y="2235200"/>
              <a:ext cx="0" cy="46990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4" name="Picture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88570" y="2726268"/>
            <a:ext cx="2533985" cy="1312333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56014" y="740809"/>
            <a:ext cx="2969131" cy="2053192"/>
          </a:xfrm>
          <a:prstGeom prst="rect">
            <a:avLst/>
          </a:prstGeom>
        </p:spPr>
      </p:pic>
      <p:grpSp>
        <p:nvGrpSpPr>
          <p:cNvPr id="35" name="Group 34"/>
          <p:cNvGrpSpPr/>
          <p:nvPr/>
        </p:nvGrpSpPr>
        <p:grpSpPr>
          <a:xfrm>
            <a:off x="6403147" y="1663305"/>
            <a:ext cx="1684866" cy="1968895"/>
            <a:chOff x="6434667" y="1663305"/>
            <a:chExt cx="1684866" cy="1943496"/>
          </a:xfrm>
        </p:grpSpPr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756399" y="1824143"/>
              <a:ext cx="1264317" cy="1782658"/>
            </a:xfrm>
            <a:prstGeom prst="rect">
              <a:avLst/>
            </a:prstGeom>
          </p:spPr>
        </p:pic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434667" y="1663305"/>
              <a:ext cx="1684866" cy="1800232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708412" y="160868"/>
            <a:ext cx="8290983" cy="4141659"/>
            <a:chOff x="738717" y="160867"/>
            <a:chExt cx="8290983" cy="4141659"/>
          </a:xfrm>
        </p:grpSpPr>
        <p:grpSp>
          <p:nvGrpSpPr>
            <p:cNvPr id="55" name="Group 54"/>
            <p:cNvGrpSpPr/>
            <p:nvPr/>
          </p:nvGrpSpPr>
          <p:grpSpPr>
            <a:xfrm>
              <a:off x="738717" y="160867"/>
              <a:ext cx="8290983" cy="2387602"/>
              <a:chOff x="738717" y="160867"/>
              <a:chExt cx="8290983" cy="2387602"/>
            </a:xfrm>
          </p:grpSpPr>
          <p:cxnSp>
            <p:nvCxnSpPr>
              <p:cNvPr id="42" name="Straight Connector 41"/>
              <p:cNvCxnSpPr/>
              <p:nvPr/>
            </p:nvCxnSpPr>
            <p:spPr>
              <a:xfrm flipV="1">
                <a:off x="9025467" y="393700"/>
                <a:ext cx="4233" cy="2154769"/>
              </a:xfrm>
              <a:prstGeom prst="line">
                <a:avLst/>
              </a:prstGeom>
              <a:ln w="1143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 flipH="1">
                <a:off x="738717" y="397933"/>
                <a:ext cx="8288866" cy="0"/>
              </a:xfrm>
              <a:prstGeom prst="line">
                <a:avLst/>
              </a:prstGeom>
              <a:ln w="9525">
                <a:solidFill>
                  <a:schemeClr val="bg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TextBox 53"/>
              <p:cNvSpPr txBox="1"/>
              <p:nvPr/>
            </p:nvSpPr>
            <p:spPr>
              <a:xfrm>
                <a:off x="6908800" y="160867"/>
                <a:ext cx="1002197" cy="2385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50" dirty="0">
                    <a:solidFill>
                      <a:schemeClr val="bg1"/>
                    </a:solidFill>
                  </a:rPr>
                  <a:t>examTime =now</a:t>
                </a:r>
              </a:p>
            </p:txBody>
          </p:sp>
        </p:grpSp>
        <p:grpSp>
          <p:nvGrpSpPr>
            <p:cNvPr id="64" name="Group 63"/>
            <p:cNvGrpSpPr/>
            <p:nvPr/>
          </p:nvGrpSpPr>
          <p:grpSpPr>
            <a:xfrm>
              <a:off x="6764867" y="2760134"/>
              <a:ext cx="1998133" cy="1542392"/>
              <a:chOff x="6764867" y="2760134"/>
              <a:chExt cx="1998133" cy="1542392"/>
            </a:xfrm>
          </p:grpSpPr>
          <p:cxnSp>
            <p:nvCxnSpPr>
              <p:cNvPr id="57" name="Straight Connector 56"/>
              <p:cNvCxnSpPr/>
              <p:nvPr/>
            </p:nvCxnSpPr>
            <p:spPr>
              <a:xfrm>
                <a:off x="6764867" y="3894667"/>
                <a:ext cx="0" cy="389466"/>
              </a:xfrm>
              <a:prstGeom prst="line">
                <a:avLst/>
              </a:prstGeom>
              <a:ln w="6350">
                <a:solidFill>
                  <a:schemeClr val="bg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6764867" y="4284133"/>
                <a:ext cx="1998133" cy="0"/>
              </a:xfrm>
              <a:prstGeom prst="line">
                <a:avLst/>
              </a:prstGeom>
              <a:ln w="9525">
                <a:solidFill>
                  <a:schemeClr val="bg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/>
              <p:cNvCxnSpPr/>
              <p:nvPr/>
            </p:nvCxnSpPr>
            <p:spPr>
              <a:xfrm flipH="1" flipV="1">
                <a:off x="8754533" y="2760134"/>
                <a:ext cx="8467" cy="1523999"/>
              </a:xfrm>
              <a:prstGeom prst="straightConnector1">
                <a:avLst/>
              </a:prstGeom>
              <a:ln w="6350">
                <a:solidFill>
                  <a:schemeClr val="bg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TextBox 62"/>
              <p:cNvSpPr txBox="1"/>
              <p:nvPr/>
            </p:nvSpPr>
            <p:spPr>
              <a:xfrm>
                <a:off x="7416801" y="4063999"/>
                <a:ext cx="1002197" cy="2385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50" dirty="0">
                    <a:solidFill>
                      <a:schemeClr val="bg1"/>
                    </a:solidFill>
                  </a:rPr>
                  <a:t>examTime =now</a:t>
                </a:r>
              </a:p>
            </p:txBody>
          </p:sp>
        </p:grpSp>
      </p:grpSp>
      <p:grpSp>
        <p:nvGrpSpPr>
          <p:cNvPr id="123" name="Group 122"/>
          <p:cNvGrpSpPr/>
          <p:nvPr/>
        </p:nvGrpSpPr>
        <p:grpSpPr>
          <a:xfrm>
            <a:off x="3959455" y="423128"/>
            <a:ext cx="4907494" cy="3872653"/>
            <a:chOff x="3990975" y="435187"/>
            <a:chExt cx="4907494" cy="3872653"/>
          </a:xfrm>
        </p:grpSpPr>
        <p:grpSp>
          <p:nvGrpSpPr>
            <p:cNvPr id="121" name="Group 120"/>
            <p:cNvGrpSpPr/>
            <p:nvPr/>
          </p:nvGrpSpPr>
          <p:grpSpPr>
            <a:xfrm>
              <a:off x="3990975" y="668867"/>
              <a:ext cx="4907494" cy="3638973"/>
              <a:chOff x="3990975" y="668867"/>
              <a:chExt cx="4907494" cy="3638973"/>
            </a:xfrm>
          </p:grpSpPr>
          <p:grpSp>
            <p:nvGrpSpPr>
              <p:cNvPr id="87" name="Group 86"/>
              <p:cNvGrpSpPr/>
              <p:nvPr/>
            </p:nvGrpSpPr>
            <p:grpSpPr>
              <a:xfrm>
                <a:off x="4409440" y="723054"/>
                <a:ext cx="2384212" cy="3584786"/>
                <a:chOff x="4409440" y="723054"/>
                <a:chExt cx="2384212" cy="3584786"/>
              </a:xfrm>
            </p:grpSpPr>
            <p:pic>
              <p:nvPicPr>
                <p:cNvPr id="70" name="Picture 69"/>
                <p:cNvPicPr>
                  <a:picLocks noChangeAspect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409440" y="2423159"/>
                  <a:ext cx="2384212" cy="1884681"/>
                </a:xfrm>
                <a:prstGeom prst="rect">
                  <a:avLst/>
                </a:prstGeom>
              </p:spPr>
            </p:pic>
            <p:grpSp>
              <p:nvGrpSpPr>
                <p:cNvPr id="85" name="Group 84"/>
                <p:cNvGrpSpPr/>
                <p:nvPr/>
              </p:nvGrpSpPr>
              <p:grpSpPr>
                <a:xfrm>
                  <a:off x="4411133" y="948267"/>
                  <a:ext cx="2060787" cy="1535853"/>
                  <a:chOff x="4411133" y="948267"/>
                  <a:chExt cx="2060787" cy="1535853"/>
                </a:xfrm>
              </p:grpSpPr>
              <p:grpSp>
                <p:nvGrpSpPr>
                  <p:cNvPr id="78" name="Group 77"/>
                  <p:cNvGrpSpPr/>
                  <p:nvPr/>
                </p:nvGrpSpPr>
                <p:grpSpPr>
                  <a:xfrm>
                    <a:off x="4411133" y="965199"/>
                    <a:ext cx="2060787" cy="381001"/>
                    <a:chOff x="4411133" y="965199"/>
                    <a:chExt cx="2060787" cy="381001"/>
                  </a:xfrm>
                </p:grpSpPr>
                <p:cxnSp>
                  <p:nvCxnSpPr>
                    <p:cNvPr id="74" name="Straight Connector 73"/>
                    <p:cNvCxnSpPr/>
                    <p:nvPr/>
                  </p:nvCxnSpPr>
                  <p:spPr>
                    <a:xfrm flipH="1" flipV="1">
                      <a:off x="6461760" y="965200"/>
                      <a:ext cx="10160" cy="38100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6" name="Straight Connector 75"/>
                    <p:cNvCxnSpPr/>
                    <p:nvPr/>
                  </p:nvCxnSpPr>
                  <p:spPr>
                    <a:xfrm flipH="1" flipV="1">
                      <a:off x="4411133" y="965199"/>
                      <a:ext cx="2057400" cy="1"/>
                    </a:xfrm>
                    <a:prstGeom prst="line">
                      <a:avLst/>
                    </a:prstGeom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80" name="Straight Connector 79"/>
                  <p:cNvCxnSpPr/>
                  <p:nvPr/>
                </p:nvCxnSpPr>
                <p:spPr>
                  <a:xfrm>
                    <a:off x="4419600" y="948267"/>
                    <a:ext cx="15240" cy="1535853"/>
                  </a:xfrm>
                  <a:prstGeom prst="lin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86" name="TextBox 85"/>
                <p:cNvSpPr txBox="1"/>
                <p:nvPr/>
              </p:nvSpPr>
              <p:spPr>
                <a:xfrm>
                  <a:off x="4543214" y="723054"/>
                  <a:ext cx="1909497" cy="23852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5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alert dismissed- no exam orders</a:t>
                  </a:r>
                </a:p>
              </p:txBody>
            </p:sp>
          </p:grpSp>
          <p:grpSp>
            <p:nvGrpSpPr>
              <p:cNvPr id="120" name="Group 119"/>
              <p:cNvGrpSpPr/>
              <p:nvPr/>
            </p:nvGrpSpPr>
            <p:grpSpPr>
              <a:xfrm>
                <a:off x="3990975" y="668867"/>
                <a:ext cx="4907494" cy="1834010"/>
                <a:chOff x="3990975" y="668867"/>
                <a:chExt cx="4907494" cy="1834010"/>
              </a:xfrm>
            </p:grpSpPr>
            <p:cxnSp>
              <p:nvCxnSpPr>
                <p:cNvPr id="89" name="Straight Connector 88"/>
                <p:cNvCxnSpPr/>
                <p:nvPr/>
              </p:nvCxnSpPr>
              <p:spPr>
                <a:xfrm flipV="1">
                  <a:off x="8890000" y="670560"/>
                  <a:ext cx="5080" cy="1750908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/>
                <p:cNvCxnSpPr/>
                <p:nvPr/>
              </p:nvCxnSpPr>
              <p:spPr>
                <a:xfrm flipH="1">
                  <a:off x="3990975" y="668867"/>
                  <a:ext cx="4907494" cy="7408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/>
                <p:cNvCxnSpPr/>
                <p:nvPr/>
              </p:nvCxnSpPr>
              <p:spPr>
                <a:xfrm>
                  <a:off x="3990975" y="681038"/>
                  <a:ext cx="6594" cy="1821839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Connector 100"/>
                <p:cNvCxnSpPr/>
                <p:nvPr/>
              </p:nvCxnSpPr>
              <p:spPr>
                <a:xfrm>
                  <a:off x="3997960" y="2494280"/>
                  <a:ext cx="564922" cy="131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22" name="TextBox 121"/>
            <p:cNvSpPr txBox="1"/>
            <p:nvPr/>
          </p:nvSpPr>
          <p:spPr>
            <a:xfrm>
              <a:off x="6873240" y="435187"/>
              <a:ext cx="1042273" cy="2385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50" dirty="0">
                  <a:solidFill>
                    <a:schemeClr val="bg1"/>
                  </a:solidFill>
                </a:rPr>
                <a:t>examTime =!now</a:t>
              </a: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EC0244F8-44E9-7846-A021-537AF3A643FC}"/>
              </a:ext>
            </a:extLst>
          </p:cNvPr>
          <p:cNvSpPr/>
          <p:nvPr/>
        </p:nvSpPr>
        <p:spPr>
          <a:xfrm>
            <a:off x="9123064" y="0"/>
            <a:ext cx="714622" cy="68579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7FCC78F-34D7-1542-899D-24851E8ADB7E}"/>
              </a:ext>
            </a:extLst>
          </p:cNvPr>
          <p:cNvSpPr txBox="1"/>
          <p:nvPr/>
        </p:nvSpPr>
        <p:spPr>
          <a:xfrm>
            <a:off x="9141635" y="674466"/>
            <a:ext cx="305036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System Design in BPMN for </a:t>
            </a:r>
            <a:r>
              <a:rPr lang="en-US" sz="3600" dirty="0" err="1"/>
              <a:t>PHware</a:t>
            </a:r>
            <a:r>
              <a:rPr lang="en-US" sz="3600" dirty="0"/>
              <a:t> Remote Patient Monitoring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188C731-07E0-C040-BC99-AD919F9C461C}"/>
              </a:ext>
            </a:extLst>
          </p:cNvPr>
          <p:cNvSpPr txBox="1"/>
          <p:nvPr/>
        </p:nvSpPr>
        <p:spPr>
          <a:xfrm>
            <a:off x="9123064" y="4717686"/>
            <a:ext cx="30689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Must satisfy the actionable risk awareness CWP</a:t>
            </a:r>
          </a:p>
        </p:txBody>
      </p:sp>
    </p:spTree>
    <p:extLst>
      <p:ext uri="{BB962C8B-B14F-4D97-AF65-F5344CB8AC3E}">
        <p14:creationId xmlns:p14="http://schemas.microsoft.com/office/powerpoint/2010/main" val="3109275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2022D-AC32-9841-AABA-1C09A8172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BPMN translation to </a:t>
            </a:r>
            <a:r>
              <a:rPr lang="en-US" dirty="0" err="1"/>
              <a:t>Promela</a:t>
            </a:r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BDB36EE-298E-4E49-AADB-8BFA525EE74E}"/>
              </a:ext>
            </a:extLst>
          </p:cNvPr>
          <p:cNvSpPr/>
          <p:nvPr/>
        </p:nvSpPr>
        <p:spPr>
          <a:xfrm>
            <a:off x="738965" y="2519907"/>
            <a:ext cx="2996609" cy="21371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u="sng" dirty="0"/>
              <a:t>1. Token Semantics</a:t>
            </a:r>
          </a:p>
          <a:p>
            <a:pPr algn="ctr"/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Token activation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Consume &amp; pass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22917BD-6531-0242-A1ED-FD4CB4A868E2}"/>
              </a:ext>
            </a:extLst>
          </p:cNvPr>
          <p:cNvSpPr/>
          <p:nvPr/>
        </p:nvSpPr>
        <p:spPr>
          <a:xfrm>
            <a:off x="4605672" y="2519907"/>
            <a:ext cx="2996609" cy="21371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u="sng" dirty="0"/>
              <a:t>2. State Mapping</a:t>
            </a:r>
          </a:p>
          <a:p>
            <a:pPr algn="ctr"/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Import CWP state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Add other state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Add state updates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484CBC8B-EA27-7F4D-8217-C08E26D74361}"/>
              </a:ext>
            </a:extLst>
          </p:cNvPr>
          <p:cNvSpPr/>
          <p:nvPr/>
        </p:nvSpPr>
        <p:spPr>
          <a:xfrm>
            <a:off x="8472379" y="2519907"/>
            <a:ext cx="2996609" cy="21371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u="sng" dirty="0"/>
              <a:t>3. Environment</a:t>
            </a:r>
          </a:p>
          <a:p>
            <a:pPr algn="ctr"/>
            <a:endParaRPr lang="en-US" sz="2400" u="sng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Define values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Weak as possible</a:t>
            </a:r>
          </a:p>
          <a:p>
            <a:endParaRPr lang="en-US" sz="2400" dirty="0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679F529B-4DD1-DD44-9D51-1AE2A542A770}"/>
              </a:ext>
            </a:extLst>
          </p:cNvPr>
          <p:cNvSpPr/>
          <p:nvPr/>
        </p:nvSpPr>
        <p:spPr>
          <a:xfrm>
            <a:off x="3856078" y="3343055"/>
            <a:ext cx="645042" cy="4979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B120CF55-1A43-494C-9D43-462635FB503B}"/>
              </a:ext>
            </a:extLst>
          </p:cNvPr>
          <p:cNvSpPr/>
          <p:nvPr/>
        </p:nvSpPr>
        <p:spPr>
          <a:xfrm>
            <a:off x="7714809" y="3339505"/>
            <a:ext cx="645042" cy="4979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D46A76-B002-244C-84D0-B4A23BFD662A}"/>
              </a:ext>
            </a:extLst>
          </p:cNvPr>
          <p:cNvSpPr txBox="1"/>
          <p:nvPr/>
        </p:nvSpPr>
        <p:spPr>
          <a:xfrm>
            <a:off x="1201479" y="5474883"/>
            <a:ext cx="97890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accent4"/>
                </a:solidFill>
              </a:rPr>
              <a:t>2 and 3 Require Help from Designer</a:t>
            </a:r>
          </a:p>
        </p:txBody>
      </p:sp>
    </p:spTree>
    <p:extLst>
      <p:ext uri="{BB962C8B-B14F-4D97-AF65-F5344CB8AC3E}">
        <p14:creationId xmlns:p14="http://schemas.microsoft.com/office/powerpoint/2010/main" val="93879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B08021A-7422-EB44-8E90-A578C36DBF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25" y="238240"/>
            <a:ext cx="7625976" cy="184409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3262B2D-0AB8-C64D-96B3-BE82EDF03243}"/>
              </a:ext>
            </a:extLst>
          </p:cNvPr>
          <p:cNvSpPr txBox="1"/>
          <p:nvPr/>
        </p:nvSpPr>
        <p:spPr>
          <a:xfrm>
            <a:off x="189525" y="2333685"/>
            <a:ext cx="938822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3"/>
                </a:solidFill>
                <a:latin typeface="Lucida Console" panose="020B0609040504020204" pitchFamily="49" charset="0"/>
              </a:rPr>
              <a:t>active</a:t>
            </a:r>
            <a:r>
              <a:rPr lang="en-US" sz="2400" dirty="0">
                <a:latin typeface="Lucida Console" panose="020B0609040504020204" pitchFamily="49" charset="0"/>
              </a:rPr>
              <a:t> </a:t>
            </a:r>
            <a:r>
              <a:rPr lang="en-US" sz="2400" dirty="0" err="1">
                <a:solidFill>
                  <a:schemeClr val="accent3"/>
                </a:solidFill>
                <a:latin typeface="Lucida Console" panose="020B0609040504020204" pitchFamily="49" charset="0"/>
              </a:rPr>
              <a:t>proctype</a:t>
            </a:r>
            <a:r>
              <a:rPr lang="en-US" sz="2400" dirty="0">
                <a:latin typeface="Lucida Console" panose="020B0609040504020204" pitchFamily="49" charset="0"/>
              </a:rPr>
              <a:t> </a:t>
            </a:r>
            <a:r>
              <a:rPr lang="en-US" sz="2400" dirty="0" err="1">
                <a:solidFill>
                  <a:schemeClr val="accent6"/>
                </a:solidFill>
                <a:latin typeface="Lucida Console" panose="020B0609040504020204" pitchFamily="49" charset="0"/>
              </a:rPr>
              <a:t>patientCaregiver</a:t>
            </a:r>
            <a:r>
              <a:rPr lang="en-US" sz="2400" dirty="0">
                <a:latin typeface="Lucida Console" panose="020B0609040504020204" pitchFamily="49" charset="0"/>
              </a:rPr>
              <a:t>() {</a:t>
            </a:r>
          </a:p>
          <a:p>
            <a:r>
              <a:rPr lang="en-US" sz="2400" dirty="0">
                <a:latin typeface="Lucida Console" panose="020B0609040504020204" pitchFamily="49" charset="0"/>
              </a:rPr>
              <a:t>  </a:t>
            </a:r>
            <a:r>
              <a:rPr lang="en-US" sz="2400" dirty="0">
                <a:solidFill>
                  <a:schemeClr val="accent4"/>
                </a:solidFill>
                <a:latin typeface="Lucida Console" panose="020B0609040504020204" pitchFamily="49" charset="0"/>
              </a:rPr>
              <a:t>do</a:t>
            </a:r>
          </a:p>
          <a:p>
            <a:r>
              <a:rPr lang="en-US" sz="2400" dirty="0">
                <a:latin typeface="Lucida Console" panose="020B0609040504020204" pitchFamily="49" charset="0"/>
              </a:rPr>
              <a:t>  :: </a:t>
            </a:r>
            <a:r>
              <a:rPr lang="en-US" sz="2400" dirty="0" err="1">
                <a:solidFill>
                  <a:schemeClr val="accent6"/>
                </a:solidFill>
                <a:latin typeface="Lucida Console" panose="020B0609040504020204" pitchFamily="49" charset="0"/>
              </a:rPr>
              <a:t>hasToken</a:t>
            </a:r>
            <a:r>
              <a:rPr lang="en-US" sz="2400" dirty="0">
                <a:latin typeface="Lucida Console" panose="020B0609040504020204" pitchFamily="49" charset="0"/>
              </a:rPr>
              <a:t>(Start170) -&gt; </a:t>
            </a:r>
          </a:p>
          <a:p>
            <a:r>
              <a:rPr lang="en-US" sz="2400" dirty="0">
                <a:latin typeface="Lucida Console" panose="020B0609040504020204" pitchFamily="49" charset="0"/>
              </a:rPr>
              <a:t>       </a:t>
            </a:r>
            <a:r>
              <a:rPr lang="en-US" sz="2400" dirty="0">
                <a:solidFill>
                  <a:schemeClr val="accent4"/>
                </a:solidFill>
                <a:latin typeface="Lucida Console" panose="020B0609040504020204" pitchFamily="49" charset="0"/>
              </a:rPr>
              <a:t>atomic</a:t>
            </a:r>
            <a:r>
              <a:rPr lang="en-US" sz="2400" dirty="0">
                <a:latin typeface="Lucida Console" panose="020B0609040504020204" pitchFamily="49" charset="0"/>
              </a:rPr>
              <a:t> {</a:t>
            </a:r>
          </a:p>
          <a:p>
            <a:r>
              <a:rPr lang="en-US" sz="2400" dirty="0">
                <a:latin typeface="Lucida Console" panose="020B0609040504020204" pitchFamily="49" charset="0"/>
              </a:rPr>
              <a:t>         </a:t>
            </a:r>
            <a:r>
              <a:rPr lang="en-US" sz="2400" dirty="0" err="1">
                <a:solidFill>
                  <a:schemeClr val="accent6"/>
                </a:solidFill>
                <a:latin typeface="Lucida Console" panose="020B0609040504020204" pitchFamily="49" charset="0"/>
              </a:rPr>
              <a:t>consumeToken</a:t>
            </a:r>
            <a:r>
              <a:rPr lang="en-US" sz="2400" dirty="0">
                <a:latin typeface="Lucida Console" panose="020B0609040504020204" pitchFamily="49" charset="0"/>
              </a:rPr>
              <a:t>(Start170)</a:t>
            </a:r>
          </a:p>
          <a:p>
            <a:r>
              <a:rPr lang="en-US" sz="2400" dirty="0">
                <a:latin typeface="Lucida Console" panose="020B0609040504020204" pitchFamily="49" charset="0"/>
              </a:rPr>
              <a:t>         </a:t>
            </a:r>
            <a:r>
              <a:rPr lang="en-US" sz="2400" dirty="0">
                <a:solidFill>
                  <a:schemeClr val="accent2"/>
                </a:solidFill>
                <a:latin typeface="Lucida Console" panose="020B0609040504020204" pitchFamily="49" charset="0"/>
              </a:rPr>
              <a:t>/* </a:t>
            </a:r>
            <a:r>
              <a:rPr lang="en-US" sz="2400" i="1" dirty="0">
                <a:solidFill>
                  <a:schemeClr val="accent2"/>
                </a:solidFill>
                <a:latin typeface="Lucida Console" panose="020B0609040504020204" pitchFamily="49" charset="0"/>
              </a:rPr>
              <a:t>State and environment updates </a:t>
            </a:r>
            <a:r>
              <a:rPr lang="en-US" sz="2400" dirty="0">
                <a:solidFill>
                  <a:schemeClr val="accent2"/>
                </a:solidFill>
                <a:latin typeface="Lucida Console" panose="020B0609040504020204" pitchFamily="49" charset="0"/>
              </a:rPr>
              <a:t>*/</a:t>
            </a:r>
          </a:p>
          <a:p>
            <a:r>
              <a:rPr lang="en-US" sz="2400" dirty="0">
                <a:latin typeface="Lucida Console" panose="020B0609040504020204" pitchFamily="49" charset="0"/>
              </a:rPr>
              <a:t>         </a:t>
            </a:r>
            <a:r>
              <a:rPr lang="en-US" sz="2400" dirty="0" err="1">
                <a:solidFill>
                  <a:schemeClr val="accent6"/>
                </a:solidFill>
                <a:latin typeface="Lucida Console" panose="020B0609040504020204" pitchFamily="49" charset="0"/>
              </a:rPr>
              <a:t>putToken</a:t>
            </a:r>
            <a:r>
              <a:rPr lang="en-US" sz="2400" dirty="0">
                <a:latin typeface="Lucida Console" panose="020B0609040504020204" pitchFamily="49" charset="0"/>
              </a:rPr>
              <a:t>(Task04)</a:t>
            </a:r>
          </a:p>
          <a:p>
            <a:r>
              <a:rPr lang="en-US" sz="2400" dirty="0">
                <a:latin typeface="Lucida Console" panose="020B0609040504020204" pitchFamily="49" charset="0"/>
              </a:rPr>
              <a:t>       }</a:t>
            </a:r>
          </a:p>
          <a:p>
            <a:r>
              <a:rPr lang="en-US" sz="2400" dirty="0">
                <a:latin typeface="Lucida Console" panose="020B0609040504020204" pitchFamily="49" charset="0"/>
              </a:rPr>
              <a:t>  :: </a:t>
            </a:r>
            <a:r>
              <a:rPr lang="en-US" sz="2400" dirty="0" err="1">
                <a:solidFill>
                  <a:schemeClr val="accent6"/>
                </a:solidFill>
                <a:latin typeface="Lucida Console" panose="020B0609040504020204" pitchFamily="49" charset="0"/>
              </a:rPr>
              <a:t>hasToken</a:t>
            </a:r>
            <a:r>
              <a:rPr lang="en-US" sz="2400" dirty="0">
                <a:latin typeface="Lucida Console" panose="020B0609040504020204" pitchFamily="49" charset="0"/>
              </a:rPr>
              <a:t>(Task04) -&gt; …</a:t>
            </a:r>
          </a:p>
          <a:p>
            <a:r>
              <a:rPr lang="en-US" sz="2400" dirty="0">
                <a:latin typeface="Lucida Console" panose="020B0609040504020204" pitchFamily="49" charset="0"/>
              </a:rPr>
              <a:t>  :: …</a:t>
            </a:r>
          </a:p>
          <a:p>
            <a:r>
              <a:rPr lang="en-US" sz="2400" dirty="0">
                <a:latin typeface="Lucida Console" panose="020B0609040504020204" pitchFamily="49" charset="0"/>
              </a:rPr>
              <a:t>  </a:t>
            </a:r>
            <a:r>
              <a:rPr lang="en-US" sz="2400" dirty="0">
                <a:solidFill>
                  <a:schemeClr val="accent4"/>
                </a:solidFill>
                <a:latin typeface="Lucida Console" panose="020B0609040504020204" pitchFamily="49" charset="0"/>
              </a:rPr>
              <a:t>od</a:t>
            </a:r>
          </a:p>
          <a:p>
            <a:r>
              <a:rPr lang="en-US" sz="2400" dirty="0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D6310BF-4EC8-5C4F-BD4A-F35B87C0F7DC}"/>
              </a:ext>
            </a:extLst>
          </p:cNvPr>
          <p:cNvSpPr/>
          <p:nvPr/>
        </p:nvSpPr>
        <p:spPr>
          <a:xfrm>
            <a:off x="2174628" y="638907"/>
            <a:ext cx="252048" cy="25790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95241B1-88EA-1144-9263-E8CDDEB1D004}"/>
              </a:ext>
            </a:extLst>
          </p:cNvPr>
          <p:cNvSpPr/>
          <p:nvPr/>
        </p:nvSpPr>
        <p:spPr>
          <a:xfrm>
            <a:off x="3135919" y="633038"/>
            <a:ext cx="252048" cy="25790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0BDD2FB9-E099-2B44-9756-F700E992C2A8}"/>
              </a:ext>
            </a:extLst>
          </p:cNvPr>
          <p:cNvSpPr/>
          <p:nvPr/>
        </p:nvSpPr>
        <p:spPr>
          <a:xfrm>
            <a:off x="219525" y="3212123"/>
            <a:ext cx="442829" cy="216877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9A9B202A-4C28-0146-851C-89EFF4D7C6C7}"/>
              </a:ext>
            </a:extLst>
          </p:cNvPr>
          <p:cNvSpPr/>
          <p:nvPr/>
        </p:nvSpPr>
        <p:spPr>
          <a:xfrm rot="10800000">
            <a:off x="5160798" y="3212123"/>
            <a:ext cx="442829" cy="216877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049A0B9C-2CD2-234D-857B-417299DA7148}"/>
              </a:ext>
            </a:extLst>
          </p:cNvPr>
          <p:cNvSpPr/>
          <p:nvPr/>
        </p:nvSpPr>
        <p:spPr>
          <a:xfrm>
            <a:off x="1432857" y="3921366"/>
            <a:ext cx="442829" cy="216877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2563FCF8-7D07-324E-BB15-D004AA83CB59}"/>
              </a:ext>
            </a:extLst>
          </p:cNvPr>
          <p:cNvSpPr/>
          <p:nvPr/>
        </p:nvSpPr>
        <p:spPr>
          <a:xfrm rot="10800000">
            <a:off x="6057618" y="3921366"/>
            <a:ext cx="442829" cy="216877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0A523245-FD6F-8C47-99D6-2A216213342C}"/>
              </a:ext>
            </a:extLst>
          </p:cNvPr>
          <p:cNvSpPr/>
          <p:nvPr/>
        </p:nvSpPr>
        <p:spPr>
          <a:xfrm>
            <a:off x="1438720" y="4278922"/>
            <a:ext cx="442829" cy="216877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>
            <a:extLst>
              <a:ext uri="{FF2B5EF4-FFF2-40B4-BE49-F238E27FC236}">
                <a16:creationId xmlns:a16="http://schemas.microsoft.com/office/drawing/2014/main" id="{12C3BDD4-291E-8C43-A216-1E55A0E2E3F1}"/>
              </a:ext>
            </a:extLst>
          </p:cNvPr>
          <p:cNvSpPr/>
          <p:nvPr/>
        </p:nvSpPr>
        <p:spPr>
          <a:xfrm rot="10800000">
            <a:off x="8454984" y="4278922"/>
            <a:ext cx="442829" cy="216877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>
            <a:extLst>
              <a:ext uri="{FF2B5EF4-FFF2-40B4-BE49-F238E27FC236}">
                <a16:creationId xmlns:a16="http://schemas.microsoft.com/office/drawing/2014/main" id="{C845C58D-77A5-FB4A-A55A-650CB8F95350}"/>
              </a:ext>
            </a:extLst>
          </p:cNvPr>
          <p:cNvSpPr/>
          <p:nvPr/>
        </p:nvSpPr>
        <p:spPr>
          <a:xfrm>
            <a:off x="1432857" y="4665775"/>
            <a:ext cx="442829" cy="216877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44C6D39E-5730-984F-9B53-5CE417D0F6A3}"/>
              </a:ext>
            </a:extLst>
          </p:cNvPr>
          <p:cNvSpPr/>
          <p:nvPr/>
        </p:nvSpPr>
        <p:spPr>
          <a:xfrm rot="10800000">
            <a:off x="4891184" y="4665775"/>
            <a:ext cx="442829" cy="216877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67B5AA1-18D3-5643-BBC6-10038D6D7748}"/>
              </a:ext>
            </a:extLst>
          </p:cNvPr>
          <p:cNvSpPr txBox="1"/>
          <p:nvPr/>
        </p:nvSpPr>
        <p:spPr>
          <a:xfrm>
            <a:off x="8897814" y="361376"/>
            <a:ext cx="329418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1. Token Semantics</a:t>
            </a:r>
          </a:p>
        </p:txBody>
      </p:sp>
    </p:spTree>
    <p:extLst>
      <p:ext uri="{BB962C8B-B14F-4D97-AF65-F5344CB8AC3E}">
        <p14:creationId xmlns:p14="http://schemas.microsoft.com/office/powerpoint/2010/main" val="4259633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6" grpId="0" animBg="1"/>
      <p:bldP spid="12" grpId="0" animBg="1"/>
      <p:bldP spid="12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44E98C3-1F9E-364D-876B-B6EF6BD63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559311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FF6EB1C-E20E-814A-8198-E4B9820EC422}"/>
              </a:ext>
            </a:extLst>
          </p:cNvPr>
          <p:cNvSpPr txBox="1"/>
          <p:nvPr/>
        </p:nvSpPr>
        <p:spPr>
          <a:xfrm>
            <a:off x="9559310" y="361376"/>
            <a:ext cx="263268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2. State Mapping</a:t>
            </a:r>
          </a:p>
        </p:txBody>
      </p:sp>
      <p:sp>
        <p:nvSpPr>
          <p:cNvPr id="2" name="Right Arrow 1">
            <a:extLst>
              <a:ext uri="{FF2B5EF4-FFF2-40B4-BE49-F238E27FC236}">
                <a16:creationId xmlns:a16="http://schemas.microsoft.com/office/drawing/2014/main" id="{A0CE874C-58D7-5A48-9959-9CBDEAC2F304}"/>
              </a:ext>
            </a:extLst>
          </p:cNvPr>
          <p:cNvSpPr/>
          <p:nvPr/>
        </p:nvSpPr>
        <p:spPr>
          <a:xfrm>
            <a:off x="4373371" y="2143422"/>
            <a:ext cx="920262" cy="520093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alert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59B1609F-5B8F-CC46-8A02-691D16AF8E19}"/>
              </a:ext>
            </a:extLst>
          </p:cNvPr>
          <p:cNvSpPr/>
          <p:nvPr/>
        </p:nvSpPr>
        <p:spPr>
          <a:xfrm>
            <a:off x="6049108" y="216877"/>
            <a:ext cx="1301262" cy="527317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examTime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5F11F8A-E952-3E45-9BD9-519BB560840F}"/>
              </a:ext>
            </a:extLst>
          </p:cNvPr>
          <p:cNvSpPr/>
          <p:nvPr/>
        </p:nvSpPr>
        <p:spPr>
          <a:xfrm>
            <a:off x="9559308" y="2277914"/>
            <a:ext cx="263269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Import CWP state</a:t>
            </a:r>
          </a:p>
          <a:p>
            <a:pPr lvl="1"/>
            <a:r>
              <a:rPr lang="en-US" sz="2400" i="1" dirty="0"/>
              <a:t>orders</a:t>
            </a:r>
          </a:p>
          <a:p>
            <a:pPr lvl="1"/>
            <a:r>
              <a:rPr lang="en-US" sz="2400" i="1" dirty="0" err="1"/>
              <a:t>sevNeed</a:t>
            </a:r>
            <a:endParaRPr lang="en-US" sz="2400" i="1" dirty="0"/>
          </a:p>
          <a:p>
            <a:pPr lvl="1"/>
            <a:r>
              <a:rPr lang="en-US" sz="2400" i="1" dirty="0" err="1"/>
              <a:t>homeCare</a:t>
            </a:r>
            <a:endParaRPr lang="en-US" sz="2400" dirty="0"/>
          </a:p>
          <a:p>
            <a:pPr lvl="1"/>
            <a:r>
              <a:rPr lang="en-US" sz="2400" i="1" dirty="0" err="1"/>
              <a:t>trndSevNeed</a:t>
            </a:r>
            <a:endParaRPr lang="en-US" sz="2400" i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5DA53A4-C6E5-9947-94A3-CEEC3EBD5C3A}"/>
              </a:ext>
            </a:extLst>
          </p:cNvPr>
          <p:cNvSpPr/>
          <p:nvPr/>
        </p:nvSpPr>
        <p:spPr>
          <a:xfrm>
            <a:off x="9559309" y="4485393"/>
            <a:ext cx="263269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Add other variables</a:t>
            </a:r>
          </a:p>
          <a:p>
            <a:pPr lvl="1"/>
            <a:r>
              <a:rPr lang="en-US" sz="2400" i="1" dirty="0">
                <a:solidFill>
                  <a:schemeClr val="accent6"/>
                </a:solidFill>
              </a:rPr>
              <a:t>alert</a:t>
            </a:r>
          </a:p>
          <a:p>
            <a:pPr lvl="1"/>
            <a:r>
              <a:rPr lang="en-US" sz="2400" i="1" dirty="0" err="1">
                <a:solidFill>
                  <a:schemeClr val="accent6"/>
                </a:solidFill>
              </a:rPr>
              <a:t>examTime</a:t>
            </a:r>
            <a:endParaRPr lang="en-US" sz="2400" i="1" dirty="0">
              <a:solidFill>
                <a:schemeClr val="accent6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8D45BFD-9DB4-3549-9BBA-6869E36702A6}"/>
              </a:ext>
            </a:extLst>
          </p:cNvPr>
          <p:cNvSpPr/>
          <p:nvPr/>
        </p:nvSpPr>
        <p:spPr>
          <a:xfrm>
            <a:off x="9559308" y="6161846"/>
            <a:ext cx="26326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Add state updates</a:t>
            </a:r>
          </a:p>
        </p:txBody>
      </p:sp>
      <p:sp>
        <p:nvSpPr>
          <p:cNvPr id="11" name="Left Arrow 10">
            <a:extLst>
              <a:ext uri="{FF2B5EF4-FFF2-40B4-BE49-F238E27FC236}">
                <a16:creationId xmlns:a16="http://schemas.microsoft.com/office/drawing/2014/main" id="{88737CD1-B790-B042-9E53-7C30379D4DFC}"/>
              </a:ext>
            </a:extLst>
          </p:cNvPr>
          <p:cNvSpPr/>
          <p:nvPr/>
        </p:nvSpPr>
        <p:spPr>
          <a:xfrm rot="5400000">
            <a:off x="534892" y="2257045"/>
            <a:ext cx="579718" cy="292847"/>
          </a:xfrm>
          <a:prstGeom prst="lef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9C859993-0E31-944C-B80C-36FFDD6D8DC9}"/>
              </a:ext>
            </a:extLst>
          </p:cNvPr>
          <p:cNvSpPr/>
          <p:nvPr/>
        </p:nvSpPr>
        <p:spPr>
          <a:xfrm>
            <a:off x="122515" y="2759519"/>
            <a:ext cx="1404471" cy="87349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orders</a:t>
            </a:r>
          </a:p>
          <a:p>
            <a:pPr algn="ctr"/>
            <a:r>
              <a:rPr lang="en-US" i="1" dirty="0" err="1"/>
              <a:t>sevNeed</a:t>
            </a:r>
            <a:endParaRPr lang="en-US" i="1" dirty="0"/>
          </a:p>
          <a:p>
            <a:pPr algn="ctr"/>
            <a:r>
              <a:rPr lang="en-US" i="1" dirty="0" err="1"/>
              <a:t>homeCare</a:t>
            </a:r>
            <a:endParaRPr lang="en-US" i="1" dirty="0"/>
          </a:p>
        </p:txBody>
      </p:sp>
      <p:sp>
        <p:nvSpPr>
          <p:cNvPr id="13" name="Left Arrow 12">
            <a:extLst>
              <a:ext uri="{FF2B5EF4-FFF2-40B4-BE49-F238E27FC236}">
                <a16:creationId xmlns:a16="http://schemas.microsoft.com/office/drawing/2014/main" id="{16822533-19DF-1042-B9BB-B7334C08DA0C}"/>
              </a:ext>
            </a:extLst>
          </p:cNvPr>
          <p:cNvSpPr/>
          <p:nvPr/>
        </p:nvSpPr>
        <p:spPr>
          <a:xfrm>
            <a:off x="4557071" y="4488020"/>
            <a:ext cx="579718" cy="292847"/>
          </a:xfrm>
          <a:prstGeom prst="lef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2B6566FA-752E-3C4B-B83D-A388C539BF97}"/>
              </a:ext>
            </a:extLst>
          </p:cNvPr>
          <p:cNvSpPr/>
          <p:nvPr/>
        </p:nvSpPr>
        <p:spPr>
          <a:xfrm>
            <a:off x="5180152" y="4197697"/>
            <a:ext cx="1471660" cy="87349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err="1"/>
              <a:t>trndSevNeed</a:t>
            </a:r>
            <a:endParaRPr lang="en-US" i="1" dirty="0"/>
          </a:p>
          <a:p>
            <a:pPr algn="ctr"/>
            <a:r>
              <a:rPr lang="en-US" i="1" dirty="0"/>
              <a:t>alert</a:t>
            </a:r>
          </a:p>
        </p:txBody>
      </p:sp>
      <p:sp>
        <p:nvSpPr>
          <p:cNvPr id="15" name="Left Arrow 14">
            <a:extLst>
              <a:ext uri="{FF2B5EF4-FFF2-40B4-BE49-F238E27FC236}">
                <a16:creationId xmlns:a16="http://schemas.microsoft.com/office/drawing/2014/main" id="{5A6AA7BF-F970-7141-8B5A-AF383C361527}"/>
              </a:ext>
            </a:extLst>
          </p:cNvPr>
          <p:cNvSpPr/>
          <p:nvPr/>
        </p:nvSpPr>
        <p:spPr>
          <a:xfrm rot="5400000">
            <a:off x="7936610" y="1892425"/>
            <a:ext cx="420091" cy="292847"/>
          </a:xfrm>
          <a:prstGeom prst="lef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DFE0F4FC-17F5-3442-9C2A-355CA4A9CDFF}"/>
              </a:ext>
            </a:extLst>
          </p:cNvPr>
          <p:cNvSpPr/>
          <p:nvPr/>
        </p:nvSpPr>
        <p:spPr>
          <a:xfrm>
            <a:off x="7410827" y="2309914"/>
            <a:ext cx="1471660" cy="52009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err="1"/>
              <a:t>examTime</a:t>
            </a:r>
            <a:endParaRPr lang="en-US" i="1" dirty="0"/>
          </a:p>
        </p:txBody>
      </p:sp>
      <p:sp>
        <p:nvSpPr>
          <p:cNvPr id="17" name="Left Arrow 16">
            <a:extLst>
              <a:ext uri="{FF2B5EF4-FFF2-40B4-BE49-F238E27FC236}">
                <a16:creationId xmlns:a16="http://schemas.microsoft.com/office/drawing/2014/main" id="{E1EA572B-ABE1-6E47-8524-93EF243048D4}"/>
              </a:ext>
            </a:extLst>
          </p:cNvPr>
          <p:cNvSpPr/>
          <p:nvPr/>
        </p:nvSpPr>
        <p:spPr>
          <a:xfrm rot="16200000">
            <a:off x="7924736" y="2966525"/>
            <a:ext cx="443844" cy="292847"/>
          </a:xfrm>
          <a:prstGeom prst="lef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90CCADC8-DF42-0847-AC7F-31FECCD85C37}"/>
              </a:ext>
            </a:extLst>
          </p:cNvPr>
          <p:cNvSpPr/>
          <p:nvPr/>
        </p:nvSpPr>
        <p:spPr>
          <a:xfrm>
            <a:off x="2314434" y="3207909"/>
            <a:ext cx="1471660" cy="87349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fatality</a:t>
            </a:r>
          </a:p>
          <a:p>
            <a:pPr algn="ctr"/>
            <a:r>
              <a:rPr lang="en-US" i="1" dirty="0"/>
              <a:t>(</a:t>
            </a:r>
            <a:r>
              <a:rPr lang="en-US" i="1" dirty="0" err="1"/>
              <a:t>sevNeed</a:t>
            </a:r>
            <a:r>
              <a:rPr lang="en-US" i="1" dirty="0"/>
              <a:t>)</a:t>
            </a:r>
          </a:p>
        </p:txBody>
      </p:sp>
      <p:sp>
        <p:nvSpPr>
          <p:cNvPr id="19" name="Left Arrow 18">
            <a:extLst>
              <a:ext uri="{FF2B5EF4-FFF2-40B4-BE49-F238E27FC236}">
                <a16:creationId xmlns:a16="http://schemas.microsoft.com/office/drawing/2014/main" id="{EE5B3A38-61C9-1B44-A0F8-93DBF58D9734}"/>
              </a:ext>
            </a:extLst>
          </p:cNvPr>
          <p:cNvSpPr/>
          <p:nvPr/>
        </p:nvSpPr>
        <p:spPr>
          <a:xfrm rot="5400000">
            <a:off x="2089049" y="2237755"/>
            <a:ext cx="1530843" cy="292847"/>
          </a:xfrm>
          <a:prstGeom prst="lef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Left Arrow 19">
            <a:extLst>
              <a:ext uri="{FF2B5EF4-FFF2-40B4-BE49-F238E27FC236}">
                <a16:creationId xmlns:a16="http://schemas.microsoft.com/office/drawing/2014/main" id="{17942308-3745-7C42-A1BF-C8CD78DD1C8F}"/>
              </a:ext>
            </a:extLst>
          </p:cNvPr>
          <p:cNvSpPr/>
          <p:nvPr/>
        </p:nvSpPr>
        <p:spPr>
          <a:xfrm rot="16200000">
            <a:off x="2771875" y="4641729"/>
            <a:ext cx="1300869" cy="292847"/>
          </a:xfrm>
          <a:prstGeom prst="lef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709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5" grpId="0" animBg="1"/>
      <p:bldP spid="5" grpId="1" animBg="1"/>
      <p:bldP spid="9" grpId="0"/>
      <p:bldP spid="10" grpId="0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B08021A-7422-EB44-8E90-A578C36DBF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25" y="238240"/>
            <a:ext cx="7625976" cy="184409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3262B2D-0AB8-C64D-96B3-BE82EDF03243}"/>
              </a:ext>
            </a:extLst>
          </p:cNvPr>
          <p:cNvSpPr txBox="1"/>
          <p:nvPr/>
        </p:nvSpPr>
        <p:spPr>
          <a:xfrm>
            <a:off x="189525" y="2333685"/>
            <a:ext cx="992864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3"/>
                </a:solidFill>
                <a:latin typeface="Lucida Console" panose="020B0609040504020204" pitchFamily="49" charset="0"/>
              </a:rPr>
              <a:t>active</a:t>
            </a:r>
            <a:r>
              <a:rPr lang="en-US" sz="2400" dirty="0">
                <a:latin typeface="Lucida Console" panose="020B0609040504020204" pitchFamily="49" charset="0"/>
              </a:rPr>
              <a:t> </a:t>
            </a:r>
            <a:r>
              <a:rPr lang="en-US" sz="2400" dirty="0" err="1">
                <a:solidFill>
                  <a:schemeClr val="accent3"/>
                </a:solidFill>
                <a:latin typeface="Lucida Console" panose="020B0609040504020204" pitchFamily="49" charset="0"/>
              </a:rPr>
              <a:t>proctype</a:t>
            </a:r>
            <a:r>
              <a:rPr lang="en-US" sz="2400" dirty="0">
                <a:latin typeface="Lucida Console" panose="020B0609040504020204" pitchFamily="49" charset="0"/>
              </a:rPr>
              <a:t> </a:t>
            </a:r>
            <a:r>
              <a:rPr lang="en-US" sz="2400" dirty="0" err="1">
                <a:solidFill>
                  <a:schemeClr val="accent6"/>
                </a:solidFill>
                <a:latin typeface="Lucida Console" panose="020B0609040504020204" pitchFamily="49" charset="0"/>
              </a:rPr>
              <a:t>patientCaregiver</a:t>
            </a:r>
            <a:r>
              <a:rPr lang="en-US" sz="2400" dirty="0">
                <a:latin typeface="Lucida Console" panose="020B0609040504020204" pitchFamily="49" charset="0"/>
              </a:rPr>
              <a:t>() {</a:t>
            </a:r>
          </a:p>
          <a:p>
            <a:r>
              <a:rPr lang="en-US" sz="2400" dirty="0">
                <a:latin typeface="Lucida Console" panose="020B0609040504020204" pitchFamily="49" charset="0"/>
              </a:rPr>
              <a:t>  </a:t>
            </a:r>
            <a:r>
              <a:rPr lang="en-US" sz="2400" dirty="0">
                <a:solidFill>
                  <a:schemeClr val="accent4"/>
                </a:solidFill>
                <a:latin typeface="Lucida Console" panose="020B0609040504020204" pitchFamily="49" charset="0"/>
              </a:rPr>
              <a:t>do</a:t>
            </a:r>
          </a:p>
          <a:p>
            <a:r>
              <a:rPr lang="en-US" sz="2400" dirty="0">
                <a:latin typeface="Lucida Console" panose="020B0609040504020204" pitchFamily="49" charset="0"/>
              </a:rPr>
              <a:t>  :: </a:t>
            </a:r>
            <a:r>
              <a:rPr lang="en-US" sz="2400" dirty="0" err="1">
                <a:solidFill>
                  <a:schemeClr val="accent6"/>
                </a:solidFill>
                <a:latin typeface="Lucida Console" panose="020B0609040504020204" pitchFamily="49" charset="0"/>
              </a:rPr>
              <a:t>hasToken</a:t>
            </a:r>
            <a:r>
              <a:rPr lang="en-US" sz="2400" dirty="0">
                <a:latin typeface="Lucida Console" panose="020B0609040504020204" pitchFamily="49" charset="0"/>
              </a:rPr>
              <a:t>(task05) -&gt; </a:t>
            </a:r>
          </a:p>
          <a:p>
            <a:r>
              <a:rPr lang="en-US" sz="2400" dirty="0">
                <a:latin typeface="Lucida Console" panose="020B0609040504020204" pitchFamily="49" charset="0"/>
              </a:rPr>
              <a:t>       </a:t>
            </a:r>
            <a:r>
              <a:rPr lang="en-US" sz="2400" dirty="0">
                <a:solidFill>
                  <a:schemeClr val="accent4"/>
                </a:solidFill>
                <a:latin typeface="Lucida Console" panose="020B0609040504020204" pitchFamily="49" charset="0"/>
              </a:rPr>
              <a:t>atomic</a:t>
            </a:r>
            <a:r>
              <a:rPr lang="en-US" sz="2400" dirty="0">
                <a:latin typeface="Lucida Console" panose="020B0609040504020204" pitchFamily="49" charset="0"/>
              </a:rPr>
              <a:t> {</a:t>
            </a:r>
          </a:p>
          <a:p>
            <a:r>
              <a:rPr lang="en-US" sz="2400" dirty="0">
                <a:latin typeface="Lucida Console" panose="020B0609040504020204" pitchFamily="49" charset="0"/>
              </a:rPr>
              <a:t>         </a:t>
            </a:r>
            <a:r>
              <a:rPr lang="en-US" sz="2400" dirty="0" err="1">
                <a:solidFill>
                  <a:schemeClr val="accent6"/>
                </a:solidFill>
                <a:latin typeface="Lucida Console" panose="020B0609040504020204" pitchFamily="49" charset="0"/>
              </a:rPr>
              <a:t>consumeToken</a:t>
            </a:r>
            <a:r>
              <a:rPr lang="en-US" sz="2400" dirty="0">
                <a:latin typeface="Lucida Console" panose="020B0609040504020204" pitchFamily="49" charset="0"/>
              </a:rPr>
              <a:t>(task05)</a:t>
            </a:r>
          </a:p>
          <a:p>
            <a:r>
              <a:rPr lang="en-US" sz="2400" dirty="0">
                <a:latin typeface="Lucida Console" panose="020B0609040504020204" pitchFamily="49" charset="0"/>
              </a:rPr>
              <a:t>         </a:t>
            </a:r>
            <a:r>
              <a:rPr lang="en-US" sz="2400" dirty="0" err="1">
                <a:solidFill>
                  <a:schemeClr val="accent6"/>
                </a:solidFill>
                <a:latin typeface="Lucida Console" panose="020B0609040504020204" pitchFamily="49" charset="0"/>
              </a:rPr>
              <a:t>updatePatientMortality</a:t>
            </a:r>
            <a:r>
              <a:rPr lang="en-US" sz="2400" dirty="0">
                <a:latin typeface="Lucida Console" panose="020B0609040504020204" pitchFamily="49" charset="0"/>
              </a:rPr>
              <a:t>(</a:t>
            </a:r>
            <a:r>
              <a:rPr lang="en-US" sz="2400" dirty="0" err="1">
                <a:latin typeface="Lucida Console" panose="020B0609040504020204" pitchFamily="49" charset="0"/>
              </a:rPr>
              <a:t>tndSevNeed,sevNeed</a:t>
            </a:r>
            <a:r>
              <a:rPr lang="en-US" sz="2400" dirty="0">
                <a:latin typeface="Lucida Console" panose="020B0609040504020204" pitchFamily="49" charset="0"/>
              </a:rPr>
              <a:t>)</a:t>
            </a:r>
            <a:endParaRPr lang="en-US" sz="2400" dirty="0">
              <a:solidFill>
                <a:schemeClr val="accent2"/>
              </a:solidFill>
              <a:latin typeface="Lucida Console" panose="020B0609040504020204" pitchFamily="49" charset="0"/>
            </a:endParaRPr>
          </a:p>
          <a:p>
            <a:r>
              <a:rPr lang="en-US" sz="2400" dirty="0">
                <a:latin typeface="Lucida Console" panose="020B0609040504020204" pitchFamily="49" charset="0"/>
              </a:rPr>
              <a:t>         </a:t>
            </a:r>
            <a:r>
              <a:rPr lang="en-US" sz="2400" dirty="0" err="1">
                <a:solidFill>
                  <a:schemeClr val="accent6"/>
                </a:solidFill>
                <a:latin typeface="Lucida Console" panose="020B0609040504020204" pitchFamily="49" charset="0"/>
              </a:rPr>
              <a:t>putToken</a:t>
            </a:r>
            <a:r>
              <a:rPr lang="en-US" sz="2400" dirty="0">
                <a:latin typeface="Lucida Console" panose="020B0609040504020204" pitchFamily="49" charset="0"/>
              </a:rPr>
              <a:t>(Task04)</a:t>
            </a:r>
          </a:p>
          <a:p>
            <a:r>
              <a:rPr lang="en-US" sz="2400" dirty="0">
                <a:latin typeface="Lucida Console" panose="020B0609040504020204" pitchFamily="49" charset="0"/>
              </a:rPr>
              <a:t>       }</a:t>
            </a:r>
          </a:p>
          <a:p>
            <a:r>
              <a:rPr lang="en-US" sz="2400" dirty="0">
                <a:latin typeface="Lucida Console" panose="020B0609040504020204" pitchFamily="49" charset="0"/>
              </a:rPr>
              <a:t>  :: …</a:t>
            </a:r>
          </a:p>
          <a:p>
            <a:r>
              <a:rPr lang="en-US" sz="2400" dirty="0">
                <a:latin typeface="Lucida Console" panose="020B0609040504020204" pitchFamily="49" charset="0"/>
              </a:rPr>
              <a:t>  </a:t>
            </a:r>
            <a:r>
              <a:rPr lang="en-US" sz="2400" dirty="0">
                <a:solidFill>
                  <a:schemeClr val="accent4"/>
                </a:solidFill>
                <a:latin typeface="Lucida Console" panose="020B0609040504020204" pitchFamily="49" charset="0"/>
              </a:rPr>
              <a:t>od</a:t>
            </a:r>
          </a:p>
          <a:p>
            <a:r>
              <a:rPr lang="en-US" sz="2400" dirty="0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95241B1-88EA-1144-9263-E8CDDEB1D004}"/>
              </a:ext>
            </a:extLst>
          </p:cNvPr>
          <p:cNvSpPr/>
          <p:nvPr/>
        </p:nvSpPr>
        <p:spPr>
          <a:xfrm>
            <a:off x="4486602" y="601171"/>
            <a:ext cx="252048" cy="25790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ECEEC96D-6551-FC42-88C9-958A184F9C53}"/>
              </a:ext>
            </a:extLst>
          </p:cNvPr>
          <p:cNvSpPr/>
          <p:nvPr/>
        </p:nvSpPr>
        <p:spPr>
          <a:xfrm>
            <a:off x="1438720" y="4278922"/>
            <a:ext cx="442829" cy="216877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63DC0914-D975-5E47-A19F-048E5BA6F3C8}"/>
              </a:ext>
            </a:extLst>
          </p:cNvPr>
          <p:cNvSpPr/>
          <p:nvPr/>
        </p:nvSpPr>
        <p:spPr>
          <a:xfrm rot="10800000">
            <a:off x="9692108" y="4278922"/>
            <a:ext cx="442829" cy="216877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B8F73F-5C6C-5643-AB02-4A9AD651D402}"/>
              </a:ext>
            </a:extLst>
          </p:cNvPr>
          <p:cNvSpPr txBox="1"/>
          <p:nvPr/>
        </p:nvSpPr>
        <p:spPr>
          <a:xfrm>
            <a:off x="9559310" y="361376"/>
            <a:ext cx="263268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2. State Mapping</a:t>
            </a:r>
          </a:p>
        </p:txBody>
      </p:sp>
    </p:spTree>
    <p:extLst>
      <p:ext uri="{BB962C8B-B14F-4D97-AF65-F5344CB8AC3E}">
        <p14:creationId xmlns:p14="http://schemas.microsoft.com/office/powerpoint/2010/main" val="5225519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21AB09B-26EA-CA4E-8045-C5594E2C5F89}"/>
              </a:ext>
            </a:extLst>
          </p:cNvPr>
          <p:cNvSpPr txBox="1"/>
          <p:nvPr/>
        </p:nvSpPr>
        <p:spPr>
          <a:xfrm>
            <a:off x="1075765" y="2799849"/>
            <a:ext cx="1091303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3"/>
                </a:solidFill>
                <a:latin typeface="Lucida Console" panose="020B0609040504020204" pitchFamily="49" charset="0"/>
              </a:rPr>
              <a:t>inline</a:t>
            </a:r>
            <a:r>
              <a:rPr lang="en-US" sz="2400" dirty="0">
                <a:latin typeface="Lucida Console" panose="020B0609040504020204" pitchFamily="49" charset="0"/>
              </a:rPr>
              <a:t> </a:t>
            </a:r>
            <a:r>
              <a:rPr lang="en-US" sz="2400" dirty="0" err="1">
                <a:solidFill>
                  <a:schemeClr val="accent6"/>
                </a:solidFill>
                <a:latin typeface="Lucida Console" panose="020B0609040504020204" pitchFamily="49" charset="0"/>
              </a:rPr>
              <a:t>updatePatientMortality</a:t>
            </a:r>
            <a:r>
              <a:rPr lang="en-US" sz="2400" dirty="0">
                <a:latin typeface="Lucida Console" panose="020B0609040504020204" pitchFamily="49" charset="0"/>
              </a:rPr>
              <a:t>(</a:t>
            </a:r>
            <a:r>
              <a:rPr lang="en-US" sz="2400" dirty="0" err="1">
                <a:latin typeface="Lucida Console" panose="020B0609040504020204" pitchFamily="49" charset="0"/>
              </a:rPr>
              <a:t>trndSevNeed</a:t>
            </a:r>
            <a:r>
              <a:rPr lang="en-US" sz="2400" dirty="0">
                <a:latin typeface="Lucida Console" panose="020B0609040504020204" pitchFamily="49" charset="0"/>
              </a:rPr>
              <a:t>, </a:t>
            </a:r>
            <a:r>
              <a:rPr lang="en-US" sz="2400" dirty="0" err="1">
                <a:latin typeface="Lucida Console" panose="020B0609040504020204" pitchFamily="49" charset="0"/>
              </a:rPr>
              <a:t>sevNeed</a:t>
            </a:r>
            <a:r>
              <a:rPr lang="en-US" sz="2400" dirty="0">
                <a:latin typeface="Lucida Console" panose="020B0609040504020204" pitchFamily="49" charset="0"/>
              </a:rPr>
              <a:t>) {</a:t>
            </a:r>
          </a:p>
          <a:p>
            <a:r>
              <a:rPr lang="en-US" sz="2400" dirty="0">
                <a:latin typeface="Lucida Console" panose="020B0609040504020204" pitchFamily="49" charset="0"/>
              </a:rPr>
              <a:t>  </a:t>
            </a:r>
            <a:r>
              <a:rPr lang="en-US" sz="2400" dirty="0">
                <a:solidFill>
                  <a:schemeClr val="accent4"/>
                </a:solidFill>
                <a:latin typeface="Lucida Console" panose="020B0609040504020204" pitchFamily="49" charset="0"/>
              </a:rPr>
              <a:t>if</a:t>
            </a:r>
          </a:p>
          <a:p>
            <a:r>
              <a:rPr lang="en-US" sz="2400" dirty="0">
                <a:latin typeface="Lucida Console" panose="020B0609040504020204" pitchFamily="49" charset="0"/>
              </a:rPr>
              <a:t>  :: (! </a:t>
            </a:r>
            <a:r>
              <a:rPr lang="en-US" sz="2400" dirty="0" err="1">
                <a:solidFill>
                  <a:schemeClr val="accent6"/>
                </a:solidFill>
                <a:latin typeface="Lucida Console" panose="020B0609040504020204" pitchFamily="49" charset="0"/>
              </a:rPr>
              <a:t>isWithinHomeCare</a:t>
            </a:r>
            <a:r>
              <a:rPr lang="en-US" sz="2400" dirty="0">
                <a:latin typeface="Lucida Console" panose="020B0609040504020204" pitchFamily="49" charset="0"/>
              </a:rPr>
              <a:t>(</a:t>
            </a:r>
            <a:r>
              <a:rPr lang="en-US" sz="2400" dirty="0" err="1">
                <a:latin typeface="Lucida Console" panose="020B0609040504020204" pitchFamily="49" charset="0"/>
              </a:rPr>
              <a:t>trndSevNeed</a:t>
            </a:r>
            <a:r>
              <a:rPr lang="en-US" sz="2400" dirty="0">
                <a:latin typeface="Lucida Console" panose="020B0609040504020204" pitchFamily="49" charset="0"/>
              </a:rPr>
              <a:t>)) -&gt; </a:t>
            </a:r>
          </a:p>
          <a:p>
            <a:r>
              <a:rPr lang="en-US" sz="2400" dirty="0">
                <a:solidFill>
                  <a:schemeClr val="accent6"/>
                </a:solidFill>
                <a:latin typeface="Lucida Console" panose="020B0609040504020204" pitchFamily="49" charset="0"/>
              </a:rPr>
              <a:t>       </a:t>
            </a:r>
            <a:r>
              <a:rPr lang="en-US" sz="2400" dirty="0" err="1">
                <a:solidFill>
                  <a:schemeClr val="accent6"/>
                </a:solidFill>
                <a:latin typeface="Lucida Console" panose="020B0609040504020204" pitchFamily="49" charset="0"/>
              </a:rPr>
              <a:t>setSeverity</a:t>
            </a:r>
            <a:r>
              <a:rPr lang="en-US" sz="2400" dirty="0">
                <a:latin typeface="Lucida Console" panose="020B0609040504020204" pitchFamily="49" charset="0"/>
              </a:rPr>
              <a:t>(</a:t>
            </a:r>
            <a:r>
              <a:rPr lang="en-US" sz="2400" dirty="0" err="1">
                <a:latin typeface="Lucida Console" panose="020B0609040504020204" pitchFamily="49" charset="0"/>
              </a:rPr>
              <a:t>sevNeed</a:t>
            </a:r>
            <a:r>
              <a:rPr lang="en-US" sz="2400" dirty="0">
                <a:latin typeface="Lucida Console" panose="020B0609040504020204" pitchFamily="49" charset="0"/>
              </a:rPr>
              <a:t>, EXPIRED)</a:t>
            </a:r>
          </a:p>
          <a:p>
            <a:r>
              <a:rPr lang="en-US" sz="2400" dirty="0">
                <a:latin typeface="Lucida Console" panose="020B0609040504020204" pitchFamily="49" charset="0"/>
              </a:rPr>
              <a:t>  :: (! </a:t>
            </a:r>
            <a:r>
              <a:rPr lang="en-US" sz="2400" dirty="0" err="1">
                <a:solidFill>
                  <a:schemeClr val="accent6"/>
                </a:solidFill>
                <a:latin typeface="Lucida Console" panose="020B0609040504020204" pitchFamily="49" charset="0"/>
              </a:rPr>
              <a:t>isWithinHomeCare</a:t>
            </a:r>
            <a:r>
              <a:rPr lang="en-US" sz="2400" dirty="0">
                <a:latin typeface="Lucida Console" panose="020B0609040504020204" pitchFamily="49" charset="0"/>
              </a:rPr>
              <a:t>(</a:t>
            </a:r>
            <a:r>
              <a:rPr lang="en-US" sz="2400" dirty="0" err="1">
                <a:latin typeface="Lucida Console" panose="020B0609040504020204" pitchFamily="49" charset="0"/>
              </a:rPr>
              <a:t>sevNeed</a:t>
            </a:r>
            <a:r>
              <a:rPr lang="en-US" sz="2400" dirty="0">
                <a:latin typeface="Lucida Console" panose="020B0609040504020204" pitchFamily="49" charset="0"/>
              </a:rPr>
              <a:t>)) -&gt; </a:t>
            </a:r>
          </a:p>
          <a:p>
            <a:r>
              <a:rPr lang="en-US" sz="2400" dirty="0">
                <a:solidFill>
                  <a:schemeClr val="accent6"/>
                </a:solidFill>
                <a:latin typeface="Lucida Console" panose="020B0609040504020204" pitchFamily="49" charset="0"/>
              </a:rPr>
              <a:t>       </a:t>
            </a:r>
            <a:r>
              <a:rPr lang="en-US" sz="2400" dirty="0" err="1">
                <a:solidFill>
                  <a:schemeClr val="accent6"/>
                </a:solidFill>
                <a:latin typeface="Lucida Console" panose="020B0609040504020204" pitchFamily="49" charset="0"/>
              </a:rPr>
              <a:t>setSeverity</a:t>
            </a:r>
            <a:r>
              <a:rPr lang="en-US" sz="2400" dirty="0">
                <a:latin typeface="Lucida Console" panose="020B0609040504020204" pitchFamily="49" charset="0"/>
              </a:rPr>
              <a:t>(</a:t>
            </a:r>
            <a:r>
              <a:rPr lang="en-US" sz="2400" dirty="0" err="1">
                <a:latin typeface="Lucida Console" panose="020B0609040504020204" pitchFamily="49" charset="0"/>
              </a:rPr>
              <a:t>sevNeed</a:t>
            </a:r>
            <a:r>
              <a:rPr lang="en-US" sz="2400" dirty="0">
                <a:latin typeface="Lucida Console" panose="020B0609040504020204" pitchFamily="49" charset="0"/>
              </a:rPr>
              <a:t>, EXPIRED)</a:t>
            </a:r>
          </a:p>
          <a:p>
            <a:r>
              <a:rPr lang="en-US" sz="2400" dirty="0">
                <a:solidFill>
                  <a:schemeClr val="accent4"/>
                </a:solidFill>
                <a:latin typeface="Lucida Console" panose="020B0609040504020204" pitchFamily="49" charset="0"/>
              </a:rPr>
              <a:t>  </a:t>
            </a:r>
            <a:r>
              <a:rPr lang="en-US" sz="2400" dirty="0">
                <a:latin typeface="Lucida Console" panose="020B0609040504020204" pitchFamily="49" charset="0"/>
              </a:rPr>
              <a:t>:: </a:t>
            </a:r>
            <a:r>
              <a:rPr lang="en-US" sz="2400" dirty="0">
                <a:solidFill>
                  <a:schemeClr val="accent4"/>
                </a:solidFill>
                <a:latin typeface="Lucida Console" panose="020B0609040504020204" pitchFamily="49" charset="0"/>
              </a:rPr>
              <a:t>true</a:t>
            </a:r>
            <a:r>
              <a:rPr lang="en-US" sz="2400" dirty="0">
                <a:latin typeface="Lucida Console" panose="020B0609040504020204" pitchFamily="49" charset="0"/>
              </a:rPr>
              <a:t> </a:t>
            </a:r>
            <a:endParaRPr lang="en-US" sz="2400" dirty="0">
              <a:solidFill>
                <a:schemeClr val="accent4"/>
              </a:solidFill>
              <a:latin typeface="Lucida Console" panose="020B0609040504020204" pitchFamily="49" charset="0"/>
            </a:endParaRPr>
          </a:p>
          <a:p>
            <a:r>
              <a:rPr lang="en-US" sz="2400" dirty="0">
                <a:solidFill>
                  <a:schemeClr val="accent4"/>
                </a:solidFill>
                <a:latin typeface="Lucida Console" panose="020B0609040504020204" pitchFamily="49" charset="0"/>
              </a:rPr>
              <a:t>  fi</a:t>
            </a:r>
          </a:p>
          <a:p>
            <a:r>
              <a:rPr lang="en-US" sz="2400" dirty="0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3B4FEEE4-B9F5-7940-91D7-12AD7F084ADD}"/>
              </a:ext>
            </a:extLst>
          </p:cNvPr>
          <p:cNvSpPr/>
          <p:nvPr/>
        </p:nvSpPr>
        <p:spPr>
          <a:xfrm>
            <a:off x="210670" y="3550024"/>
            <a:ext cx="1255060" cy="508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At Home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4EEDA403-3115-344C-9116-C989E2DE16F6}"/>
              </a:ext>
            </a:extLst>
          </p:cNvPr>
          <p:cNvSpPr/>
          <p:nvPr/>
        </p:nvSpPr>
        <p:spPr>
          <a:xfrm>
            <a:off x="203199" y="4254009"/>
            <a:ext cx="1255060" cy="508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Hospital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96FFBC2-86D5-7F4C-A5A0-63174BE02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Environment (weakest possible)</a:t>
            </a:r>
          </a:p>
        </p:txBody>
      </p:sp>
    </p:spTree>
    <p:extLst>
      <p:ext uri="{BB962C8B-B14F-4D97-AF65-F5344CB8AC3E}">
        <p14:creationId xmlns:p14="http://schemas.microsoft.com/office/powerpoint/2010/main" val="4204745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CB3972E-224C-C847-B0C3-CAFD77E5B5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1" r="4960" b="-1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FDC93BC-7A5D-F840-B65C-2C93A5FA38F1}"/>
              </a:ext>
            </a:extLst>
          </p:cNvPr>
          <p:cNvSpPr txBox="1"/>
          <p:nvPr/>
        </p:nvSpPr>
        <p:spPr>
          <a:xfrm>
            <a:off x="1524000" y="1122362"/>
            <a:ext cx="9144000" cy="29005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1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Functional integration of human cognition and machine reasoning is challenging especially where failure risks health or safety</a:t>
            </a:r>
          </a:p>
        </p:txBody>
      </p:sp>
    </p:spTree>
    <p:extLst>
      <p:ext uri="{BB962C8B-B14F-4D97-AF65-F5344CB8AC3E}">
        <p14:creationId xmlns:p14="http://schemas.microsoft.com/office/powerpoint/2010/main" val="22841615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EF620-A910-6F46-88D3-7FC73C919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SPIN Verification Results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F1DA0E-BFB7-174C-9C78-DE0077A81E77}"/>
              </a:ext>
            </a:extLst>
          </p:cNvPr>
          <p:cNvSpPr/>
          <p:nvPr/>
        </p:nvSpPr>
        <p:spPr>
          <a:xfrm>
            <a:off x="3203383" y="3262769"/>
            <a:ext cx="882724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never claim + (</a:t>
            </a:r>
            <a:r>
              <a:rPr lang="en-US" dirty="0" err="1">
                <a:solidFill>
                  <a:srgbClr val="D4D4D4"/>
                </a:solidFill>
                <a:latin typeface="Menlo" panose="020B0609030804020204" pitchFamily="49" charset="0"/>
              </a:rPr>
              <a:t>ptInAppropriateHomeCareExists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dirty="0">
                <a:solidFill>
                  <a:schemeClr val="tx1">
                    <a:lumMod val="85000"/>
                  </a:schemeClr>
                </a:solidFill>
                <a:latin typeface="Menlo" panose="020B0609030804020204" pitchFamily="49" charset="0"/>
              </a:rPr>
              <a:t>State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-vector </a:t>
            </a:r>
            <a:r>
              <a:rPr lang="en-US" dirty="0">
                <a:solidFill>
                  <a:srgbClr val="B5CEA8"/>
                </a:solidFill>
                <a:latin typeface="Menlo" panose="020B0609030804020204" pitchFamily="49" charset="0"/>
              </a:rPr>
              <a:t>60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byte, depth reached </a:t>
            </a:r>
            <a:r>
              <a:rPr lang="en-US" dirty="0">
                <a:solidFill>
                  <a:srgbClr val="B5CEA8"/>
                </a:solidFill>
                <a:latin typeface="Menlo" panose="020B0609030804020204" pitchFamily="49" charset="0"/>
              </a:rPr>
              <a:t>84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-US" dirty="0">
                <a:solidFill>
                  <a:srgbClr val="9CDCFE"/>
                </a:solidFill>
                <a:latin typeface="Menlo" panose="020B0609030804020204" pitchFamily="49" charset="0"/>
              </a:rPr>
              <a:t>errors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US" dirty="0">
                <a:solidFill>
                  <a:srgbClr val="B5CEA8"/>
                </a:solidFill>
                <a:latin typeface="Menlo" panose="020B0609030804020204" pitchFamily="49" charset="0"/>
              </a:rPr>
              <a:t>1</a:t>
            </a:r>
            <a:endParaRPr lang="en-US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never claim + (</a:t>
            </a:r>
            <a:r>
              <a:rPr lang="en-US" dirty="0" err="1">
                <a:solidFill>
                  <a:srgbClr val="D4D4D4"/>
                </a:solidFill>
                <a:latin typeface="Menlo" panose="020B0609030804020204" pitchFamily="49" charset="0"/>
              </a:rPr>
              <a:t>ptInAppropriateHomeCareMutex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dirty="0">
                <a:solidFill>
                  <a:schemeClr val="tx1">
                    <a:lumMod val="85000"/>
                  </a:schemeClr>
                </a:solidFill>
                <a:latin typeface="Menlo" panose="020B0609030804020204" pitchFamily="49" charset="0"/>
              </a:rPr>
              <a:t>State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-vector </a:t>
            </a:r>
            <a:r>
              <a:rPr lang="en-US" dirty="0">
                <a:solidFill>
                  <a:srgbClr val="B5CEA8"/>
                </a:solidFill>
                <a:latin typeface="Menlo" panose="020B0609030804020204" pitchFamily="49" charset="0"/>
              </a:rPr>
              <a:t>60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byte, depth reached </a:t>
            </a:r>
            <a:r>
              <a:rPr lang="en-US" dirty="0">
                <a:solidFill>
                  <a:srgbClr val="B5CEA8"/>
                </a:solidFill>
                <a:latin typeface="Menlo" panose="020B0609030804020204" pitchFamily="49" charset="0"/>
              </a:rPr>
              <a:t>3654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-US" dirty="0">
                <a:solidFill>
                  <a:srgbClr val="9CDCFE"/>
                </a:solidFill>
                <a:latin typeface="Menlo" panose="020B0609030804020204" pitchFamily="49" charset="0"/>
              </a:rPr>
              <a:t>errors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US" dirty="0">
                <a:solidFill>
                  <a:srgbClr val="B5CEA8"/>
                </a:solidFill>
                <a:latin typeface="Menlo" panose="020B0609030804020204" pitchFamily="49" charset="0"/>
              </a:rPr>
              <a:t>0</a:t>
            </a:r>
            <a:endParaRPr lang="en-US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never claim + (</a:t>
            </a:r>
            <a:r>
              <a:rPr lang="en-US" dirty="0" err="1">
                <a:solidFill>
                  <a:srgbClr val="D4D4D4"/>
                </a:solidFill>
                <a:latin typeface="Menlo" panose="020B0609030804020204" pitchFamily="49" charset="0"/>
              </a:rPr>
              <a:t>ptInAppropriateHomeCareEdges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dirty="0">
                <a:solidFill>
                  <a:schemeClr val="tx1">
                    <a:lumMod val="85000"/>
                  </a:schemeClr>
                </a:solidFill>
                <a:latin typeface="Menlo" panose="020B0609030804020204" pitchFamily="49" charset="0"/>
              </a:rPr>
              <a:t>State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-vector </a:t>
            </a:r>
            <a:r>
              <a:rPr lang="en-US" dirty="0">
                <a:solidFill>
                  <a:srgbClr val="B5CEA8"/>
                </a:solidFill>
                <a:latin typeface="Menlo" panose="020B0609030804020204" pitchFamily="49" charset="0"/>
              </a:rPr>
              <a:t>60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byte, depth reached </a:t>
            </a:r>
            <a:r>
              <a:rPr lang="en-US" dirty="0">
                <a:solidFill>
                  <a:srgbClr val="B5CEA8"/>
                </a:solidFill>
                <a:latin typeface="Menlo" panose="020B0609030804020204" pitchFamily="49" charset="0"/>
              </a:rPr>
              <a:t>3654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-US" dirty="0">
                <a:solidFill>
                  <a:srgbClr val="9CDCFE"/>
                </a:solidFill>
                <a:latin typeface="Menlo" panose="020B0609030804020204" pitchFamily="49" charset="0"/>
              </a:rPr>
              <a:t>errors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US" dirty="0">
                <a:solidFill>
                  <a:srgbClr val="B5CEA8"/>
                </a:solidFill>
                <a:latin typeface="Menlo" panose="020B0609030804020204" pitchFamily="49" charset="0"/>
              </a:rPr>
              <a:t>0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5D6E434-B121-214C-9619-7DFE6F2A6F25}"/>
              </a:ext>
            </a:extLst>
          </p:cNvPr>
          <p:cNvSpPr/>
          <p:nvPr/>
        </p:nvSpPr>
        <p:spPr>
          <a:xfrm>
            <a:off x="3203383" y="1546750"/>
            <a:ext cx="788894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./short-</a:t>
            </a:r>
            <a:r>
              <a:rPr lang="en-US" dirty="0" err="1">
                <a:solidFill>
                  <a:srgbClr val="D4D4D4"/>
                </a:solidFill>
                <a:latin typeface="Menlo" panose="020B0609030804020204" pitchFamily="49" charset="0"/>
              </a:rPr>
              <a:t>verify.sh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never claim + (</a:t>
            </a:r>
            <a:r>
              <a:rPr lang="en-US" dirty="0" err="1">
                <a:solidFill>
                  <a:srgbClr val="D4D4D4"/>
                </a:solidFill>
                <a:latin typeface="Menlo" panose="020B0609030804020204" pitchFamily="49" charset="0"/>
              </a:rPr>
              <a:t>alwayInAState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dirty="0">
                <a:solidFill>
                  <a:schemeClr val="tx1">
                    <a:lumMod val="85000"/>
                  </a:schemeClr>
                </a:solidFill>
                <a:latin typeface="Menlo" panose="020B0609030804020204" pitchFamily="49" charset="0"/>
              </a:rPr>
              <a:t>State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-vector </a:t>
            </a:r>
            <a:r>
              <a:rPr lang="en-US" dirty="0">
                <a:solidFill>
                  <a:srgbClr val="B5CEA8"/>
                </a:solidFill>
                <a:latin typeface="Menlo" panose="020B0609030804020204" pitchFamily="49" charset="0"/>
              </a:rPr>
              <a:t>60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byte, depth reached </a:t>
            </a:r>
            <a:r>
              <a:rPr lang="en-US" dirty="0">
                <a:solidFill>
                  <a:srgbClr val="B5CEA8"/>
                </a:solidFill>
                <a:latin typeface="Menlo" panose="020B0609030804020204" pitchFamily="49" charset="0"/>
              </a:rPr>
              <a:t>3654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-US" dirty="0">
                <a:solidFill>
                  <a:srgbClr val="9CDCFE"/>
                </a:solidFill>
                <a:latin typeface="Menlo" panose="020B0609030804020204" pitchFamily="49" charset="0"/>
              </a:rPr>
              <a:t>errors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US" dirty="0">
                <a:solidFill>
                  <a:srgbClr val="B5CEA8"/>
                </a:solidFill>
                <a:latin typeface="Menlo" panose="020B0609030804020204" pitchFamily="49" charset="0"/>
              </a:rPr>
              <a:t>0</a:t>
            </a:r>
            <a:endParaRPr lang="en-US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never claim + (</a:t>
            </a:r>
            <a:r>
              <a:rPr lang="en-US" dirty="0" err="1">
                <a:solidFill>
                  <a:srgbClr val="D4D4D4"/>
                </a:solidFill>
                <a:latin typeface="Menlo" panose="020B0609030804020204" pitchFamily="49" charset="0"/>
              </a:rPr>
              <a:t>fairPathExists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dirty="0">
                <a:solidFill>
                  <a:schemeClr val="tx1">
                    <a:lumMod val="85000"/>
                  </a:schemeClr>
                </a:solidFill>
                <a:latin typeface="Menlo" panose="020B0609030804020204" pitchFamily="49" charset="0"/>
              </a:rPr>
              <a:t>State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-vector </a:t>
            </a:r>
            <a:r>
              <a:rPr lang="en-US" dirty="0">
                <a:solidFill>
                  <a:srgbClr val="B5CEA8"/>
                </a:solidFill>
                <a:latin typeface="Menlo" panose="020B0609030804020204" pitchFamily="49" charset="0"/>
              </a:rPr>
              <a:t>60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byte, depth reached </a:t>
            </a:r>
            <a:r>
              <a:rPr lang="en-US" dirty="0">
                <a:solidFill>
                  <a:srgbClr val="B5CEA8"/>
                </a:solidFill>
                <a:latin typeface="Menlo" panose="020B0609030804020204" pitchFamily="49" charset="0"/>
              </a:rPr>
              <a:t>84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-US" dirty="0">
                <a:solidFill>
                  <a:srgbClr val="9CDCFE"/>
                </a:solidFill>
                <a:latin typeface="Menlo" panose="020B0609030804020204" pitchFamily="49" charset="0"/>
              </a:rPr>
              <a:t>errors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US" dirty="0">
                <a:solidFill>
                  <a:srgbClr val="B5CEA8"/>
                </a:solidFill>
                <a:latin typeface="Menlo" panose="020B0609030804020204" pitchFamily="49" charset="0"/>
              </a:rPr>
              <a:t>1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B69E991-688D-2644-98C7-22644D55D4D2}"/>
              </a:ext>
            </a:extLst>
          </p:cNvPr>
          <p:cNvSpPr/>
          <p:nvPr/>
        </p:nvSpPr>
        <p:spPr>
          <a:xfrm>
            <a:off x="3203383" y="5255786"/>
            <a:ext cx="754828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never claim + (</a:t>
            </a:r>
            <a:r>
              <a:rPr lang="en-US" dirty="0" err="1">
                <a:solidFill>
                  <a:srgbClr val="D4D4D4"/>
                </a:solidFill>
                <a:latin typeface="Menlo" panose="020B0609030804020204" pitchFamily="49" charset="0"/>
              </a:rPr>
              <a:t>ptInElevatedRiskHomeCareEdges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dirty="0">
                <a:solidFill>
                  <a:schemeClr val="tx1">
                    <a:lumMod val="85000"/>
                  </a:schemeClr>
                </a:solidFill>
                <a:latin typeface="Menlo" panose="020B0609030804020204" pitchFamily="49" charset="0"/>
              </a:rPr>
              <a:t>State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-vector </a:t>
            </a:r>
            <a:r>
              <a:rPr lang="en-US" dirty="0">
                <a:solidFill>
                  <a:srgbClr val="B5CEA8"/>
                </a:solidFill>
                <a:latin typeface="Menlo" panose="020B0609030804020204" pitchFamily="49" charset="0"/>
              </a:rPr>
              <a:t>60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byte, depth reached </a:t>
            </a:r>
            <a:r>
              <a:rPr lang="en-US" dirty="0">
                <a:solidFill>
                  <a:srgbClr val="B5CEA8"/>
                </a:solidFill>
                <a:latin typeface="Menlo" panose="020B0609030804020204" pitchFamily="49" charset="0"/>
              </a:rPr>
              <a:t>3654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-US" dirty="0">
                <a:solidFill>
                  <a:srgbClr val="9CDCFE"/>
                </a:solidFill>
                <a:latin typeface="Menlo" panose="020B0609030804020204" pitchFamily="49" charset="0"/>
              </a:rPr>
              <a:t>errors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US" dirty="0">
                <a:solidFill>
                  <a:srgbClr val="B5CEA8"/>
                </a:solidFill>
                <a:latin typeface="Menlo" panose="020B0609030804020204" pitchFamily="49" charset="0"/>
              </a:rPr>
              <a:t>0</a:t>
            </a:r>
            <a:endParaRPr lang="en-US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real 1m5.452s</a:t>
            </a: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user 1m0.701s</a:t>
            </a: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sys 0m3.009s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14F33AD-951A-FB49-89F0-EBE7488FE2D0}"/>
              </a:ext>
            </a:extLst>
          </p:cNvPr>
          <p:cNvGrpSpPr/>
          <p:nvPr/>
        </p:nvGrpSpPr>
        <p:grpSpPr>
          <a:xfrm>
            <a:off x="5779243" y="3101588"/>
            <a:ext cx="490071" cy="83670"/>
            <a:chOff x="968188" y="2510118"/>
            <a:chExt cx="490071" cy="8367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161815A-B35E-6A48-B0E8-3B49E5F7C583}"/>
                </a:ext>
              </a:extLst>
            </p:cNvPr>
            <p:cNvSpPr/>
            <p:nvPr/>
          </p:nvSpPr>
          <p:spPr>
            <a:xfrm>
              <a:off x="968188" y="2510118"/>
              <a:ext cx="89647" cy="836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03526FF-C380-9345-99A3-D0D53CC6C46D}"/>
                </a:ext>
              </a:extLst>
            </p:cNvPr>
            <p:cNvSpPr/>
            <p:nvPr/>
          </p:nvSpPr>
          <p:spPr>
            <a:xfrm>
              <a:off x="1168400" y="2510118"/>
              <a:ext cx="89647" cy="836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827E62A-8572-D64C-88B2-6CE6FFB83178}"/>
                </a:ext>
              </a:extLst>
            </p:cNvPr>
            <p:cNvSpPr/>
            <p:nvPr/>
          </p:nvSpPr>
          <p:spPr>
            <a:xfrm>
              <a:off x="1368612" y="2510118"/>
              <a:ext cx="89647" cy="836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7759549-5DF6-E34B-8D13-F128863C5C68}"/>
              </a:ext>
            </a:extLst>
          </p:cNvPr>
          <p:cNvGrpSpPr/>
          <p:nvPr/>
        </p:nvGrpSpPr>
        <p:grpSpPr>
          <a:xfrm>
            <a:off x="5782231" y="5105993"/>
            <a:ext cx="490071" cy="83670"/>
            <a:chOff x="968188" y="2510118"/>
            <a:chExt cx="490071" cy="8367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BF545B8-3601-8C41-A76E-F46E3E24CFBA}"/>
                </a:ext>
              </a:extLst>
            </p:cNvPr>
            <p:cNvSpPr/>
            <p:nvPr/>
          </p:nvSpPr>
          <p:spPr>
            <a:xfrm>
              <a:off x="968188" y="2510118"/>
              <a:ext cx="89647" cy="836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84083FA-A6ED-6641-8700-E0CFF221FE63}"/>
                </a:ext>
              </a:extLst>
            </p:cNvPr>
            <p:cNvSpPr/>
            <p:nvPr/>
          </p:nvSpPr>
          <p:spPr>
            <a:xfrm>
              <a:off x="1168400" y="2510118"/>
              <a:ext cx="89647" cy="836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B776DA7-702F-A146-AC3F-A8C2F8AF60BF}"/>
                </a:ext>
              </a:extLst>
            </p:cNvPr>
            <p:cNvSpPr/>
            <p:nvPr/>
          </p:nvSpPr>
          <p:spPr>
            <a:xfrm>
              <a:off x="1368612" y="2510118"/>
              <a:ext cx="89647" cy="836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Left Brace 16">
            <a:extLst>
              <a:ext uri="{FF2B5EF4-FFF2-40B4-BE49-F238E27FC236}">
                <a16:creationId xmlns:a16="http://schemas.microsoft.com/office/drawing/2014/main" id="{16CA9501-148A-B84F-8FF4-A6888194DBB6}"/>
              </a:ext>
            </a:extLst>
          </p:cNvPr>
          <p:cNvSpPr/>
          <p:nvPr/>
        </p:nvSpPr>
        <p:spPr>
          <a:xfrm>
            <a:off x="2832846" y="1882588"/>
            <a:ext cx="454212" cy="1141490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D7B6961-CB3E-604B-AFCB-07C3E24047BF}"/>
              </a:ext>
            </a:extLst>
          </p:cNvPr>
          <p:cNvSpPr txBox="1"/>
          <p:nvPr/>
        </p:nvSpPr>
        <p:spPr>
          <a:xfrm>
            <a:off x="382493" y="2222500"/>
            <a:ext cx="24503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1"/>
                </a:solidFill>
              </a:rPr>
              <a:t>Global Properties</a:t>
            </a:r>
          </a:p>
        </p:txBody>
      </p:sp>
      <p:sp>
        <p:nvSpPr>
          <p:cNvPr id="19" name="Left Brace 18">
            <a:extLst>
              <a:ext uri="{FF2B5EF4-FFF2-40B4-BE49-F238E27FC236}">
                <a16:creationId xmlns:a16="http://schemas.microsoft.com/office/drawing/2014/main" id="{DE32F648-65D5-5447-AB40-9C848DA0A414}"/>
              </a:ext>
            </a:extLst>
          </p:cNvPr>
          <p:cNvSpPr/>
          <p:nvPr/>
        </p:nvSpPr>
        <p:spPr>
          <a:xfrm>
            <a:off x="2832839" y="3302237"/>
            <a:ext cx="454212" cy="1676165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7BE7CC6-F420-6941-BFB3-4F6B84F8A6D0}"/>
              </a:ext>
            </a:extLst>
          </p:cNvPr>
          <p:cNvSpPr txBox="1"/>
          <p:nvPr/>
        </p:nvSpPr>
        <p:spPr>
          <a:xfrm>
            <a:off x="382493" y="3724433"/>
            <a:ext cx="24503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1"/>
                </a:solidFill>
              </a:rPr>
              <a:t>Properties for one of the states</a:t>
            </a:r>
          </a:p>
        </p:txBody>
      </p:sp>
      <p:sp>
        <p:nvSpPr>
          <p:cNvPr id="21" name="Left Brace 20">
            <a:extLst>
              <a:ext uri="{FF2B5EF4-FFF2-40B4-BE49-F238E27FC236}">
                <a16:creationId xmlns:a16="http://schemas.microsoft.com/office/drawing/2014/main" id="{95B1E26F-1383-034B-AF32-332E496224EC}"/>
              </a:ext>
            </a:extLst>
          </p:cNvPr>
          <p:cNvSpPr/>
          <p:nvPr/>
        </p:nvSpPr>
        <p:spPr>
          <a:xfrm>
            <a:off x="2829864" y="5850964"/>
            <a:ext cx="454212" cy="887499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845234-A325-D54B-B850-FE8E00C3599F}"/>
              </a:ext>
            </a:extLst>
          </p:cNvPr>
          <p:cNvSpPr txBox="1"/>
          <p:nvPr/>
        </p:nvSpPr>
        <p:spPr>
          <a:xfrm>
            <a:off x="382493" y="6063880"/>
            <a:ext cx="24503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1"/>
                </a:solidFill>
              </a:rPr>
              <a:t>Verification time</a:t>
            </a:r>
          </a:p>
        </p:txBody>
      </p:sp>
      <p:sp>
        <p:nvSpPr>
          <p:cNvPr id="23" name="Left Arrow 22">
            <a:extLst>
              <a:ext uri="{FF2B5EF4-FFF2-40B4-BE49-F238E27FC236}">
                <a16:creationId xmlns:a16="http://schemas.microsoft.com/office/drawing/2014/main" id="{3D69E023-3376-7348-BEEA-604B8015D9B6}"/>
              </a:ext>
            </a:extLst>
          </p:cNvPr>
          <p:cNvSpPr/>
          <p:nvPr/>
        </p:nvSpPr>
        <p:spPr>
          <a:xfrm>
            <a:off x="10154024" y="2614436"/>
            <a:ext cx="1763058" cy="47576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Witness (good)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A8D3558-0067-E243-9DD6-7519F408619B}"/>
              </a:ext>
            </a:extLst>
          </p:cNvPr>
          <p:cNvSpPr/>
          <p:nvPr/>
        </p:nvSpPr>
        <p:spPr>
          <a:xfrm>
            <a:off x="968938" y="2945134"/>
            <a:ext cx="10254124" cy="15479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The </a:t>
            </a:r>
            <a:r>
              <a:rPr lang="en-US" sz="3600" dirty="0" err="1"/>
              <a:t>PHWare</a:t>
            </a:r>
            <a:r>
              <a:rPr lang="en-US" sz="3600" dirty="0"/>
              <a:t> System Design for remote patient care implements the CWP of actionable risk awareness</a:t>
            </a:r>
          </a:p>
        </p:txBody>
      </p:sp>
    </p:spTree>
    <p:extLst>
      <p:ext uri="{BB962C8B-B14F-4D97-AF65-F5344CB8AC3E}">
        <p14:creationId xmlns:p14="http://schemas.microsoft.com/office/powerpoint/2010/main" val="579471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  <p:bldP spid="19" grpId="0" animBg="1"/>
      <p:bldP spid="20" grpId="0"/>
      <p:bldP spid="21" grpId="0" animBg="1"/>
      <p:bldP spid="22" grpId="0"/>
      <p:bldP spid="23" grpId="0" animBg="1"/>
      <p:bldP spid="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70F33-2BE4-3F4F-BB75-1986F012C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 and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B7601-C00E-454A-B376-B99AF1D26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Functional integration of human and machine reasoning is hard</a:t>
            </a:r>
          </a:p>
          <a:p>
            <a:r>
              <a:rPr lang="en-US" dirty="0"/>
              <a:t>CWP is a technology-neutral specification of </a:t>
            </a:r>
            <a:r>
              <a:rPr lang="en-US" dirty="0">
                <a:solidFill>
                  <a:schemeClr val="accent5"/>
                </a:solidFill>
              </a:rPr>
              <a:t>what</a:t>
            </a:r>
            <a:r>
              <a:rPr lang="en-US" dirty="0"/>
              <a:t> an integrated human and machine reasoning system must accomplish</a:t>
            </a:r>
          </a:p>
          <a:p>
            <a:r>
              <a:rPr lang="en-US" dirty="0"/>
              <a:t>The integration itself was developed with workflows using BPMN</a:t>
            </a:r>
          </a:p>
          <a:p>
            <a:r>
              <a:rPr lang="en-US" dirty="0"/>
              <a:t>UML can be translated into LTL and BPMN into </a:t>
            </a:r>
            <a:r>
              <a:rPr lang="en-US" dirty="0" err="1"/>
              <a:t>Promela</a:t>
            </a:r>
            <a:endParaRPr lang="en-US" dirty="0"/>
          </a:p>
          <a:p>
            <a:r>
              <a:rPr lang="en-US" dirty="0"/>
              <a:t>SPIN verified the BPMN against the CWP of actionable risk awareness</a:t>
            </a:r>
          </a:p>
          <a:p>
            <a:r>
              <a:rPr lang="en-US" dirty="0"/>
              <a:t>Future work is to complete automation of translations</a:t>
            </a:r>
          </a:p>
          <a:p>
            <a:r>
              <a:rPr lang="en-US" dirty="0"/>
              <a:t>Raises important questions about the relationship between the system design state and the CWP state: mapping required</a:t>
            </a:r>
          </a:p>
        </p:txBody>
      </p:sp>
    </p:spTree>
    <p:extLst>
      <p:ext uri="{BB962C8B-B14F-4D97-AF65-F5344CB8AC3E}">
        <p14:creationId xmlns:p14="http://schemas.microsoft.com/office/powerpoint/2010/main" val="2963920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32A25DC-0D92-AF40-89CB-3511C0713E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84" r="-1" b="-1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9ACF87-F442-E24E-B9D9-B47EC8D20E57}"/>
              </a:ext>
            </a:extLst>
          </p:cNvPr>
          <p:cNvSpPr txBox="1"/>
          <p:nvPr/>
        </p:nvSpPr>
        <p:spPr>
          <a:xfrm>
            <a:off x="6890400" y="1455001"/>
            <a:ext cx="5298551" cy="37427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algn="ctr" defTabSz="914400">
              <a:lnSpc>
                <a:spcPct val="90000"/>
              </a:lnSpc>
              <a:spcAft>
                <a:spcPts val="600"/>
              </a:spcAft>
            </a:pPr>
            <a:r>
              <a:rPr lang="en-US" sz="4400" dirty="0">
                <a:latin typeface="+mj-lt"/>
              </a:rPr>
              <a:t>The vast difference  between humans and machines challenge</a:t>
            </a:r>
            <a:r>
              <a:rPr lang="en-US" sz="4400" dirty="0">
                <a:solidFill>
                  <a:schemeClr val="accent5"/>
                </a:solidFill>
                <a:latin typeface="+mj-lt"/>
              </a:rPr>
              <a:t> conventional methods </a:t>
            </a:r>
            <a:r>
              <a:rPr lang="en-US" sz="4400" dirty="0">
                <a:latin typeface="+mj-lt"/>
              </a:rPr>
              <a:t>of integration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3666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DE6A193-4755-479A-BC6F-A7EBCA73B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D28D4AE-5BC5-7445-99D8-3982537ACF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8350" y="1693065"/>
            <a:ext cx="5890683" cy="3625035"/>
          </a:xfrm>
          <a:prstGeom prst="rect">
            <a:avLst/>
          </a:prstGeom>
        </p:spPr>
      </p:pic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A55B759-31A7-423C-9BC2-A8BC09FE9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6754318" cy="6858478"/>
          </a:xfrm>
          <a:custGeom>
            <a:avLst/>
            <a:gdLst>
              <a:gd name="connsiteX0" fmla="*/ 0 w 6754318"/>
              <a:gd name="connsiteY0" fmla="*/ 6858478 h 6858478"/>
              <a:gd name="connsiteX1" fmla="*/ 6754318 w 6754318"/>
              <a:gd name="connsiteY1" fmla="*/ 6858478 h 6858478"/>
              <a:gd name="connsiteX2" fmla="*/ 3577943 w 6754318"/>
              <a:gd name="connsiteY2" fmla="*/ 0 h 6858478"/>
              <a:gd name="connsiteX3" fmla="*/ 3572366 w 6754318"/>
              <a:gd name="connsiteY3" fmla="*/ 0 h 6858478"/>
              <a:gd name="connsiteX4" fmla="*/ 2506138 w 6754318"/>
              <a:gd name="connsiteY4" fmla="*/ 0 h 6858478"/>
              <a:gd name="connsiteX5" fmla="*/ 0 w 6754318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4318" h="6858478">
                <a:moveTo>
                  <a:pt x="0" y="6858478"/>
                </a:moveTo>
                <a:lnTo>
                  <a:pt x="6754318" y="6858478"/>
                </a:lnTo>
                <a:lnTo>
                  <a:pt x="3577943" y="0"/>
                </a:lnTo>
                <a:lnTo>
                  <a:pt x="3572366" y="0"/>
                </a:lnTo>
                <a:lnTo>
                  <a:pt x="250613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78796AF-79A0-47AC-BEFD-BFFC00F96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-478"/>
            <a:ext cx="5953780" cy="6858478"/>
          </a:xfrm>
          <a:custGeom>
            <a:avLst/>
            <a:gdLst>
              <a:gd name="connsiteX0" fmla="*/ 0 w 5953780"/>
              <a:gd name="connsiteY0" fmla="*/ 6858478 h 6858478"/>
              <a:gd name="connsiteX1" fmla="*/ 5953780 w 5953780"/>
              <a:gd name="connsiteY1" fmla="*/ 6858478 h 6858478"/>
              <a:gd name="connsiteX2" fmla="*/ 2777405 w 5953780"/>
              <a:gd name="connsiteY2" fmla="*/ 0 h 6858478"/>
              <a:gd name="connsiteX3" fmla="*/ 2771828 w 5953780"/>
              <a:gd name="connsiteY3" fmla="*/ 0 h 6858478"/>
              <a:gd name="connsiteX4" fmla="*/ 1705600 w 5953780"/>
              <a:gd name="connsiteY4" fmla="*/ 0 h 6858478"/>
              <a:gd name="connsiteX5" fmla="*/ 0 w 5953780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53780" h="6858478">
                <a:moveTo>
                  <a:pt x="0" y="6858478"/>
                </a:moveTo>
                <a:lnTo>
                  <a:pt x="5953780" y="6858478"/>
                </a:lnTo>
                <a:lnTo>
                  <a:pt x="2777405" y="0"/>
                </a:lnTo>
                <a:lnTo>
                  <a:pt x="2771828" y="0"/>
                </a:lnTo>
                <a:lnTo>
                  <a:pt x="1705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E8C40C5-8E71-0445-832D-40AE978C59C3}"/>
              </a:ext>
            </a:extLst>
          </p:cNvPr>
          <p:cNvSpPr/>
          <p:nvPr/>
        </p:nvSpPr>
        <p:spPr>
          <a:xfrm>
            <a:off x="410667" y="338328"/>
            <a:ext cx="5296070" cy="2249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Asynchrony and distribution make manual </a:t>
            </a:r>
            <a:r>
              <a:rPr lang="en-US" sz="3800" kern="1200" dirty="0">
                <a:solidFill>
                  <a:schemeClr val="accent5"/>
                </a:solidFill>
                <a:latin typeface="+mj-lt"/>
                <a:ea typeface="+mj-ea"/>
                <a:cs typeface="+mj-cs"/>
              </a:rPr>
              <a:t>analysis of systems </a:t>
            </a:r>
            <a:r>
              <a:rPr lang="en-US" sz="3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difficult at best</a:t>
            </a:r>
          </a:p>
        </p:txBody>
      </p:sp>
    </p:spTree>
    <p:extLst>
      <p:ext uri="{BB962C8B-B14F-4D97-AF65-F5344CB8AC3E}">
        <p14:creationId xmlns:p14="http://schemas.microsoft.com/office/powerpoint/2010/main" val="2724996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CB95732-565A-4D2C-A3AB-CC460C0D38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7F1AF47-AE98-4034-BD91-1976FA4D9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EC0EE2B-2029-48DD-893D-F528E651B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7200" y="8482"/>
            <a:ext cx="3568276" cy="6858000"/>
          </a:xfrm>
          <a:prstGeom prst="rect">
            <a:avLst/>
          </a:prstGeom>
          <a:gradFill>
            <a:gsLst>
              <a:gs pos="0">
                <a:schemeClr val="accent1">
                  <a:alpha val="32000"/>
                </a:schemeClr>
              </a:gs>
              <a:gs pos="7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5AE1D08-1ED1-4F59-B42F-4D8EA33DC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A79B912-88EA-4640-BDEB-51B3B11A02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008C5D-1D2A-DB4D-9C86-35072B75D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180" y="2862471"/>
            <a:ext cx="3041803" cy="290780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Remote Patient Monitoring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BE9901-C605-5C4C-A135-C43D6263CB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2418" y="478713"/>
            <a:ext cx="2136199" cy="26951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EF9468E-A7A9-6042-920C-E772FE9933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3930" y="1002432"/>
            <a:ext cx="3419533" cy="21714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3A3290A-38AA-C74B-BF88-0055399284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1040" y="3429000"/>
            <a:ext cx="7112423" cy="2347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605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63B87-C873-8345-BA75-B0818A1D4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Proposed Solution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BFEF9592-29B2-F840-A861-E8F98BD93162}"/>
              </a:ext>
            </a:extLst>
          </p:cNvPr>
          <p:cNvSpPr/>
          <p:nvPr/>
        </p:nvSpPr>
        <p:spPr>
          <a:xfrm>
            <a:off x="1893717" y="1888183"/>
            <a:ext cx="2917371" cy="995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C</a:t>
            </a:r>
            <a:r>
              <a:rPr lang="en-US" sz="2400" dirty="0"/>
              <a:t>ognitive </a:t>
            </a:r>
            <a:r>
              <a:rPr lang="en-US" sz="24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W</a:t>
            </a:r>
            <a:r>
              <a:rPr lang="en-US" sz="2400" dirty="0"/>
              <a:t>ork </a:t>
            </a:r>
            <a:r>
              <a:rPr lang="en-US" sz="24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P</a:t>
            </a:r>
            <a:r>
              <a:rPr lang="en-US" sz="2400" dirty="0"/>
              <a:t>roblem (UML)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9C3A4442-0FE9-B74E-BC81-6D8EB43583D2}"/>
              </a:ext>
            </a:extLst>
          </p:cNvPr>
          <p:cNvSpPr/>
          <p:nvPr/>
        </p:nvSpPr>
        <p:spPr>
          <a:xfrm>
            <a:off x="7034222" y="1888183"/>
            <a:ext cx="2917371" cy="995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System Design (BPMN)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724DB66-4BAD-2648-811A-584F86CB08B1}"/>
              </a:ext>
            </a:extLst>
          </p:cNvPr>
          <p:cNvSpPr/>
          <p:nvPr/>
        </p:nvSpPr>
        <p:spPr>
          <a:xfrm>
            <a:off x="1893718" y="3952516"/>
            <a:ext cx="8057875" cy="995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Model Checking (SPIN)</a:t>
            </a:r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AFEE87E9-3196-A944-BE5C-0864691CBF71}"/>
              </a:ext>
            </a:extLst>
          </p:cNvPr>
          <p:cNvSpPr/>
          <p:nvPr/>
        </p:nvSpPr>
        <p:spPr>
          <a:xfrm>
            <a:off x="3091146" y="3111342"/>
            <a:ext cx="522514" cy="7061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091C097D-1761-144B-A132-49B872E9A4FD}"/>
              </a:ext>
            </a:extLst>
          </p:cNvPr>
          <p:cNvSpPr/>
          <p:nvPr/>
        </p:nvSpPr>
        <p:spPr>
          <a:xfrm>
            <a:off x="8332522" y="3111342"/>
            <a:ext cx="522514" cy="7061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3E58A2-CF02-7A44-AA41-2F9186B139D6}"/>
              </a:ext>
            </a:extLst>
          </p:cNvPr>
          <p:cNvSpPr txBox="1"/>
          <p:nvPr/>
        </p:nvSpPr>
        <p:spPr>
          <a:xfrm>
            <a:off x="2595944" y="1390892"/>
            <a:ext cx="15129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4"/>
                </a:solidFill>
              </a:rPr>
              <a:t>What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526622-1CF9-D74A-AD27-43D50F666ACC}"/>
              </a:ext>
            </a:extLst>
          </p:cNvPr>
          <p:cNvSpPr txBox="1"/>
          <p:nvPr/>
        </p:nvSpPr>
        <p:spPr>
          <a:xfrm>
            <a:off x="7837320" y="1390891"/>
            <a:ext cx="15129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4"/>
                </a:solidFill>
              </a:rPr>
              <a:t>How </a:t>
            </a:r>
          </a:p>
        </p:txBody>
      </p:sp>
      <p:sp>
        <p:nvSpPr>
          <p:cNvPr id="13" name="Down Arrow 12">
            <a:extLst>
              <a:ext uri="{FF2B5EF4-FFF2-40B4-BE49-F238E27FC236}">
                <a16:creationId xmlns:a16="http://schemas.microsoft.com/office/drawing/2014/main" id="{C326322C-0AB4-0B4A-B3B9-2C4C99411A05}"/>
              </a:ext>
            </a:extLst>
          </p:cNvPr>
          <p:cNvSpPr/>
          <p:nvPr/>
        </p:nvSpPr>
        <p:spPr>
          <a:xfrm>
            <a:off x="5834743" y="5100860"/>
            <a:ext cx="522514" cy="7061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3EEE1F-EE1D-8B48-90E2-F61117361955}"/>
              </a:ext>
            </a:extLst>
          </p:cNvPr>
          <p:cNvSpPr txBox="1"/>
          <p:nvPr/>
        </p:nvSpPr>
        <p:spPr>
          <a:xfrm>
            <a:off x="2564731" y="5807040"/>
            <a:ext cx="7062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4"/>
                </a:solidFill>
              </a:rPr>
              <a:t>Does the BPMN implements the CWP?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C257F9-442D-904E-8D83-83CD92AC876C}"/>
              </a:ext>
            </a:extLst>
          </p:cNvPr>
          <p:cNvSpPr txBox="1"/>
          <p:nvPr/>
        </p:nvSpPr>
        <p:spPr>
          <a:xfrm>
            <a:off x="47130" y="2958940"/>
            <a:ext cx="30440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</a:rPr>
              <a:t>To </a:t>
            </a:r>
            <a:r>
              <a:rPr lang="en-US" sz="24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</a:t>
            </a:r>
            <a:r>
              <a:rPr lang="en-US" sz="2400" i="1" dirty="0">
                <a:solidFill>
                  <a:schemeClr val="accent6"/>
                </a:solidFill>
              </a:rPr>
              <a:t>inear </a:t>
            </a:r>
            <a:r>
              <a:rPr lang="en-US" sz="24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</a:t>
            </a:r>
            <a:r>
              <a:rPr lang="en-US" sz="2400" i="1" dirty="0">
                <a:solidFill>
                  <a:schemeClr val="accent6"/>
                </a:solidFill>
              </a:rPr>
              <a:t>emporal </a:t>
            </a:r>
            <a:r>
              <a:rPr lang="en-US" sz="24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</a:t>
            </a:r>
            <a:r>
              <a:rPr lang="en-US" sz="2400" i="1" dirty="0">
                <a:solidFill>
                  <a:schemeClr val="accent6"/>
                </a:solidFill>
              </a:rPr>
              <a:t>ogic</a:t>
            </a:r>
            <a:r>
              <a:rPr lang="en-US" sz="2400" dirty="0">
                <a:solidFill>
                  <a:schemeClr val="accent6"/>
                </a:solidFill>
              </a:rPr>
              <a:t> (LTL)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DCDB506-6020-CE4D-81CF-7921A3DA9069}"/>
              </a:ext>
            </a:extLst>
          </p:cNvPr>
          <p:cNvSpPr txBox="1"/>
          <p:nvPr/>
        </p:nvSpPr>
        <p:spPr>
          <a:xfrm>
            <a:off x="8855036" y="2982502"/>
            <a:ext cx="29173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</a:rPr>
              <a:t>To </a:t>
            </a:r>
            <a:r>
              <a:rPr lang="en-US" sz="24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Pro</a:t>
            </a:r>
            <a:r>
              <a:rPr lang="en-US" sz="2400" i="1" dirty="0">
                <a:solidFill>
                  <a:schemeClr val="accent6"/>
                </a:solidFill>
              </a:rPr>
              <a:t>cess </a:t>
            </a:r>
            <a:r>
              <a:rPr lang="en-US" sz="24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Me</a:t>
            </a:r>
            <a:r>
              <a:rPr lang="en-US" sz="2400" i="1" dirty="0">
                <a:solidFill>
                  <a:schemeClr val="accent6"/>
                </a:solidFill>
              </a:rPr>
              <a:t>ta </a:t>
            </a:r>
            <a:r>
              <a:rPr lang="en-US" sz="24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La</a:t>
            </a:r>
            <a:r>
              <a:rPr lang="en-US" sz="2400" i="1" dirty="0">
                <a:solidFill>
                  <a:schemeClr val="accent6"/>
                </a:solidFill>
              </a:rPr>
              <a:t>nguage </a:t>
            </a:r>
            <a:r>
              <a:rPr lang="en-US" sz="2400" dirty="0">
                <a:solidFill>
                  <a:schemeClr val="accent6"/>
                </a:solidFill>
              </a:rPr>
              <a:t>(</a:t>
            </a:r>
            <a:r>
              <a:rPr lang="en-US" sz="2400" dirty="0" err="1">
                <a:solidFill>
                  <a:schemeClr val="accent6"/>
                </a:solidFill>
              </a:rPr>
              <a:t>Promela</a:t>
            </a:r>
            <a:r>
              <a:rPr lang="en-US" sz="2400" dirty="0">
                <a:solidFill>
                  <a:schemeClr val="accent6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78906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361CB36-36A3-CD49-87E1-8B99A33038B3}"/>
              </a:ext>
            </a:extLst>
          </p:cNvPr>
          <p:cNvSpPr/>
          <p:nvPr/>
        </p:nvSpPr>
        <p:spPr>
          <a:xfrm>
            <a:off x="0" y="0"/>
            <a:ext cx="8865326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6275" y="0"/>
            <a:ext cx="7214645" cy="465428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040" y="1617241"/>
            <a:ext cx="3236928" cy="508835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6286" y="5301389"/>
            <a:ext cx="2187634" cy="930862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84289" y="3160395"/>
            <a:ext cx="1776741" cy="215182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52075" y="1546255"/>
            <a:ext cx="2971209" cy="3577124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21712" y="3823051"/>
            <a:ext cx="744192" cy="2048945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78086" y="3809140"/>
            <a:ext cx="4325907" cy="280587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30742" y="1819685"/>
            <a:ext cx="3309396" cy="372181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2C39BC6-1043-814C-A245-02AECDC93F6C}"/>
              </a:ext>
            </a:extLst>
          </p:cNvPr>
          <p:cNvSpPr txBox="1"/>
          <p:nvPr/>
        </p:nvSpPr>
        <p:spPr>
          <a:xfrm>
            <a:off x="8865326" y="691883"/>
            <a:ext cx="332667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The CWP of remote patient monitoring is </a:t>
            </a:r>
            <a:r>
              <a:rPr lang="en-US" sz="3600" dirty="0">
                <a:solidFill>
                  <a:schemeClr val="accent5"/>
                </a:solidFill>
              </a:rPr>
              <a:t>actionable risk awareness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231628-1E57-804C-9EF1-936C16F25DFF}"/>
              </a:ext>
            </a:extLst>
          </p:cNvPr>
          <p:cNvSpPr txBox="1"/>
          <p:nvPr/>
        </p:nvSpPr>
        <p:spPr>
          <a:xfrm>
            <a:off x="8865326" y="4717686"/>
            <a:ext cx="33266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Defined with a UML State diagram</a:t>
            </a:r>
          </a:p>
        </p:txBody>
      </p:sp>
    </p:spTree>
    <p:extLst>
      <p:ext uri="{BB962C8B-B14F-4D97-AF65-F5344CB8AC3E}">
        <p14:creationId xmlns:p14="http://schemas.microsoft.com/office/powerpoint/2010/main" val="2617062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2022D-AC32-9841-AABA-1C09A8172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Translation to Linear Temporal Logic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BDB36EE-298E-4E49-AADB-8BFA525EE74E}"/>
              </a:ext>
            </a:extLst>
          </p:cNvPr>
          <p:cNvSpPr/>
          <p:nvPr/>
        </p:nvSpPr>
        <p:spPr>
          <a:xfrm>
            <a:off x="738965" y="2519907"/>
            <a:ext cx="2996609" cy="21371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u="sng" dirty="0"/>
              <a:t>1. State</a:t>
            </a:r>
          </a:p>
          <a:p>
            <a:pPr algn="ctr"/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Identify variables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Define states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22917BD-6531-0242-A1ED-FD4CB4A868E2}"/>
              </a:ext>
            </a:extLst>
          </p:cNvPr>
          <p:cNvSpPr/>
          <p:nvPr/>
        </p:nvSpPr>
        <p:spPr>
          <a:xfrm>
            <a:off x="4605672" y="2519907"/>
            <a:ext cx="2996609" cy="21371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u="sng" dirty="0"/>
              <a:t>2. Global Properties</a:t>
            </a:r>
            <a:r>
              <a:rPr lang="en-US" sz="2400" dirty="0"/>
              <a:t> </a:t>
            </a:r>
          </a:p>
          <a:p>
            <a:pPr algn="ctr"/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All states covered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Reachable goals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484CBC8B-EA27-7F4D-8217-C08E26D74361}"/>
              </a:ext>
            </a:extLst>
          </p:cNvPr>
          <p:cNvSpPr/>
          <p:nvPr/>
        </p:nvSpPr>
        <p:spPr>
          <a:xfrm>
            <a:off x="8472379" y="2519907"/>
            <a:ext cx="2996609" cy="21371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u="sng" dirty="0"/>
              <a:t>3. State Properties</a:t>
            </a:r>
          </a:p>
          <a:p>
            <a:pPr algn="ctr"/>
            <a:endParaRPr lang="en-US" sz="2400" u="sng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Reachable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Unique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Allowed edges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679F529B-4DD1-DD44-9D51-1AE2A542A770}"/>
              </a:ext>
            </a:extLst>
          </p:cNvPr>
          <p:cNvSpPr/>
          <p:nvPr/>
        </p:nvSpPr>
        <p:spPr>
          <a:xfrm>
            <a:off x="3856078" y="3343055"/>
            <a:ext cx="645042" cy="4979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B120CF55-1A43-494C-9D43-462635FB503B}"/>
              </a:ext>
            </a:extLst>
          </p:cNvPr>
          <p:cNvSpPr/>
          <p:nvPr/>
        </p:nvSpPr>
        <p:spPr>
          <a:xfrm>
            <a:off x="7714809" y="3339505"/>
            <a:ext cx="645042" cy="4979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66D2FD-75CF-8044-8069-6E7D21A49045}"/>
              </a:ext>
            </a:extLst>
          </p:cNvPr>
          <p:cNvSpPr txBox="1"/>
          <p:nvPr/>
        </p:nvSpPr>
        <p:spPr>
          <a:xfrm>
            <a:off x="1201479" y="5474883"/>
            <a:ext cx="97890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accent4"/>
                </a:solidFill>
              </a:rPr>
              <a:t>2 + 3(N) properties to check on BPMN</a:t>
            </a:r>
          </a:p>
        </p:txBody>
      </p:sp>
    </p:spTree>
    <p:extLst>
      <p:ext uri="{BB962C8B-B14F-4D97-AF65-F5344CB8AC3E}">
        <p14:creationId xmlns:p14="http://schemas.microsoft.com/office/powerpoint/2010/main" val="23924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AA5FC-2208-7049-AB92-558CE18EF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4944152" cy="16223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1. </a:t>
            </a: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State: variables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6F7435D-E3DB-47B1-BA61-B00ACC83A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2950" y="0"/>
            <a:ext cx="609905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9">
            <a:extLst>
              <a:ext uri="{FF2B5EF4-FFF2-40B4-BE49-F238E27FC236}">
                <a16:creationId xmlns:a16="http://schemas.microsoft.com/office/drawing/2014/main" id="{F263A0B5-F8C4-4116-809F-78A768EA79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77582" y="557784"/>
            <a:ext cx="5130204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6452C3-623B-094A-957C-C3077F1AD5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7582" y="1188647"/>
            <a:ext cx="5130204" cy="411368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436DAD8-AB13-8C4F-9754-D185CF18134A}"/>
              </a:ext>
            </a:extLst>
          </p:cNvPr>
          <p:cNvSpPr txBox="1"/>
          <p:nvPr/>
        </p:nvSpPr>
        <p:spPr>
          <a:xfrm>
            <a:off x="648929" y="2780743"/>
            <a:ext cx="449750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/>
              <a:t>orders</a:t>
            </a:r>
            <a:r>
              <a:rPr lang="en-US" sz="3200" dirty="0"/>
              <a:t> (</a:t>
            </a:r>
            <a:r>
              <a:rPr lang="en-US" sz="3200" u="sng" dirty="0">
                <a:solidFill>
                  <a:srgbClr val="C00000"/>
                </a:solidFill>
              </a:rPr>
              <a:t>A</a:t>
            </a:r>
            <a:r>
              <a:rPr lang="en-US" sz="3200" dirty="0"/>
              <a:t>, </a:t>
            </a:r>
            <a:r>
              <a:rPr lang="en-US" sz="3200" u="sng" dirty="0">
                <a:solidFill>
                  <a:srgbClr val="C00000"/>
                </a:solidFill>
              </a:rPr>
              <a:t>B</a:t>
            </a:r>
            <a:r>
              <a:rPr lang="en-US" sz="3200" dirty="0"/>
              <a:t>, </a:t>
            </a:r>
            <a:r>
              <a:rPr lang="en-US" sz="3200" u="sng" dirty="0">
                <a:solidFill>
                  <a:srgbClr val="C00000"/>
                </a:solidFill>
              </a:rPr>
              <a:t>C</a:t>
            </a:r>
            <a:r>
              <a:rPr lang="en-US" sz="3200" dirty="0"/>
              <a:t>, </a:t>
            </a:r>
            <a:r>
              <a:rPr lang="en-US" sz="3200" u="sng" dirty="0">
                <a:solidFill>
                  <a:srgbClr val="C00000"/>
                </a:solidFill>
              </a:rPr>
              <a:t>E</a:t>
            </a:r>
            <a:r>
              <a:rPr lang="en-US" sz="3200" dirty="0"/>
              <a:t>, </a:t>
            </a:r>
            <a:r>
              <a:rPr lang="en-US" sz="3200" u="sng" dirty="0">
                <a:solidFill>
                  <a:srgbClr val="C00000"/>
                </a:solidFill>
              </a:rPr>
              <a:t>F</a:t>
            </a:r>
            <a:r>
              <a:rPr lang="en-US" sz="3200" dirty="0"/>
              <a:t>)</a:t>
            </a:r>
          </a:p>
          <a:p>
            <a:r>
              <a:rPr lang="en-US" sz="3200" i="1" dirty="0" err="1"/>
              <a:t>sevNeed</a:t>
            </a:r>
            <a:r>
              <a:rPr lang="en-US" sz="3200" i="1" dirty="0"/>
              <a:t> </a:t>
            </a:r>
            <a:r>
              <a:rPr lang="en-US" sz="3200" dirty="0"/>
              <a:t>(</a:t>
            </a:r>
            <a:r>
              <a:rPr lang="en-US" sz="3200" u="sng" dirty="0">
                <a:solidFill>
                  <a:srgbClr val="C00000"/>
                </a:solidFill>
              </a:rPr>
              <a:t>A</a:t>
            </a:r>
            <a:r>
              <a:rPr lang="en-US" sz="3200" dirty="0"/>
              <a:t>, </a:t>
            </a:r>
            <a:r>
              <a:rPr lang="en-US" sz="3200" u="sng" dirty="0">
                <a:solidFill>
                  <a:srgbClr val="C00000"/>
                </a:solidFill>
              </a:rPr>
              <a:t>B</a:t>
            </a:r>
            <a:r>
              <a:rPr lang="en-US" sz="3200" dirty="0"/>
              <a:t>, </a:t>
            </a:r>
            <a:r>
              <a:rPr lang="en-US" sz="3200" u="sng" dirty="0">
                <a:solidFill>
                  <a:srgbClr val="C00000"/>
                </a:solidFill>
              </a:rPr>
              <a:t>E</a:t>
            </a:r>
            <a:r>
              <a:rPr lang="en-US" sz="3200" dirty="0"/>
              <a:t> ,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u="sng" dirty="0">
                <a:solidFill>
                  <a:srgbClr val="C00000"/>
                </a:solidFill>
              </a:rPr>
              <a:t>F</a:t>
            </a:r>
            <a:r>
              <a:rPr lang="en-US" sz="3200" dirty="0"/>
              <a:t>,)</a:t>
            </a:r>
            <a:endParaRPr lang="en-US" sz="3200" i="1" dirty="0"/>
          </a:p>
          <a:p>
            <a:r>
              <a:rPr lang="en-US" sz="3200" i="1" dirty="0" err="1"/>
              <a:t>homeCare</a:t>
            </a:r>
            <a:r>
              <a:rPr lang="en-US" sz="3200" dirty="0"/>
              <a:t> (</a:t>
            </a:r>
            <a:r>
              <a:rPr lang="en-US" sz="3200" u="sng" dirty="0">
                <a:solidFill>
                  <a:srgbClr val="C00000"/>
                </a:solidFill>
              </a:rPr>
              <a:t>A</a:t>
            </a:r>
            <a:r>
              <a:rPr lang="en-US" sz="3200" dirty="0"/>
              <a:t>, </a:t>
            </a:r>
            <a:r>
              <a:rPr lang="en-US" sz="3200" u="sng" dirty="0">
                <a:solidFill>
                  <a:srgbClr val="C00000"/>
                </a:solidFill>
              </a:rPr>
              <a:t>B</a:t>
            </a:r>
            <a:r>
              <a:rPr lang="en-US" sz="3200" dirty="0"/>
              <a:t>, </a:t>
            </a:r>
            <a:r>
              <a:rPr lang="en-US" sz="3200" u="sng" dirty="0">
                <a:solidFill>
                  <a:srgbClr val="C00000"/>
                </a:solidFill>
              </a:rPr>
              <a:t>D</a:t>
            </a:r>
            <a:r>
              <a:rPr lang="en-US" sz="3200" dirty="0"/>
              <a:t>, </a:t>
            </a:r>
            <a:r>
              <a:rPr lang="en-US" sz="3200" u="sng" dirty="0">
                <a:solidFill>
                  <a:srgbClr val="C00000"/>
                </a:solidFill>
              </a:rPr>
              <a:t>E</a:t>
            </a:r>
            <a:r>
              <a:rPr lang="en-US" sz="3200" dirty="0"/>
              <a:t>, </a:t>
            </a:r>
            <a:r>
              <a:rPr lang="en-US" sz="3200" u="sng" dirty="0">
                <a:solidFill>
                  <a:srgbClr val="C00000"/>
                </a:solidFill>
              </a:rPr>
              <a:t>F</a:t>
            </a:r>
            <a:r>
              <a:rPr lang="en-US" sz="3200" dirty="0"/>
              <a:t>)</a:t>
            </a:r>
          </a:p>
          <a:p>
            <a:r>
              <a:rPr lang="en-US" sz="3200" i="1" dirty="0" err="1"/>
              <a:t>trndSevNeed</a:t>
            </a:r>
            <a:r>
              <a:rPr lang="en-US" sz="3200" dirty="0"/>
              <a:t> (</a:t>
            </a:r>
            <a:r>
              <a:rPr lang="en-US" sz="3200" u="sng" dirty="0">
                <a:solidFill>
                  <a:srgbClr val="C00000"/>
                </a:solidFill>
              </a:rPr>
              <a:t>D</a:t>
            </a:r>
            <a:r>
              <a:rPr lang="en-US" sz="3200" dirty="0"/>
              <a:t>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3C5C6D3-20F0-524F-9E11-E91587BCD436}"/>
              </a:ext>
            </a:extLst>
          </p:cNvPr>
          <p:cNvSpPr/>
          <p:nvPr/>
        </p:nvSpPr>
        <p:spPr>
          <a:xfrm>
            <a:off x="7362488" y="550050"/>
            <a:ext cx="35599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Actionable Risk Awareness in Remote Patient Monitoring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492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</TotalTime>
  <Words>1523</Words>
  <Application>Microsoft Macintosh PowerPoint</Application>
  <PresentationFormat>Widescreen</PresentationFormat>
  <Paragraphs>319</Paragraphs>
  <Slides>21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Lucida Console</vt:lpstr>
      <vt:lpstr>Menlo</vt:lpstr>
      <vt:lpstr>Office Theme</vt:lpstr>
      <vt:lpstr>Model Checking Functional Integration of Human Cognition and Machine Reasoning</vt:lpstr>
      <vt:lpstr>PowerPoint Presentation</vt:lpstr>
      <vt:lpstr>PowerPoint Presentation</vt:lpstr>
      <vt:lpstr>PowerPoint Presentation</vt:lpstr>
      <vt:lpstr>Remote Patient Monitoring</vt:lpstr>
      <vt:lpstr>Proposed Solution</vt:lpstr>
      <vt:lpstr>PowerPoint Presentation</vt:lpstr>
      <vt:lpstr>UML Translation to Linear Temporal Logic</vt:lpstr>
      <vt:lpstr>1. State: variables </vt:lpstr>
      <vt:lpstr>1. State: definitions</vt:lpstr>
      <vt:lpstr>2. Global Properties</vt:lpstr>
      <vt:lpstr>3. State Properties</vt:lpstr>
      <vt:lpstr>UML Translation to Linear Temporal Logic</vt:lpstr>
      <vt:lpstr>PowerPoint Presentation</vt:lpstr>
      <vt:lpstr>BPMN translation to Promela</vt:lpstr>
      <vt:lpstr>PowerPoint Presentation</vt:lpstr>
      <vt:lpstr>PowerPoint Presentation</vt:lpstr>
      <vt:lpstr>PowerPoint Presentation</vt:lpstr>
      <vt:lpstr>3. Environment (weakest possible)</vt:lpstr>
      <vt:lpstr>SPIN Verification Results</vt:lpstr>
      <vt:lpstr>Conclusions and 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 Checking Functional Integration of Human Cognition and Machine Reasoning</dc:title>
  <dc:creator>Eric Mercer</dc:creator>
  <cp:lastModifiedBy>Eric Mercer</cp:lastModifiedBy>
  <cp:revision>44</cp:revision>
  <dcterms:created xsi:type="dcterms:W3CDTF">2022-04-04T23:26:57Z</dcterms:created>
  <dcterms:modified xsi:type="dcterms:W3CDTF">2022-04-07T00:38:51Z</dcterms:modified>
</cp:coreProperties>
</file>