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70" r:id="rId9"/>
    <p:sldId id="279" r:id="rId10"/>
    <p:sldId id="271" r:id="rId11"/>
    <p:sldId id="280" r:id="rId12"/>
    <p:sldId id="273" r:id="rId13"/>
    <p:sldId id="274" r:id="rId14"/>
    <p:sldId id="269" r:id="rId15"/>
    <p:sldId id="275" r:id="rId16"/>
    <p:sldId id="276" r:id="rId17"/>
    <p:sldId id="278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85158"/>
  </p:normalViewPr>
  <p:slideViewPr>
    <p:cSldViewPr snapToGrid="0" snapToObjects="1">
      <p:cViewPr varScale="1">
        <p:scale>
          <a:sx n="213" d="100"/>
          <a:sy n="21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5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13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Defined by conditions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386066" y="2214540"/>
            <a:ext cx="54064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state covered by some CWP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6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43F68-7794-194B-AE9A-0820ADA5138F}"/>
              </a:ext>
            </a:extLst>
          </p:cNvPr>
          <p:cNvSpPr txBox="1"/>
          <p:nvPr/>
        </p:nvSpPr>
        <p:spPr>
          <a:xfrm>
            <a:off x="846176" y="547522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+ 3(6)=20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15691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8412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Promela</a:t>
            </a:r>
            <a:r>
              <a:rPr lang="en-US" dirty="0"/>
              <a:t> for the BPMN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Token Semantics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Consume &amp;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Define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 CWP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other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locations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Environment (input)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 as possible</a:t>
            </a:r>
          </a:p>
          <a:p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6A76-B002-244C-84D0-B4A23BFD662A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Additional information from designer</a:t>
            </a:r>
          </a:p>
        </p:txBody>
      </p:sp>
    </p:spTree>
    <p:extLst>
      <p:ext uri="{BB962C8B-B14F-4D97-AF65-F5344CB8AC3E}">
        <p14:creationId xmlns:p14="http://schemas.microsoft.com/office/powerpoint/2010/main" val="938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3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(Start170)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(Start170)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 and environment updates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(Task04) -&gt;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865326" y="691883"/>
            <a:ext cx="33266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Token Activation Semantics </a:t>
            </a:r>
          </a:p>
          <a:p>
            <a:pPr algn="ctr"/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310BF-4EC8-5C4F-BD4A-F35B87C0F7DC}"/>
              </a:ext>
            </a:extLst>
          </p:cNvPr>
          <p:cNvSpPr/>
          <p:nvPr/>
        </p:nvSpPr>
        <p:spPr>
          <a:xfrm>
            <a:off x="2174628" y="638907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3135919" y="633038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DD2FB9-E099-2B44-9756-F700E992C2A8}"/>
              </a:ext>
            </a:extLst>
          </p:cNvPr>
          <p:cNvSpPr/>
          <p:nvPr/>
        </p:nvSpPr>
        <p:spPr>
          <a:xfrm>
            <a:off x="219525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A9B202A-4C28-0146-851C-89EFF4D7C6C7}"/>
              </a:ext>
            </a:extLst>
          </p:cNvPr>
          <p:cNvSpPr/>
          <p:nvPr/>
        </p:nvSpPr>
        <p:spPr>
          <a:xfrm rot="10800000">
            <a:off x="5160798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9A0B9C-2CD2-234D-857B-417299DA7148}"/>
              </a:ext>
            </a:extLst>
          </p:cNvPr>
          <p:cNvSpPr/>
          <p:nvPr/>
        </p:nvSpPr>
        <p:spPr>
          <a:xfrm>
            <a:off x="1432857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563FCF8-7D07-324E-BB15-D004AA83CB59}"/>
              </a:ext>
            </a:extLst>
          </p:cNvPr>
          <p:cNvSpPr/>
          <p:nvPr/>
        </p:nvSpPr>
        <p:spPr>
          <a:xfrm rot="10800000">
            <a:off x="6057618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A523245-FD6F-8C47-99D6-2A216213342C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C3BDD4-291E-8C43-A216-1E55A0E2E3F1}"/>
              </a:ext>
            </a:extLst>
          </p:cNvPr>
          <p:cNvSpPr/>
          <p:nvPr/>
        </p:nvSpPr>
        <p:spPr>
          <a:xfrm rot="10800000">
            <a:off x="8454984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845C58D-77A5-FB4A-A55A-650CB8F95350}"/>
              </a:ext>
            </a:extLst>
          </p:cNvPr>
          <p:cNvSpPr/>
          <p:nvPr/>
        </p:nvSpPr>
        <p:spPr>
          <a:xfrm>
            <a:off x="1432857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D39E-5730-984F-9B53-5CE417D0F6A3}"/>
              </a:ext>
            </a:extLst>
          </p:cNvPr>
          <p:cNvSpPr/>
          <p:nvPr/>
        </p:nvSpPr>
        <p:spPr>
          <a:xfrm rot="10800000">
            <a:off x="4891184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E98C3-1F9E-364D-876B-B6EF6BD6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93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6EB1C-E20E-814A-8198-E4B9820EC422}"/>
              </a:ext>
            </a:extLst>
          </p:cNvPr>
          <p:cNvSpPr txBox="1"/>
          <p:nvPr/>
        </p:nvSpPr>
        <p:spPr>
          <a:xfrm>
            <a:off x="9559310" y="691883"/>
            <a:ext cx="26326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State</a:t>
            </a:r>
          </a:p>
          <a:p>
            <a:pPr algn="ctr"/>
            <a:endParaRPr lang="en-US" sz="2800" dirty="0"/>
          </a:p>
          <a:p>
            <a:pPr algn="ctr"/>
            <a:endParaRPr lang="en-US" sz="2400" dirty="0"/>
          </a:p>
          <a:p>
            <a:pPr lvl="1"/>
            <a:endParaRPr lang="en-US" sz="2400" i="1" dirty="0"/>
          </a:p>
          <a:p>
            <a:pPr algn="ctr"/>
            <a:endParaRPr lang="en-US" sz="24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CE874C-58D7-5A48-9959-9CBDEAC2F304}"/>
              </a:ext>
            </a:extLst>
          </p:cNvPr>
          <p:cNvSpPr/>
          <p:nvPr/>
        </p:nvSpPr>
        <p:spPr>
          <a:xfrm>
            <a:off x="4373371" y="2143422"/>
            <a:ext cx="920262" cy="520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9B1609F-5B8F-CC46-8A02-691D16AF8E19}"/>
              </a:ext>
            </a:extLst>
          </p:cNvPr>
          <p:cNvSpPr/>
          <p:nvPr/>
        </p:nvSpPr>
        <p:spPr>
          <a:xfrm>
            <a:off x="6049108" y="216877"/>
            <a:ext cx="1301262" cy="527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F8A-E952-3E45-9BD9-519BB560840F}"/>
              </a:ext>
            </a:extLst>
          </p:cNvPr>
          <p:cNvSpPr/>
          <p:nvPr/>
        </p:nvSpPr>
        <p:spPr>
          <a:xfrm>
            <a:off x="9559308" y="1694019"/>
            <a:ext cx="2632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Import CWP state</a:t>
            </a:r>
          </a:p>
          <a:p>
            <a:pPr lvl="1"/>
            <a:r>
              <a:rPr lang="en-US" sz="2400" i="1" dirty="0"/>
              <a:t>orders</a:t>
            </a:r>
          </a:p>
          <a:p>
            <a:pPr lvl="1"/>
            <a:r>
              <a:rPr lang="en-US" sz="2400" i="1" dirty="0" err="1"/>
              <a:t>sevNeed</a:t>
            </a:r>
            <a:endParaRPr lang="en-US" sz="2400" i="1" dirty="0"/>
          </a:p>
          <a:p>
            <a:pPr lvl="1"/>
            <a:r>
              <a:rPr lang="en-US" sz="2400" i="1" dirty="0" err="1"/>
              <a:t>homeCare</a:t>
            </a:r>
            <a:endParaRPr lang="en-US" sz="2400" dirty="0"/>
          </a:p>
          <a:p>
            <a:pPr lvl="1"/>
            <a:r>
              <a:rPr lang="en-US" sz="2400" i="1" dirty="0" err="1"/>
              <a:t>trndSevNeed</a:t>
            </a:r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A53A4-C6E5-9947-94A3-CEEC3EBD5C3A}"/>
              </a:ext>
            </a:extLst>
          </p:cNvPr>
          <p:cNvSpPr/>
          <p:nvPr/>
        </p:nvSpPr>
        <p:spPr>
          <a:xfrm>
            <a:off x="9559309" y="3901498"/>
            <a:ext cx="263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other variables</a:t>
            </a:r>
          </a:p>
          <a:p>
            <a:pPr lvl="1"/>
            <a:r>
              <a:rPr lang="en-US" sz="2400" i="1" dirty="0">
                <a:solidFill>
                  <a:schemeClr val="accent6"/>
                </a:solidFill>
              </a:rPr>
              <a:t>alert</a:t>
            </a:r>
          </a:p>
          <a:p>
            <a:pPr lvl="1"/>
            <a:r>
              <a:rPr lang="en-US" sz="2400" i="1" dirty="0" err="1">
                <a:solidFill>
                  <a:schemeClr val="accent6"/>
                </a:solidFill>
              </a:rPr>
              <a:t>examTime</a:t>
            </a:r>
            <a:endParaRPr lang="en-US" sz="2400" i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5BFD-9DB4-3549-9BBA-6869E36702A6}"/>
              </a:ext>
            </a:extLst>
          </p:cNvPr>
          <p:cNvSpPr/>
          <p:nvPr/>
        </p:nvSpPr>
        <p:spPr>
          <a:xfrm>
            <a:off x="9559308" y="5577951"/>
            <a:ext cx="2632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Identify updates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8737CD1-B790-B042-9E53-7C30379D4DFC}"/>
              </a:ext>
            </a:extLst>
          </p:cNvPr>
          <p:cNvSpPr/>
          <p:nvPr/>
        </p:nvSpPr>
        <p:spPr>
          <a:xfrm rot="5400000">
            <a:off x="534892" y="2257045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59993-0E31-944C-B80C-36FFDD6D8DC9}"/>
              </a:ext>
            </a:extLst>
          </p:cNvPr>
          <p:cNvSpPr/>
          <p:nvPr/>
        </p:nvSpPr>
        <p:spPr>
          <a:xfrm>
            <a:off x="122515" y="2759519"/>
            <a:ext cx="1404471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orders</a:t>
            </a:r>
          </a:p>
          <a:p>
            <a:pPr algn="ctr"/>
            <a:r>
              <a:rPr lang="en-US" i="1" dirty="0" err="1"/>
              <a:t>sevNeed</a:t>
            </a:r>
            <a:endParaRPr lang="en-US" i="1" dirty="0"/>
          </a:p>
          <a:p>
            <a:pPr algn="ctr"/>
            <a:r>
              <a:rPr lang="en-US" i="1" dirty="0" err="1"/>
              <a:t>homeCare</a:t>
            </a:r>
            <a:endParaRPr lang="en-US" i="1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16822533-19DF-1042-B9BB-B7334C08DA0C}"/>
              </a:ext>
            </a:extLst>
          </p:cNvPr>
          <p:cNvSpPr/>
          <p:nvPr/>
        </p:nvSpPr>
        <p:spPr>
          <a:xfrm>
            <a:off x="4557071" y="4488020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6566FA-752E-3C4B-B83D-A388C539BF97}"/>
              </a:ext>
            </a:extLst>
          </p:cNvPr>
          <p:cNvSpPr/>
          <p:nvPr/>
        </p:nvSpPr>
        <p:spPr>
          <a:xfrm>
            <a:off x="5180152" y="4197697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trndSevNeed</a:t>
            </a:r>
            <a:endParaRPr lang="en-US" i="1" dirty="0"/>
          </a:p>
          <a:p>
            <a:pPr algn="ctr"/>
            <a:r>
              <a:rPr lang="en-US" i="1" dirty="0"/>
              <a:t>alert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A6AA7BF-F970-7141-8B5A-AF383C361527}"/>
              </a:ext>
            </a:extLst>
          </p:cNvPr>
          <p:cNvSpPr/>
          <p:nvPr/>
        </p:nvSpPr>
        <p:spPr>
          <a:xfrm rot="5400000">
            <a:off x="7936610" y="1892425"/>
            <a:ext cx="420091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E0F4FC-17F5-3442-9C2A-355CA4A9CDFF}"/>
              </a:ext>
            </a:extLst>
          </p:cNvPr>
          <p:cNvSpPr/>
          <p:nvPr/>
        </p:nvSpPr>
        <p:spPr>
          <a:xfrm>
            <a:off x="7410827" y="2309914"/>
            <a:ext cx="1471660" cy="520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examTime</a:t>
            </a:r>
            <a:endParaRPr lang="en-US" i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1EA572B-ABE1-6E47-8524-93EF243048D4}"/>
              </a:ext>
            </a:extLst>
          </p:cNvPr>
          <p:cNvSpPr/>
          <p:nvPr/>
        </p:nvSpPr>
        <p:spPr>
          <a:xfrm rot="16200000">
            <a:off x="7924736" y="2966525"/>
            <a:ext cx="443844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CADC8-DF42-0847-AC7F-31FECCD85C37}"/>
              </a:ext>
            </a:extLst>
          </p:cNvPr>
          <p:cNvSpPr/>
          <p:nvPr/>
        </p:nvSpPr>
        <p:spPr>
          <a:xfrm>
            <a:off x="2314434" y="3207909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fatality</a:t>
            </a:r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sevNeed</a:t>
            </a:r>
            <a:r>
              <a:rPr lang="en-US" i="1" dirty="0"/>
              <a:t>)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E5B3A38-61C9-1B44-A0F8-93DBF58D9734}"/>
              </a:ext>
            </a:extLst>
          </p:cNvPr>
          <p:cNvSpPr/>
          <p:nvPr/>
        </p:nvSpPr>
        <p:spPr>
          <a:xfrm rot="5400000">
            <a:off x="2089049" y="2237755"/>
            <a:ext cx="1530843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7942308-3745-7C42-A1BF-C8CD78DD1C8F}"/>
              </a:ext>
            </a:extLst>
          </p:cNvPr>
          <p:cNvSpPr/>
          <p:nvPr/>
        </p:nvSpPr>
        <p:spPr>
          <a:xfrm rot="16200000">
            <a:off x="2771875" y="4641729"/>
            <a:ext cx="1300869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92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(task05)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(task05)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tndSevNeed,sevNeed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504393" y="730125"/>
            <a:ext cx="34783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Environment</a:t>
            </a:r>
          </a:p>
          <a:p>
            <a:pPr algn="ctr"/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4486602" y="601171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EEC96D-6551-FC42-88C9-958A184F9C53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DC0914-D975-5E47-A19F-048E5BA6F3C8}"/>
              </a:ext>
            </a:extLst>
          </p:cNvPr>
          <p:cNvSpPr/>
          <p:nvPr/>
        </p:nvSpPr>
        <p:spPr>
          <a:xfrm rot="10800000">
            <a:off x="9692108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B09B-26EA-CA4E-8045-C5594E2C5F89}"/>
              </a:ext>
            </a:extLst>
          </p:cNvPr>
          <p:cNvSpPr txBox="1"/>
          <p:nvPr/>
        </p:nvSpPr>
        <p:spPr>
          <a:xfrm>
            <a:off x="1075765" y="2799849"/>
            <a:ext cx="10913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inline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latin typeface="Lucida Console" panose="020B0609040504020204" pitchFamily="49" charset="0"/>
              </a:rPr>
              <a:t>::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fi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6535D-39CB-B946-AE8D-8499CD3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Environment Possible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B4FEEE4-B9F5-7940-91D7-12AD7F084ADD}"/>
              </a:ext>
            </a:extLst>
          </p:cNvPr>
          <p:cNvSpPr/>
          <p:nvPr/>
        </p:nvSpPr>
        <p:spPr>
          <a:xfrm>
            <a:off x="210670" y="3550024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Home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EDA403-3115-344C-9116-C989E2DE16F6}"/>
              </a:ext>
            </a:extLst>
          </p:cNvPr>
          <p:cNvSpPr/>
          <p:nvPr/>
        </p:nvSpPr>
        <p:spPr>
          <a:xfrm>
            <a:off x="203199" y="4254009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42047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620-A910-6F46-88D3-7FC73C9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Verification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1DA0E-BFB7-174C-9C78-DE0077A81E77}"/>
              </a:ext>
            </a:extLst>
          </p:cNvPr>
          <p:cNvSpPr/>
          <p:nvPr/>
        </p:nvSpPr>
        <p:spPr>
          <a:xfrm>
            <a:off x="3203383" y="3262769"/>
            <a:ext cx="8827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ptInAppropriateHomeCareMutex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ptInAppropriateHomeCareEdges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6E434-B121-214C-9619-7DFE6F2A6F25}"/>
              </a:ext>
            </a:extLst>
          </p:cNvPr>
          <p:cNvSpPr/>
          <p:nvPr/>
        </p:nvSpPr>
        <p:spPr>
          <a:xfrm>
            <a:off x="3203383" y="1546750"/>
            <a:ext cx="7888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./short-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verify.sh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alwayInAState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fairPathExists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84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9E991-688D-2644-98C7-22644D55D4D2}"/>
              </a:ext>
            </a:extLst>
          </p:cNvPr>
          <p:cNvSpPr/>
          <p:nvPr/>
        </p:nvSpPr>
        <p:spPr>
          <a:xfrm>
            <a:off x="3203383" y="5255786"/>
            <a:ext cx="75482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never claim + 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ptInElevatedRiskHomeCareEdges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-vector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60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byte, depth reached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3654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real 1m5.452s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user 1m0.701s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sys 0m3.009s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4F33AD-951A-FB49-89F0-EBE7488FE2D0}"/>
              </a:ext>
            </a:extLst>
          </p:cNvPr>
          <p:cNvGrpSpPr/>
          <p:nvPr/>
        </p:nvGrpSpPr>
        <p:grpSpPr>
          <a:xfrm>
            <a:off x="5779243" y="3101588"/>
            <a:ext cx="490071" cy="83670"/>
            <a:chOff x="968188" y="2510118"/>
            <a:chExt cx="490071" cy="836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61815A-B35E-6A48-B0E8-3B49E5F7C583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3526FF-C380-9345-99A3-D0D53CC6C46D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27E62A-8572-D64C-88B2-6CE6FFB83178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59549-5DF6-E34B-8D13-F128863C5C68}"/>
              </a:ext>
            </a:extLst>
          </p:cNvPr>
          <p:cNvGrpSpPr/>
          <p:nvPr/>
        </p:nvGrpSpPr>
        <p:grpSpPr>
          <a:xfrm>
            <a:off x="5782231" y="5105993"/>
            <a:ext cx="490071" cy="83670"/>
            <a:chOff x="968188" y="2510118"/>
            <a:chExt cx="490071" cy="836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545B8-3601-8C41-A76E-F46E3E24CFBA}"/>
                </a:ext>
              </a:extLst>
            </p:cNvPr>
            <p:cNvSpPr/>
            <p:nvPr/>
          </p:nvSpPr>
          <p:spPr>
            <a:xfrm>
              <a:off x="968188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4083FA-A6ED-6641-8700-E0CFF221FE63}"/>
                </a:ext>
              </a:extLst>
            </p:cNvPr>
            <p:cNvSpPr/>
            <p:nvPr/>
          </p:nvSpPr>
          <p:spPr>
            <a:xfrm>
              <a:off x="1168400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776DA7-702F-A146-AC3F-A8C2F8AF60BF}"/>
                </a:ext>
              </a:extLst>
            </p:cNvPr>
            <p:cNvSpPr/>
            <p:nvPr/>
          </p:nvSpPr>
          <p:spPr>
            <a:xfrm>
              <a:off x="1368612" y="2510118"/>
              <a:ext cx="89647" cy="83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16CA9501-148A-B84F-8FF4-A6888194DBB6}"/>
              </a:ext>
            </a:extLst>
          </p:cNvPr>
          <p:cNvSpPr/>
          <p:nvPr/>
        </p:nvSpPr>
        <p:spPr>
          <a:xfrm>
            <a:off x="2832846" y="1882588"/>
            <a:ext cx="454212" cy="11414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7B6961-CB3E-604B-AFCB-07C3E24047BF}"/>
              </a:ext>
            </a:extLst>
          </p:cNvPr>
          <p:cNvSpPr txBox="1"/>
          <p:nvPr/>
        </p:nvSpPr>
        <p:spPr>
          <a:xfrm>
            <a:off x="382493" y="222250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Global Properties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E32F648-65D5-5447-AB40-9C848DA0A414}"/>
              </a:ext>
            </a:extLst>
          </p:cNvPr>
          <p:cNvSpPr/>
          <p:nvPr/>
        </p:nvSpPr>
        <p:spPr>
          <a:xfrm>
            <a:off x="2832839" y="3302237"/>
            <a:ext cx="454212" cy="16761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E7CC6-F420-6941-BFB3-4F6B84F8A6D0}"/>
              </a:ext>
            </a:extLst>
          </p:cNvPr>
          <p:cNvSpPr txBox="1"/>
          <p:nvPr/>
        </p:nvSpPr>
        <p:spPr>
          <a:xfrm>
            <a:off x="382493" y="3724433"/>
            <a:ext cx="245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Properties for one of the states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5B1E26F-1383-034B-AF32-332E496224EC}"/>
              </a:ext>
            </a:extLst>
          </p:cNvPr>
          <p:cNvSpPr/>
          <p:nvPr/>
        </p:nvSpPr>
        <p:spPr>
          <a:xfrm>
            <a:off x="2829864" y="5850964"/>
            <a:ext cx="454212" cy="88749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45234-A325-D54B-B850-FE8E00C3599F}"/>
              </a:ext>
            </a:extLst>
          </p:cNvPr>
          <p:cNvSpPr txBox="1"/>
          <p:nvPr/>
        </p:nvSpPr>
        <p:spPr>
          <a:xfrm>
            <a:off x="382493" y="6063880"/>
            <a:ext cx="245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Verification time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D69E023-3376-7348-BEEA-604B8015D9B6}"/>
              </a:ext>
            </a:extLst>
          </p:cNvPr>
          <p:cNvSpPr/>
          <p:nvPr/>
        </p:nvSpPr>
        <p:spPr>
          <a:xfrm>
            <a:off x="10154024" y="2614436"/>
            <a:ext cx="1763058" cy="4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(good)</a:t>
            </a:r>
          </a:p>
        </p:txBody>
      </p:sp>
    </p:spTree>
    <p:extLst>
      <p:ext uri="{BB962C8B-B14F-4D97-AF65-F5344CB8AC3E}">
        <p14:creationId xmlns:p14="http://schemas.microsoft.com/office/powerpoint/2010/main" val="57947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0F33-2BE4-3F4F-BB75-1986F012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7601-C00E-454A-B376-B99AF1D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integration of human and machine reasoning is hard</a:t>
            </a:r>
          </a:p>
          <a:p>
            <a:r>
              <a:rPr lang="en-US" dirty="0"/>
              <a:t>Vast performance differences and asynchrony challenge reasoning</a:t>
            </a:r>
          </a:p>
          <a:p>
            <a:r>
              <a:rPr lang="en-US" dirty="0"/>
              <a:t>CWP is a adequate declarative specification of what an integrated human and machine reasoning system must accomplish</a:t>
            </a:r>
          </a:p>
          <a:p>
            <a:r>
              <a:rPr lang="en-US" dirty="0"/>
              <a:t>The integration itself can be defined with with workflows using BPMN</a:t>
            </a:r>
          </a:p>
          <a:p>
            <a:r>
              <a:rPr lang="en-US" dirty="0"/>
              <a:t>Model checking can verify a workflow against a CWP</a:t>
            </a:r>
          </a:p>
          <a:p>
            <a:r>
              <a:rPr lang="en-US" dirty="0"/>
              <a:t>Requires the CWP be turned into LTL and the BPMN into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SPIN verifies the BPMN satisfies the CWP</a:t>
            </a:r>
          </a:p>
          <a:p>
            <a:r>
              <a:rPr lang="en-US" dirty="0"/>
              <a:t>Future work is to automate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296392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400" dirty="0"/>
              <a:t>ognitive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2400" dirty="0"/>
              <a:t>ork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2400" dirty="0"/>
              <a:t>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257F9-442D-904E-8D83-83CD92AC876C}"/>
              </a:ext>
            </a:extLst>
          </p:cNvPr>
          <p:cNvSpPr txBox="1"/>
          <p:nvPr/>
        </p:nvSpPr>
        <p:spPr>
          <a:xfrm>
            <a:off x="47130" y="2958940"/>
            <a:ext cx="304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inear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dirty="0">
                <a:solidFill>
                  <a:schemeClr val="accent6"/>
                </a:solidFill>
              </a:rPr>
              <a:t>emporal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ogic</a:t>
            </a:r>
            <a:r>
              <a:rPr lang="en-US" sz="2400" dirty="0">
                <a:solidFill>
                  <a:schemeClr val="accent6"/>
                </a:solidFill>
              </a:rPr>
              <a:t> (LTL)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DB506-6020-CE4D-81CF-7921A3DA9069}"/>
              </a:ext>
            </a:extLst>
          </p:cNvPr>
          <p:cNvSpPr txBox="1"/>
          <p:nvPr/>
        </p:nvSpPr>
        <p:spPr>
          <a:xfrm>
            <a:off x="8855036" y="2982502"/>
            <a:ext cx="29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</a:t>
            </a:r>
            <a:r>
              <a:rPr lang="en-US" sz="2400" i="1" dirty="0">
                <a:solidFill>
                  <a:schemeClr val="accent6"/>
                </a:solidFill>
              </a:rPr>
              <a:t>cess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2400" i="1" dirty="0">
                <a:solidFill>
                  <a:schemeClr val="accent6"/>
                </a:solidFill>
              </a:rPr>
              <a:t>ta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2400" i="1" dirty="0">
                <a:solidFill>
                  <a:schemeClr val="accent6"/>
                </a:solidFill>
              </a:rPr>
              <a:t>nguage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Promela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DAD8-AB13-8C4F-9754-D185CF18134A}"/>
              </a:ext>
            </a:extLst>
          </p:cNvPr>
          <p:cNvSpPr txBox="1"/>
          <p:nvPr/>
        </p:nvSpPr>
        <p:spPr>
          <a:xfrm>
            <a:off x="648929" y="2780743"/>
            <a:ext cx="4497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orders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C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sevNeed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 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,)</a:t>
            </a:r>
            <a:endParaRPr lang="en-US" sz="3200" i="1" dirty="0"/>
          </a:p>
          <a:p>
            <a:r>
              <a:rPr lang="en-US" sz="3200" i="1" dirty="0" err="1"/>
              <a:t>homeCare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trndSevNeed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4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1102</Words>
  <Application>Microsoft Macintosh PowerPoint</Application>
  <PresentationFormat>Widescreen</PresentationFormat>
  <Paragraphs>294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Console</vt:lpstr>
      <vt:lpstr>Menlo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LTL for the CWP</vt:lpstr>
      <vt:lpstr>CWP State</vt:lpstr>
      <vt:lpstr>CWP States</vt:lpstr>
      <vt:lpstr>Global Properties</vt:lpstr>
      <vt:lpstr>State Properties</vt:lpstr>
      <vt:lpstr>LTL for the CWP</vt:lpstr>
      <vt:lpstr>PowerPoint Presentation</vt:lpstr>
      <vt:lpstr>Promela for the BPMN</vt:lpstr>
      <vt:lpstr>PowerPoint Presentation</vt:lpstr>
      <vt:lpstr>PowerPoint Presentation</vt:lpstr>
      <vt:lpstr>PowerPoint Presentation</vt:lpstr>
      <vt:lpstr>Weakest Environment Possible</vt:lpstr>
      <vt:lpstr>SPIN Verification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35</cp:revision>
  <dcterms:created xsi:type="dcterms:W3CDTF">2022-04-04T23:26:57Z</dcterms:created>
  <dcterms:modified xsi:type="dcterms:W3CDTF">2022-04-05T21:16:40Z</dcterms:modified>
</cp:coreProperties>
</file>