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70" r:id="rId9"/>
    <p:sldId id="279" r:id="rId10"/>
    <p:sldId id="271" r:id="rId11"/>
    <p:sldId id="280" r:id="rId12"/>
    <p:sldId id="273" r:id="rId13"/>
    <p:sldId id="274" r:id="rId14"/>
    <p:sldId id="269" r:id="rId15"/>
    <p:sldId id="275" r:id="rId16"/>
    <p:sldId id="276" r:id="rId17"/>
    <p:sldId id="278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85158"/>
  </p:normalViewPr>
  <p:slideViewPr>
    <p:cSldViewPr snapToGrid="0" snapToObjects="1">
      <p:cViewPr varScale="1">
        <p:scale>
          <a:sx n="213" d="100"/>
          <a:sy n="21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0BAA-F977-EB44-80DC-ADC002811BE9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D187-F6C5-A545-9BCA-551DE666D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machine teaming is fast becoming ubiquitous as machine reasoning and automation is integrated into workflows.</a:t>
            </a:r>
          </a:p>
          <a:p>
            <a:endParaRPr lang="en-US" dirty="0"/>
          </a:p>
          <a:p>
            <a:r>
              <a:rPr lang="en-US" dirty="0"/>
              <a:t>It business, it creates a capitol risk.</a:t>
            </a:r>
          </a:p>
          <a:p>
            <a:endParaRPr lang="en-US" dirty="0"/>
          </a:p>
          <a:p>
            <a:r>
              <a:rPr lang="en-US" dirty="0"/>
              <a:t>It healthcare, it creates a health and safety risk.</a:t>
            </a:r>
          </a:p>
          <a:p>
            <a:endParaRPr lang="en-US" dirty="0"/>
          </a:p>
          <a:p>
            <a:r>
              <a:rPr lang="en-US" dirty="0"/>
              <a:t>As workflows are defined that include automation or machine reasoning, functional integration is very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“object” is the state of the BPMN claiming to implement this CWP.</a:t>
            </a:r>
          </a:p>
          <a:p>
            <a:endParaRPr lang="en-US" dirty="0"/>
          </a:p>
          <a:p>
            <a:r>
              <a:rPr lang="en-US" dirty="0"/>
              <a:t>That BPMN must have a mapping from it’s state to the variables that define the state of the CWP.</a:t>
            </a:r>
          </a:p>
          <a:p>
            <a:endParaRPr lang="en-US" dirty="0"/>
          </a:p>
          <a:p>
            <a:r>
              <a:rPr lang="en-US" dirty="0"/>
              <a:t>Every state of the BPMN must be is some state of the CWP. Always.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attributes on the 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inherent discontinuity in performance and ability between a human and a machine. </a:t>
            </a:r>
          </a:p>
          <a:p>
            <a:endParaRPr lang="en-US" dirty="0"/>
          </a:p>
          <a:p>
            <a:r>
              <a:rPr lang="en-US" dirty="0"/>
              <a:t>That goes both ways. </a:t>
            </a:r>
          </a:p>
          <a:p>
            <a:endParaRPr lang="en-US" dirty="0"/>
          </a:p>
          <a:p>
            <a:r>
              <a:rPr lang="en-US" dirty="0"/>
              <a:t>There are things the machine can do that the human cannot and there are things the human can do that the machine cannot.</a:t>
            </a:r>
          </a:p>
          <a:p>
            <a:endParaRPr lang="en-US" dirty="0"/>
          </a:p>
          <a:p>
            <a:r>
              <a:rPr lang="en-US" dirty="0"/>
              <a:t>When thinking of functional integration, these differences in ability and performance challenge traditional methods such as … ASK KEITH FOR MORE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Humans are not good when it comes to reasoning about asynchronous interaction.</a:t>
            </a:r>
          </a:p>
          <a:p>
            <a:endParaRPr lang="en-US" dirty="0"/>
          </a:p>
          <a:p>
            <a:r>
              <a:rPr lang="en-US" dirty="0"/>
              <a:t>They don’t see emergent behavior, and they don’t see unintended consequences of synchronization (or the lack thereof).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Independent Model</a:t>
            </a:r>
          </a:p>
          <a:p>
            <a:r>
              <a:rPr lang="en-US" dirty="0"/>
              <a:t>Content based on NIH Guidelines for non-hospitalized COVID patients.</a:t>
            </a:r>
          </a:p>
          <a:p>
            <a:r>
              <a:rPr lang="en-US" dirty="0"/>
              <a:t>Defines the state for the functional integration—see the conditions on the edges. </a:t>
            </a:r>
          </a:p>
          <a:p>
            <a:r>
              <a:rPr lang="en-US" dirty="0"/>
              <a:t>Finite state machine represents-</a:t>
            </a:r>
          </a:p>
          <a:p>
            <a:pPr lvl="1"/>
            <a:r>
              <a:rPr lang="en-US" dirty="0"/>
              <a:t>relevant states home care patients can occupy</a:t>
            </a:r>
          </a:p>
          <a:p>
            <a:pPr lvl="1"/>
            <a:r>
              <a:rPr lang="en-US" dirty="0"/>
              <a:t>physical events and exam findings that guard state transitions.</a:t>
            </a:r>
          </a:p>
          <a:p>
            <a:r>
              <a:rPr lang="en-US" dirty="0"/>
              <a:t>Graphical UML standard that allowed SME participation in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ED187-F6C5-A545-9BCA-551DE666D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B9AB-6859-C043-A124-7604E53B39C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A34-9C0E-1341-86B9-65A9DB871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0F0-2E82-7841-BFB9-7DFA3BBDD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Functional Integration of Human Cognition and Machine Reasoning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03D89-ADFD-2042-A502-BF64896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615"/>
            <a:ext cx="12192000" cy="1447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76723-41A3-5549-A15C-FCCF742E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" y="5888646"/>
            <a:ext cx="3249208" cy="491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1F666-0B2C-364A-B210-A5B6218DDC14}"/>
              </a:ext>
            </a:extLst>
          </p:cNvPr>
          <p:cNvSpPr txBox="1"/>
          <p:nvPr/>
        </p:nvSpPr>
        <p:spPr>
          <a:xfrm>
            <a:off x="577693" y="3849137"/>
            <a:ext cx="3378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Eric Mercer*</a:t>
            </a:r>
          </a:p>
          <a:p>
            <a:pPr algn="ctr"/>
            <a:r>
              <a:rPr lang="en-US" sz="2400" i="1" dirty="0"/>
              <a:t>Brigham Young University</a:t>
            </a:r>
          </a:p>
          <a:p>
            <a:pPr algn="ctr"/>
            <a:r>
              <a:rPr lang="en-US" sz="2400" dirty="0"/>
              <a:t>Provo UT, USA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65402-A59B-BF47-BDC1-173DCDA02152}"/>
              </a:ext>
            </a:extLst>
          </p:cNvPr>
          <p:cNvSpPr txBox="1"/>
          <p:nvPr/>
        </p:nvSpPr>
        <p:spPr>
          <a:xfrm>
            <a:off x="4431890" y="3849135"/>
            <a:ext cx="332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Keith Butler</a:t>
            </a:r>
          </a:p>
          <a:p>
            <a:pPr algn="ctr"/>
            <a:r>
              <a:rPr lang="en-US" sz="2400" i="1" dirty="0"/>
              <a:t>University of Washington</a:t>
            </a:r>
          </a:p>
          <a:p>
            <a:pPr algn="ctr"/>
            <a:r>
              <a:rPr lang="en-US" sz="2400" dirty="0"/>
              <a:t>Seattle WA,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D61BD-9899-6941-9BCA-F5D0486EB659}"/>
              </a:ext>
            </a:extLst>
          </p:cNvPr>
          <p:cNvSpPr txBox="1"/>
          <p:nvPr/>
        </p:nvSpPr>
        <p:spPr>
          <a:xfrm>
            <a:off x="8594596" y="3849136"/>
            <a:ext cx="237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Ali </a:t>
            </a:r>
            <a:r>
              <a:rPr lang="en-US" sz="2400" dirty="0" err="1"/>
              <a:t>Bahrami</a:t>
            </a:r>
            <a:endParaRPr lang="en-US" sz="2400" dirty="0"/>
          </a:p>
          <a:p>
            <a:pPr algn="ctr"/>
            <a:r>
              <a:rPr lang="en-US" sz="2400" i="1" dirty="0" err="1"/>
              <a:t>Bionous</a:t>
            </a:r>
            <a:r>
              <a:rPr lang="en-US" sz="2400" i="1" dirty="0"/>
              <a:t> LLC</a:t>
            </a:r>
          </a:p>
          <a:p>
            <a:pPr algn="ctr"/>
            <a:r>
              <a:rPr lang="en-US" sz="2400" dirty="0"/>
              <a:t>Kirkland WA, USA</a:t>
            </a:r>
          </a:p>
        </p:txBody>
      </p:sp>
    </p:spTree>
    <p:extLst>
      <p:ext uri="{BB962C8B-B14F-4D97-AF65-F5344CB8AC3E}">
        <p14:creationId xmlns:p14="http://schemas.microsoft.com/office/powerpoint/2010/main" val="391832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CWP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1F4F-61D5-4340-9901-7F71C76D5E90}"/>
              </a:ext>
            </a:extLst>
          </p:cNvPr>
          <p:cNvSpPr txBox="1"/>
          <p:nvPr/>
        </p:nvSpPr>
        <p:spPr>
          <a:xfrm>
            <a:off x="203325" y="2089127"/>
            <a:ext cx="5686300" cy="1324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Defined by conditions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latin typeface="Cambria Math" panose="02040503050406030204" pitchFamily="18" charset="0"/>
              </a:rPr>
              <a:t>Must satisfy input conditions and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</a:rPr>
              <a:t>Must not satisfy any output conditions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DA1EA-A310-1049-BE30-B028F697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08" y="1492706"/>
            <a:ext cx="4456376" cy="3859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/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Pt in appropriate home care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276C5-C79B-3B46-A292-791439CD1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5" y="5028405"/>
                <a:ext cx="5686300" cy="1200329"/>
              </a:xfrm>
              <a:prstGeom prst="rect">
                <a:avLst/>
              </a:prstGeom>
              <a:blipFill>
                <a:blip r:embed="rId4"/>
                <a:stretch>
                  <a:fillRect l="-3118" t="-8511" r="-2004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6A38E99A-7FDE-5842-A0B9-B678ACA36995}"/>
              </a:ext>
            </a:extLst>
          </p:cNvPr>
          <p:cNvSpPr/>
          <p:nvPr/>
        </p:nvSpPr>
        <p:spPr>
          <a:xfrm>
            <a:off x="7608975" y="2143556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97A20A-33CC-FB45-ACC7-D36F8E5974E3}"/>
              </a:ext>
            </a:extLst>
          </p:cNvPr>
          <p:cNvSpPr/>
          <p:nvPr/>
        </p:nvSpPr>
        <p:spPr>
          <a:xfrm>
            <a:off x="2833823" y="461402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95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Global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12232" y="4842120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The goal states are reachable (</a:t>
            </a:r>
            <a:r>
              <a:rPr lang="en-US" sz="2400" i="1" dirty="0">
                <a:solidFill>
                  <a:schemeClr val="accent1"/>
                </a:solidFill>
                <a:latin typeface="Cambria Math" panose="02040503050406030204" pitchFamily="18" charset="0"/>
              </a:rPr>
              <a:t>fair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033026" y="98145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60249D-E84A-154B-88AF-8CA5977A5938}"/>
              </a:ext>
            </a:extLst>
          </p:cNvPr>
          <p:cNvGrpSpPr/>
          <p:nvPr/>
        </p:nvGrpSpPr>
        <p:grpSpPr>
          <a:xfrm>
            <a:off x="1057304" y="2982238"/>
            <a:ext cx="3833936" cy="1119963"/>
            <a:chOff x="776520" y="2902119"/>
            <a:chExt cx="3833936" cy="1119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/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52DD3A-082B-724A-9242-783063834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3502318"/>
                  <a:ext cx="43473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/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673529A-4554-FB4B-A319-6865DA1D0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905" y="2902119"/>
                  <a:ext cx="43473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/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01D3AE-CA32-0E4A-8206-76949139C4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3502318"/>
                  <a:ext cx="43473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/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03C327-A1D8-8B41-8856-0CF1049E2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21" y="2902119"/>
                  <a:ext cx="43473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/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67BC28E-0833-6342-84A8-B83E7CCE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82" y="3502318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776520" y="3231267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39C720-72C7-F04F-BE37-3707AFDAF587}"/>
                </a:ext>
              </a:extLst>
            </p:cNvPr>
            <p:cNvSpPr/>
            <p:nvPr/>
          </p:nvSpPr>
          <p:spPr>
            <a:xfrm>
              <a:off x="2401144" y="29621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131529" y="295986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D2CAEA-8B1B-714C-95D7-5172D56557FE}"/>
                </a:ext>
              </a:extLst>
            </p:cNvPr>
            <p:cNvSpPr/>
            <p:nvPr/>
          </p:nvSpPr>
          <p:spPr>
            <a:xfrm>
              <a:off x="3861914" y="2930847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266E10-903D-CF48-A813-A46298D91575}"/>
                </a:ext>
              </a:extLst>
            </p:cNvPr>
            <p:cNvSpPr/>
            <p:nvPr/>
          </p:nvSpPr>
          <p:spPr>
            <a:xfrm>
              <a:off x="2404062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E57D20-0CE2-BE40-9738-60FF4A1C973D}"/>
                </a:ext>
              </a:extLst>
            </p:cNvPr>
            <p:cNvSpPr/>
            <p:nvPr/>
          </p:nvSpPr>
          <p:spPr>
            <a:xfrm>
              <a:off x="313914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EA65F3-3A1F-B44F-8421-E4ACE1671EEE}"/>
                </a:ext>
              </a:extLst>
            </p:cNvPr>
            <p:cNvSpPr/>
            <p:nvPr/>
          </p:nvSpPr>
          <p:spPr>
            <a:xfrm>
              <a:off x="3874665" y="3532166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60033CE1-7790-2B46-964F-29A702941036}"/>
                </a:ext>
              </a:extLst>
            </p:cNvPr>
            <p:cNvSpPr/>
            <p:nvPr/>
          </p:nvSpPr>
          <p:spPr>
            <a:xfrm>
              <a:off x="1909091" y="2902119"/>
              <a:ext cx="2701365" cy="1119963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386066" y="2214540"/>
            <a:ext cx="54064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state covered by some CWP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62E4FD-1E11-654E-80E7-C2FFBBC3FC2A}"/>
              </a:ext>
            </a:extLst>
          </p:cNvPr>
          <p:cNvGrpSpPr/>
          <p:nvPr/>
        </p:nvGrpSpPr>
        <p:grpSpPr>
          <a:xfrm>
            <a:off x="1248979" y="5509515"/>
            <a:ext cx="3154935" cy="728417"/>
            <a:chOff x="1228601" y="5507664"/>
            <a:chExt cx="3154935" cy="7284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6C9DA5-6B6D-484A-918B-E02E00D87CE2}"/>
                </a:ext>
              </a:extLst>
            </p:cNvPr>
            <p:cNvSpPr txBox="1"/>
            <p:nvPr/>
          </p:nvSpPr>
          <p:spPr>
            <a:xfrm>
              <a:off x="1228601" y="5605313"/>
              <a:ext cx="1788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eventually</a:t>
              </a:r>
            </a:p>
          </p:txBody>
        </p:sp>
        <p:sp>
          <p:nvSpPr>
            <p:cNvPr id="47" name="Double Bracket 46">
              <a:extLst>
                <a:ext uri="{FF2B5EF4-FFF2-40B4-BE49-F238E27FC236}">
                  <a16:creationId xmlns:a16="http://schemas.microsoft.com/office/drawing/2014/main" id="{E15A3BE1-5651-6B4B-9153-D49E374A5DF2}"/>
                </a:ext>
              </a:extLst>
            </p:cNvPr>
            <p:cNvSpPr/>
            <p:nvPr/>
          </p:nvSpPr>
          <p:spPr>
            <a:xfrm>
              <a:off x="2947187" y="5507664"/>
              <a:ext cx="1436349" cy="728417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/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96FE2B-3547-6E42-A0F4-1F0B28829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850" y="5605313"/>
                  <a:ext cx="43473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961751-ED7C-FF43-8DEF-F1AF96EDE454}"/>
                </a:ext>
              </a:extLst>
            </p:cNvPr>
            <p:cNvSpPr/>
            <p:nvPr/>
          </p:nvSpPr>
          <p:spPr>
            <a:xfrm>
              <a:off x="308927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DAD041E-621D-CF41-BDEA-CEDE6AAB967F}"/>
                </a:ext>
              </a:extLst>
            </p:cNvPr>
            <p:cNvSpPr/>
            <p:nvPr/>
          </p:nvSpPr>
          <p:spPr>
            <a:xfrm>
              <a:off x="3824794" y="5635161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65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State Properties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4929-3FA0-F540-806D-E7169D36367D}"/>
              </a:ext>
            </a:extLst>
          </p:cNvPr>
          <p:cNvSpPr txBox="1"/>
          <p:nvPr/>
        </p:nvSpPr>
        <p:spPr>
          <a:xfrm>
            <a:off x="250348" y="5274964"/>
            <a:ext cx="5524080" cy="42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Only transitions defined in CWP allowed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6A5C07-0483-5744-A5BB-00D79AE18B9F}"/>
              </a:ext>
            </a:extLst>
          </p:cNvPr>
          <p:cNvSpPr/>
          <p:nvPr/>
        </p:nvSpPr>
        <p:spPr>
          <a:xfrm>
            <a:off x="10033026" y="981459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15E8CE-2138-CF46-B01E-5DF3E2312322}"/>
              </a:ext>
            </a:extLst>
          </p:cNvPr>
          <p:cNvSpPr/>
          <p:nvPr/>
        </p:nvSpPr>
        <p:spPr>
          <a:xfrm>
            <a:off x="7075575" y="155567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510946-830B-A245-8D8B-D8735312A6B3}"/>
              </a:ext>
            </a:extLst>
          </p:cNvPr>
          <p:cNvSpPr/>
          <p:nvPr/>
        </p:nvSpPr>
        <p:spPr>
          <a:xfrm>
            <a:off x="7598089" y="3842607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F0AB0E-B26E-C046-9EE8-3246BE8285D1}"/>
              </a:ext>
            </a:extLst>
          </p:cNvPr>
          <p:cNvSpPr/>
          <p:nvPr/>
        </p:nvSpPr>
        <p:spPr>
          <a:xfrm>
            <a:off x="10139271" y="2780743"/>
            <a:ext cx="425303" cy="414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F14E8C-B82B-D246-809C-7FEAF10A29FB}"/>
              </a:ext>
            </a:extLst>
          </p:cNvPr>
          <p:cNvSpPr/>
          <p:nvPr/>
        </p:nvSpPr>
        <p:spPr>
          <a:xfrm>
            <a:off x="7810740" y="5302327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C774B2-2AA8-8E45-BF63-AAA302CE2942}"/>
              </a:ext>
            </a:extLst>
          </p:cNvPr>
          <p:cNvSpPr/>
          <p:nvPr/>
        </p:nvSpPr>
        <p:spPr>
          <a:xfrm>
            <a:off x="9256549" y="5029616"/>
            <a:ext cx="425303" cy="4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85F42E-536F-7543-8F06-42F26D5436FE}"/>
              </a:ext>
            </a:extLst>
          </p:cNvPr>
          <p:cNvSpPr/>
          <p:nvPr/>
        </p:nvSpPr>
        <p:spPr>
          <a:xfrm>
            <a:off x="893561" y="2021380"/>
            <a:ext cx="42443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reaches state (</a:t>
            </a:r>
            <a:r>
              <a:rPr lang="en-US" sz="2400" i="1" dirty="0">
                <a:solidFill>
                  <a:schemeClr val="accent3"/>
                </a:solidFill>
                <a:latin typeface="Cambria Math" panose="02040503050406030204" pitchFamily="18" charset="0"/>
              </a:rPr>
              <a:t>witness</a:t>
            </a:r>
            <a:r>
              <a:rPr lang="en-US" sz="2400" dirty="0">
                <a:latin typeface="Cambria Math" panose="02040503050406030204" pitchFamily="18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5F454F-3668-794F-8B48-236FDD09B590}"/>
              </a:ext>
            </a:extLst>
          </p:cNvPr>
          <p:cNvGrpSpPr/>
          <p:nvPr/>
        </p:nvGrpSpPr>
        <p:grpSpPr>
          <a:xfrm>
            <a:off x="1576614" y="2439361"/>
            <a:ext cx="2878192" cy="541096"/>
            <a:chOff x="1492454" y="2711927"/>
            <a:chExt cx="2878192" cy="5410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96043-9BB7-8A4A-8009-A6EF3EA85415}"/>
                </a:ext>
              </a:extLst>
            </p:cNvPr>
            <p:cNvSpPr txBox="1"/>
            <p:nvPr/>
          </p:nvSpPr>
          <p:spPr>
            <a:xfrm>
              <a:off x="2416901" y="2733454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85AAEB-8A6D-124E-9B57-0AEDE579CAEE}"/>
                </a:ext>
              </a:extLst>
            </p:cNvPr>
            <p:cNvSpPr/>
            <p:nvPr/>
          </p:nvSpPr>
          <p:spPr>
            <a:xfrm>
              <a:off x="3830008" y="278606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F97B33-17D2-F341-88DB-A8710B460494}"/>
                </a:ext>
              </a:extLst>
            </p:cNvPr>
            <p:cNvSpPr/>
            <p:nvPr/>
          </p:nvSpPr>
          <p:spPr>
            <a:xfrm>
              <a:off x="1492454" y="2711927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/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1E35A38-6FFF-5949-AEEF-71BC11A3F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496" y="272887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/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3C92A22-197F-BF45-A26B-C1CDB07B1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371" y="2728875"/>
                  <a:ext cx="48282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E6C705C9-26E4-2E40-9076-97771BE1B7F9}"/>
                </a:ext>
              </a:extLst>
            </p:cNvPr>
            <p:cNvSpPr/>
            <p:nvPr/>
          </p:nvSpPr>
          <p:spPr>
            <a:xfrm>
              <a:off x="3509092" y="2728875"/>
              <a:ext cx="86155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6619937-8F89-274A-B46F-4A963CD6ECB4}"/>
              </a:ext>
            </a:extLst>
          </p:cNvPr>
          <p:cNvSpPr/>
          <p:nvPr/>
        </p:nvSpPr>
        <p:spPr>
          <a:xfrm>
            <a:off x="479449" y="3169073"/>
            <a:ext cx="513070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mbria Math" panose="02040503050406030204" pitchFamily="18" charset="0"/>
              </a:rPr>
              <a:t>BPMN only in one CWP state at a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EF5B8D-FA35-EB47-98FA-90C823785638}"/>
              </a:ext>
            </a:extLst>
          </p:cNvPr>
          <p:cNvGrpSpPr/>
          <p:nvPr/>
        </p:nvGrpSpPr>
        <p:grpSpPr>
          <a:xfrm>
            <a:off x="317419" y="3601618"/>
            <a:ext cx="5389938" cy="1382542"/>
            <a:chOff x="313340" y="3822504"/>
            <a:chExt cx="5389938" cy="13825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6E254E-0C9A-AF42-9A84-C9AF91A98153}"/>
                </a:ext>
              </a:extLst>
            </p:cNvPr>
            <p:cNvSpPr txBox="1"/>
            <p:nvPr/>
          </p:nvSpPr>
          <p:spPr>
            <a:xfrm>
              <a:off x="313340" y="4244409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10ECDF-D288-8949-B862-DFCDD4CB96C7}"/>
                </a:ext>
              </a:extLst>
            </p:cNvPr>
            <p:cNvSpPr/>
            <p:nvPr/>
          </p:nvSpPr>
          <p:spPr>
            <a:xfrm>
              <a:off x="1493219" y="430533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/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CAD7A9-B60A-2C47-8B73-81806305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624" y="3986551"/>
                  <a:ext cx="4828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Double Bracket 57">
              <a:extLst>
                <a:ext uri="{FF2B5EF4-FFF2-40B4-BE49-F238E27FC236}">
                  <a16:creationId xmlns:a16="http://schemas.microsoft.com/office/drawing/2014/main" id="{3182F658-5533-A040-AFED-35D8605958C2}"/>
                </a:ext>
              </a:extLst>
            </p:cNvPr>
            <p:cNvSpPr/>
            <p:nvPr/>
          </p:nvSpPr>
          <p:spPr>
            <a:xfrm>
              <a:off x="2405029" y="3927149"/>
              <a:ext cx="3167125" cy="114804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/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46359B-EB09-EC4D-8705-14DE3DCD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428" y="4266437"/>
                  <a:ext cx="6158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/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53D0F2-40CA-564B-B923-441BE91DE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92" y="3979475"/>
                  <a:ext cx="43473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/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C620E2B-ED62-F642-A595-A89E8C49DF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845" y="3979475"/>
                  <a:ext cx="73238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F18A91B-829B-8A43-A415-933719F733D7}"/>
                </a:ext>
              </a:extLst>
            </p:cNvPr>
            <p:cNvSpPr/>
            <p:nvPr/>
          </p:nvSpPr>
          <p:spPr>
            <a:xfrm>
              <a:off x="3010942" y="4039488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1A8D8E-E99D-3B42-A0A1-6D7ECE9D50CD}"/>
                </a:ext>
              </a:extLst>
            </p:cNvPr>
            <p:cNvSpPr/>
            <p:nvPr/>
          </p:nvSpPr>
          <p:spPr>
            <a:xfrm>
              <a:off x="3981653" y="4037221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F2B56CE-A136-1A47-9661-47E88630CBA8}"/>
                </a:ext>
              </a:extLst>
            </p:cNvPr>
            <p:cNvSpPr/>
            <p:nvPr/>
          </p:nvSpPr>
          <p:spPr>
            <a:xfrm>
              <a:off x="4964396" y="40267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060B40-832D-9F47-B686-0A75BCE5DA15}"/>
                </a:ext>
              </a:extLst>
            </p:cNvPr>
            <p:cNvSpPr/>
            <p:nvPr/>
          </p:nvSpPr>
          <p:spPr>
            <a:xfrm>
              <a:off x="3013860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9BC90B-98AE-3B4B-B0B4-BE3CFE19D5AA}"/>
                </a:ext>
              </a:extLst>
            </p:cNvPr>
            <p:cNvSpPr/>
            <p:nvPr/>
          </p:nvSpPr>
          <p:spPr>
            <a:xfrm>
              <a:off x="3989269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D133F6-8CF2-1647-A740-802007C5759C}"/>
                </a:ext>
              </a:extLst>
            </p:cNvPr>
            <p:cNvSpPr/>
            <p:nvPr/>
          </p:nvSpPr>
          <p:spPr>
            <a:xfrm>
              <a:off x="4982703" y="4609522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/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155A9B-4255-8C4D-8892-2B41FDEA3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553" y="4567871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/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4E50BA6-6E0A-B147-8810-31B1DA2B4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740" y="4567871"/>
                  <a:ext cx="73238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/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E268870-122F-5049-BE7D-83E35C1F8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79" y="4567864"/>
                  <a:ext cx="73238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Double Bracket 74">
              <a:extLst>
                <a:ext uri="{FF2B5EF4-FFF2-40B4-BE49-F238E27FC236}">
                  <a16:creationId xmlns:a16="http://schemas.microsoft.com/office/drawing/2014/main" id="{D964F504-2B1A-D24E-80A9-EE774278D848}"/>
                </a:ext>
              </a:extLst>
            </p:cNvPr>
            <p:cNvSpPr/>
            <p:nvPr/>
          </p:nvSpPr>
          <p:spPr>
            <a:xfrm>
              <a:off x="1402950" y="3822504"/>
              <a:ext cx="4300328" cy="1382542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8288C3-1BF5-EE44-B777-FE2131318F13}"/>
              </a:ext>
            </a:extLst>
          </p:cNvPr>
          <p:cNvGrpSpPr/>
          <p:nvPr/>
        </p:nvGrpSpPr>
        <p:grpSpPr>
          <a:xfrm>
            <a:off x="148411" y="5736520"/>
            <a:ext cx="5665128" cy="814774"/>
            <a:chOff x="184682" y="5562580"/>
            <a:chExt cx="5665128" cy="8147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4E53F6-0CEB-524D-AAE8-F8FE11DFB805}"/>
                </a:ext>
              </a:extLst>
            </p:cNvPr>
            <p:cNvSpPr txBox="1"/>
            <p:nvPr/>
          </p:nvSpPr>
          <p:spPr>
            <a:xfrm>
              <a:off x="1073963" y="5709165"/>
              <a:ext cx="115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always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A258FE-441E-1846-B97C-67D367BF663B}"/>
                </a:ext>
              </a:extLst>
            </p:cNvPr>
            <p:cNvSpPr/>
            <p:nvPr/>
          </p:nvSpPr>
          <p:spPr>
            <a:xfrm>
              <a:off x="2215237" y="5756795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FA7F22-E357-2248-8945-2D524B9C6A91}"/>
                </a:ext>
              </a:extLst>
            </p:cNvPr>
            <p:cNvSpPr/>
            <p:nvPr/>
          </p:nvSpPr>
          <p:spPr>
            <a:xfrm>
              <a:off x="184682" y="5687638"/>
              <a:ext cx="636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rPr>
                <a:t>fair</a:t>
              </a:r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/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2A0826F-9674-9F42-B10C-74173DFC5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41" y="5704586"/>
                  <a:ext cx="61587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Double Bracket 81">
              <a:extLst>
                <a:ext uri="{FF2B5EF4-FFF2-40B4-BE49-F238E27FC236}">
                  <a16:creationId xmlns:a16="http://schemas.microsoft.com/office/drawing/2014/main" id="{9B117DF0-83E8-3145-847C-13733EBC7CC6}"/>
                </a:ext>
              </a:extLst>
            </p:cNvPr>
            <p:cNvSpPr/>
            <p:nvPr/>
          </p:nvSpPr>
          <p:spPr>
            <a:xfrm>
              <a:off x="4340011" y="5708578"/>
              <a:ext cx="1329384" cy="524148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/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B026FD5-4470-F441-B50E-33DB827E7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204" y="5721905"/>
                  <a:ext cx="6158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0099A6E-7B5A-1148-9CA5-7714CF8546F6}"/>
                </a:ext>
              </a:extLst>
            </p:cNvPr>
            <p:cNvSpPr/>
            <p:nvPr/>
          </p:nvSpPr>
          <p:spPr>
            <a:xfrm>
              <a:off x="3205479" y="5767776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3C59C7-FA15-5945-A51F-AFCB2D638ADA}"/>
                </a:ext>
              </a:extLst>
            </p:cNvPr>
            <p:cNvSpPr txBox="1"/>
            <p:nvPr/>
          </p:nvSpPr>
          <p:spPr>
            <a:xfrm>
              <a:off x="3565093" y="5716498"/>
              <a:ext cx="841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until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/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B5C495A-4680-B54A-9F8E-A84E9F8A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555" y="5733616"/>
                  <a:ext cx="43473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082B623-4505-CC48-B665-C11057E793E2}"/>
                </a:ext>
              </a:extLst>
            </p:cNvPr>
            <p:cNvSpPr/>
            <p:nvPr/>
          </p:nvSpPr>
          <p:spPr>
            <a:xfrm>
              <a:off x="4425712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7F003C4-ED4E-3943-A381-BB6F1796F3D0}"/>
                </a:ext>
              </a:extLst>
            </p:cNvPr>
            <p:cNvSpPr/>
            <p:nvPr/>
          </p:nvSpPr>
          <p:spPr>
            <a:xfrm>
              <a:off x="5160795" y="5763464"/>
              <a:ext cx="425303" cy="4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89" name="Double Bracket 88">
              <a:extLst>
                <a:ext uri="{FF2B5EF4-FFF2-40B4-BE49-F238E27FC236}">
                  <a16:creationId xmlns:a16="http://schemas.microsoft.com/office/drawing/2014/main" id="{C9D131B2-16B9-9848-AE1D-9AB230DDE52B}"/>
                </a:ext>
              </a:extLst>
            </p:cNvPr>
            <p:cNvSpPr/>
            <p:nvPr/>
          </p:nvSpPr>
          <p:spPr>
            <a:xfrm>
              <a:off x="3134123" y="5638799"/>
              <a:ext cx="2621902" cy="658171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ouble Bracket 89">
              <a:extLst>
                <a:ext uri="{FF2B5EF4-FFF2-40B4-BE49-F238E27FC236}">
                  <a16:creationId xmlns:a16="http://schemas.microsoft.com/office/drawing/2014/main" id="{2936B007-4132-2946-AD63-E134D46B507B}"/>
                </a:ext>
              </a:extLst>
            </p:cNvPr>
            <p:cNvSpPr/>
            <p:nvPr/>
          </p:nvSpPr>
          <p:spPr>
            <a:xfrm>
              <a:off x="2131799" y="5562580"/>
              <a:ext cx="3718011" cy="814774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48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for the CWP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CWP States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Conjunct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Negate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43F68-7794-194B-AE9A-0820ADA5138F}"/>
              </a:ext>
            </a:extLst>
          </p:cNvPr>
          <p:cNvSpPr txBox="1"/>
          <p:nvPr/>
        </p:nvSpPr>
        <p:spPr>
          <a:xfrm>
            <a:off x="846176" y="5475220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+ 3(6)=20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156911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0722C-4077-A548-9050-06F5E115559D}"/>
              </a:ext>
            </a:extLst>
          </p:cNvPr>
          <p:cNvSpPr/>
          <p:nvPr/>
        </p:nvSpPr>
        <p:spPr>
          <a:xfrm>
            <a:off x="4040" y="0"/>
            <a:ext cx="916099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19" y="4274941"/>
            <a:ext cx="9631680" cy="13320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40" y="270934"/>
            <a:ext cx="9616440" cy="6587066"/>
            <a:chOff x="0" y="270934"/>
            <a:chExt cx="9616440" cy="658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0242"/>
              <a:ext cx="9616440" cy="31877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70934"/>
              <a:ext cx="1375633" cy="617219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352" y="1032164"/>
            <a:ext cx="2083769" cy="357447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33581" y="436169"/>
            <a:ext cx="3770493" cy="3323085"/>
            <a:chOff x="88900" y="410768"/>
            <a:chExt cx="3770493" cy="332308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00" y="410768"/>
              <a:ext cx="3770493" cy="332308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1600200" y="2235200"/>
              <a:ext cx="0" cy="4699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570" y="2726268"/>
            <a:ext cx="2533985" cy="13123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014" y="740809"/>
            <a:ext cx="2969131" cy="205319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403147" y="1663305"/>
            <a:ext cx="1684866" cy="1968895"/>
            <a:chOff x="6434667" y="1663305"/>
            <a:chExt cx="1684866" cy="19434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6399" y="1824143"/>
              <a:ext cx="1264317" cy="178265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34667" y="1663305"/>
              <a:ext cx="1684866" cy="18002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708412" y="160868"/>
            <a:ext cx="8290983" cy="4141659"/>
            <a:chOff x="738717" y="160867"/>
            <a:chExt cx="8290983" cy="4141659"/>
          </a:xfrm>
        </p:grpSpPr>
        <p:grpSp>
          <p:nvGrpSpPr>
            <p:cNvPr id="55" name="Group 54"/>
            <p:cNvGrpSpPr/>
            <p:nvPr/>
          </p:nvGrpSpPr>
          <p:grpSpPr>
            <a:xfrm>
              <a:off x="738717" y="160867"/>
              <a:ext cx="8290983" cy="2387602"/>
              <a:chOff x="738717" y="160867"/>
              <a:chExt cx="8290983" cy="238760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9025467" y="393700"/>
                <a:ext cx="4233" cy="2154769"/>
              </a:xfrm>
              <a:prstGeom prst="line">
                <a:avLst/>
              </a:prstGeom>
              <a:ln w="1143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38717" y="397933"/>
                <a:ext cx="8288866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908800" y="160867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764867" y="2760134"/>
              <a:ext cx="1998133" cy="1542392"/>
              <a:chOff x="6764867" y="2760134"/>
              <a:chExt cx="1998133" cy="1542392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764867" y="3894667"/>
                <a:ext cx="0" cy="389466"/>
              </a:xfrm>
              <a:prstGeom prst="line">
                <a:avLst/>
              </a:prstGeom>
              <a:ln w="6350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764867" y="4284133"/>
                <a:ext cx="1998133" cy="0"/>
              </a:xfrm>
              <a:prstGeom prst="line">
                <a:avLst/>
              </a:prstGeom>
              <a:ln w="9525">
                <a:solidFill>
                  <a:schemeClr val="bg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8754533" y="2760134"/>
                <a:ext cx="8467" cy="1523999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416801" y="4063999"/>
                <a:ext cx="1002197" cy="238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50" dirty="0">
                    <a:solidFill>
                      <a:schemeClr val="bg1"/>
                    </a:solidFill>
                  </a:rPr>
                  <a:t>examTime =now</a:t>
                </a: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3959455" y="423128"/>
            <a:ext cx="4907494" cy="3872653"/>
            <a:chOff x="3990975" y="435187"/>
            <a:chExt cx="4907494" cy="3872653"/>
          </a:xfrm>
        </p:grpSpPr>
        <p:grpSp>
          <p:nvGrpSpPr>
            <p:cNvPr id="121" name="Group 120"/>
            <p:cNvGrpSpPr/>
            <p:nvPr/>
          </p:nvGrpSpPr>
          <p:grpSpPr>
            <a:xfrm>
              <a:off x="3990975" y="668867"/>
              <a:ext cx="4907494" cy="3638973"/>
              <a:chOff x="3990975" y="668867"/>
              <a:chExt cx="4907494" cy="3638973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409440" y="723054"/>
                <a:ext cx="2384212" cy="3584786"/>
                <a:chOff x="4409440" y="723054"/>
                <a:chExt cx="2384212" cy="3584786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9440" y="2423159"/>
                  <a:ext cx="2384212" cy="1884681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4411133" y="948267"/>
                  <a:ext cx="2060787" cy="1535853"/>
                  <a:chOff x="4411133" y="948267"/>
                  <a:chExt cx="2060787" cy="1535853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11133" y="965199"/>
                    <a:ext cx="2060787" cy="381001"/>
                    <a:chOff x="4411133" y="965199"/>
                    <a:chExt cx="2060787" cy="381001"/>
                  </a:xfrm>
                </p:grpSpPr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 flipV="1">
                      <a:off x="6461760" y="965200"/>
                      <a:ext cx="1016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4411133" y="965199"/>
                      <a:ext cx="2057400" cy="1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419600" y="948267"/>
                    <a:ext cx="15240" cy="153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543214" y="723054"/>
                  <a:ext cx="1909497" cy="238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5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alert dismissed- no exam orders</a:t>
                  </a: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3990975" y="668867"/>
                <a:ext cx="4907494" cy="1834010"/>
                <a:chOff x="3990975" y="668867"/>
                <a:chExt cx="4907494" cy="183401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8890000" y="670560"/>
                  <a:ext cx="5080" cy="17509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3990975" y="668867"/>
                  <a:ext cx="4907494" cy="740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90975" y="681038"/>
                  <a:ext cx="6594" cy="182183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997960" y="2494280"/>
                  <a:ext cx="564922" cy="13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Box 121"/>
            <p:cNvSpPr txBox="1"/>
            <p:nvPr/>
          </p:nvSpPr>
          <p:spPr>
            <a:xfrm>
              <a:off x="6873240" y="435187"/>
              <a:ext cx="104227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solidFill>
                    <a:schemeClr val="bg1"/>
                  </a:solidFill>
                </a:rPr>
                <a:t>examTime =!now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0244F8-44E9-7846-A021-537AF3A643FC}"/>
              </a:ext>
            </a:extLst>
          </p:cNvPr>
          <p:cNvSpPr/>
          <p:nvPr/>
        </p:nvSpPr>
        <p:spPr>
          <a:xfrm>
            <a:off x="9123064" y="0"/>
            <a:ext cx="714622" cy="685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CC78F-34D7-1542-899D-24851E8ADB7E}"/>
              </a:ext>
            </a:extLst>
          </p:cNvPr>
          <p:cNvSpPr txBox="1"/>
          <p:nvPr/>
        </p:nvSpPr>
        <p:spPr>
          <a:xfrm>
            <a:off x="9141635" y="674466"/>
            <a:ext cx="3050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BPMN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PHware</a:t>
            </a:r>
            <a:r>
              <a:rPr lang="en-US" sz="2800" dirty="0"/>
              <a:t> 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1092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Promela</a:t>
            </a:r>
            <a:r>
              <a:rPr lang="en-US" dirty="0"/>
              <a:t> for the BPMN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Token Semantics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Token activation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Consume &amp;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Define State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 CWP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other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locations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Environment (input)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Weak as possible</a:t>
            </a:r>
          </a:p>
          <a:p>
            <a:endParaRPr lang="en-US" sz="24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46A76-B002-244C-84D0-B4A23BFD662A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Additional information from designer</a:t>
            </a:r>
          </a:p>
        </p:txBody>
      </p:sp>
    </p:spTree>
    <p:extLst>
      <p:ext uri="{BB962C8B-B14F-4D97-AF65-F5344CB8AC3E}">
        <p14:creationId xmlns:p14="http://schemas.microsoft.com/office/powerpoint/2010/main" val="938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388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(Start170)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(Start170)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/* </a:t>
            </a:r>
            <a:r>
              <a:rPr lang="en-US" sz="2400" i="1" dirty="0">
                <a:solidFill>
                  <a:schemeClr val="accent2"/>
                </a:solidFill>
                <a:latin typeface="Lucida Console" panose="020B0609040504020204" pitchFamily="49" charset="0"/>
              </a:rPr>
              <a:t>State and environment updates </a:t>
            </a:r>
            <a:r>
              <a:rPr 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*/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(Task04) -&gt;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471C9-7A1C-7541-AD4C-88640C5F0DF2}"/>
              </a:ext>
            </a:extLst>
          </p:cNvPr>
          <p:cNvSpPr txBox="1"/>
          <p:nvPr/>
        </p:nvSpPr>
        <p:spPr>
          <a:xfrm>
            <a:off x="8865326" y="691883"/>
            <a:ext cx="33266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Token Activation Semantics </a:t>
            </a:r>
          </a:p>
          <a:p>
            <a:pPr algn="ctr"/>
            <a:endParaRPr lang="en-US" sz="2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310BF-4EC8-5C4F-BD4A-F35B87C0F7DC}"/>
              </a:ext>
            </a:extLst>
          </p:cNvPr>
          <p:cNvSpPr/>
          <p:nvPr/>
        </p:nvSpPr>
        <p:spPr>
          <a:xfrm>
            <a:off x="2174628" y="638907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3135919" y="633038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BDD2FB9-E099-2B44-9756-F700E992C2A8}"/>
              </a:ext>
            </a:extLst>
          </p:cNvPr>
          <p:cNvSpPr/>
          <p:nvPr/>
        </p:nvSpPr>
        <p:spPr>
          <a:xfrm>
            <a:off x="219525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A9B202A-4C28-0146-851C-89EFF4D7C6C7}"/>
              </a:ext>
            </a:extLst>
          </p:cNvPr>
          <p:cNvSpPr/>
          <p:nvPr/>
        </p:nvSpPr>
        <p:spPr>
          <a:xfrm rot="10800000">
            <a:off x="5160798" y="3212123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49A0B9C-2CD2-234D-857B-417299DA7148}"/>
              </a:ext>
            </a:extLst>
          </p:cNvPr>
          <p:cNvSpPr/>
          <p:nvPr/>
        </p:nvSpPr>
        <p:spPr>
          <a:xfrm>
            <a:off x="1432857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563FCF8-7D07-324E-BB15-D004AA83CB59}"/>
              </a:ext>
            </a:extLst>
          </p:cNvPr>
          <p:cNvSpPr/>
          <p:nvPr/>
        </p:nvSpPr>
        <p:spPr>
          <a:xfrm rot="10800000">
            <a:off x="6057618" y="3921366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A523245-FD6F-8C47-99D6-2A216213342C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2C3BDD4-291E-8C43-A216-1E55A0E2E3F1}"/>
              </a:ext>
            </a:extLst>
          </p:cNvPr>
          <p:cNvSpPr/>
          <p:nvPr/>
        </p:nvSpPr>
        <p:spPr>
          <a:xfrm rot="10800000">
            <a:off x="8454984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845C58D-77A5-FB4A-A55A-650CB8F95350}"/>
              </a:ext>
            </a:extLst>
          </p:cNvPr>
          <p:cNvSpPr/>
          <p:nvPr/>
        </p:nvSpPr>
        <p:spPr>
          <a:xfrm>
            <a:off x="1432857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4C6D39E-5730-984F-9B53-5CE417D0F6A3}"/>
              </a:ext>
            </a:extLst>
          </p:cNvPr>
          <p:cNvSpPr/>
          <p:nvPr/>
        </p:nvSpPr>
        <p:spPr>
          <a:xfrm rot="10800000">
            <a:off x="4891184" y="4665775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2" grpId="0" animBg="1"/>
      <p:bldP spid="1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E98C3-1F9E-364D-876B-B6EF6BD6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593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6EB1C-E20E-814A-8198-E4B9820EC422}"/>
              </a:ext>
            </a:extLst>
          </p:cNvPr>
          <p:cNvSpPr txBox="1"/>
          <p:nvPr/>
        </p:nvSpPr>
        <p:spPr>
          <a:xfrm>
            <a:off x="9559310" y="691883"/>
            <a:ext cx="26326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State</a:t>
            </a:r>
          </a:p>
          <a:p>
            <a:pPr algn="ctr"/>
            <a:endParaRPr lang="en-US" sz="2800" dirty="0"/>
          </a:p>
          <a:p>
            <a:pPr algn="ctr"/>
            <a:endParaRPr lang="en-US" sz="2400" dirty="0"/>
          </a:p>
          <a:p>
            <a:pPr lvl="1"/>
            <a:endParaRPr lang="en-US" sz="2400" i="1" dirty="0"/>
          </a:p>
          <a:p>
            <a:pPr algn="ctr"/>
            <a:endParaRPr lang="en-US" sz="2400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0CE874C-58D7-5A48-9959-9CBDEAC2F304}"/>
              </a:ext>
            </a:extLst>
          </p:cNvPr>
          <p:cNvSpPr/>
          <p:nvPr/>
        </p:nvSpPr>
        <p:spPr>
          <a:xfrm>
            <a:off x="4373371" y="2143422"/>
            <a:ext cx="920262" cy="5200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9B1609F-5B8F-CC46-8A02-691D16AF8E19}"/>
              </a:ext>
            </a:extLst>
          </p:cNvPr>
          <p:cNvSpPr/>
          <p:nvPr/>
        </p:nvSpPr>
        <p:spPr>
          <a:xfrm>
            <a:off x="6049108" y="216877"/>
            <a:ext cx="1301262" cy="5273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examTime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11F8A-E952-3E45-9BD9-519BB560840F}"/>
              </a:ext>
            </a:extLst>
          </p:cNvPr>
          <p:cNvSpPr/>
          <p:nvPr/>
        </p:nvSpPr>
        <p:spPr>
          <a:xfrm>
            <a:off x="9559308" y="1694019"/>
            <a:ext cx="2632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Import CWP state</a:t>
            </a:r>
          </a:p>
          <a:p>
            <a:pPr lvl="1"/>
            <a:r>
              <a:rPr lang="en-US" sz="2400" i="1" dirty="0"/>
              <a:t>orders</a:t>
            </a:r>
          </a:p>
          <a:p>
            <a:pPr lvl="1"/>
            <a:r>
              <a:rPr lang="en-US" sz="2400" i="1" dirty="0" err="1"/>
              <a:t>sevNeed</a:t>
            </a:r>
            <a:endParaRPr lang="en-US" sz="2400" i="1" dirty="0"/>
          </a:p>
          <a:p>
            <a:pPr lvl="1"/>
            <a:r>
              <a:rPr lang="en-US" sz="2400" i="1" dirty="0" err="1"/>
              <a:t>homeCare</a:t>
            </a:r>
            <a:endParaRPr lang="en-US" sz="2400" dirty="0"/>
          </a:p>
          <a:p>
            <a:pPr lvl="1"/>
            <a:r>
              <a:rPr lang="en-US" sz="2400" i="1" dirty="0" err="1"/>
              <a:t>trndSevNeed</a:t>
            </a:r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A53A4-C6E5-9947-94A3-CEEC3EBD5C3A}"/>
              </a:ext>
            </a:extLst>
          </p:cNvPr>
          <p:cNvSpPr/>
          <p:nvPr/>
        </p:nvSpPr>
        <p:spPr>
          <a:xfrm>
            <a:off x="9559309" y="3901498"/>
            <a:ext cx="2632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Add other variables</a:t>
            </a:r>
          </a:p>
          <a:p>
            <a:pPr lvl="1"/>
            <a:r>
              <a:rPr lang="en-US" sz="2400" i="1" dirty="0">
                <a:solidFill>
                  <a:schemeClr val="accent6"/>
                </a:solidFill>
              </a:rPr>
              <a:t>alert</a:t>
            </a:r>
          </a:p>
          <a:p>
            <a:pPr lvl="1"/>
            <a:r>
              <a:rPr lang="en-US" sz="2400" i="1" dirty="0" err="1">
                <a:solidFill>
                  <a:schemeClr val="accent6"/>
                </a:solidFill>
              </a:rPr>
              <a:t>examTime</a:t>
            </a:r>
            <a:endParaRPr lang="en-US" sz="2400" i="1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45BFD-9DB4-3549-9BBA-6869E36702A6}"/>
              </a:ext>
            </a:extLst>
          </p:cNvPr>
          <p:cNvSpPr/>
          <p:nvPr/>
        </p:nvSpPr>
        <p:spPr>
          <a:xfrm>
            <a:off x="9559308" y="5577951"/>
            <a:ext cx="2632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Identify updates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88737CD1-B790-B042-9E53-7C30379D4DFC}"/>
              </a:ext>
            </a:extLst>
          </p:cNvPr>
          <p:cNvSpPr/>
          <p:nvPr/>
        </p:nvSpPr>
        <p:spPr>
          <a:xfrm rot="5400000">
            <a:off x="534892" y="2257045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859993-0E31-944C-B80C-36FFDD6D8DC9}"/>
              </a:ext>
            </a:extLst>
          </p:cNvPr>
          <p:cNvSpPr/>
          <p:nvPr/>
        </p:nvSpPr>
        <p:spPr>
          <a:xfrm>
            <a:off x="122515" y="2759519"/>
            <a:ext cx="1404471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orders</a:t>
            </a:r>
          </a:p>
          <a:p>
            <a:pPr algn="ctr"/>
            <a:r>
              <a:rPr lang="en-US" i="1" dirty="0" err="1"/>
              <a:t>sevNeed</a:t>
            </a:r>
            <a:endParaRPr lang="en-US" i="1" dirty="0"/>
          </a:p>
          <a:p>
            <a:pPr algn="ctr"/>
            <a:r>
              <a:rPr lang="en-US" i="1" dirty="0" err="1"/>
              <a:t>homeCare</a:t>
            </a:r>
            <a:endParaRPr lang="en-US" i="1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16822533-19DF-1042-B9BB-B7334C08DA0C}"/>
              </a:ext>
            </a:extLst>
          </p:cNvPr>
          <p:cNvSpPr/>
          <p:nvPr/>
        </p:nvSpPr>
        <p:spPr>
          <a:xfrm>
            <a:off x="4557071" y="4488020"/>
            <a:ext cx="579718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6566FA-752E-3C4B-B83D-A388C539BF97}"/>
              </a:ext>
            </a:extLst>
          </p:cNvPr>
          <p:cNvSpPr/>
          <p:nvPr/>
        </p:nvSpPr>
        <p:spPr>
          <a:xfrm>
            <a:off x="5180152" y="4197697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trndSevNeed</a:t>
            </a:r>
            <a:endParaRPr lang="en-US" i="1" dirty="0"/>
          </a:p>
          <a:p>
            <a:pPr algn="ctr"/>
            <a:r>
              <a:rPr lang="en-US" i="1" dirty="0"/>
              <a:t>alert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5A6AA7BF-F970-7141-8B5A-AF383C361527}"/>
              </a:ext>
            </a:extLst>
          </p:cNvPr>
          <p:cNvSpPr/>
          <p:nvPr/>
        </p:nvSpPr>
        <p:spPr>
          <a:xfrm rot="5400000">
            <a:off x="7936610" y="1892425"/>
            <a:ext cx="420091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E0F4FC-17F5-3442-9C2A-355CA4A9CDFF}"/>
              </a:ext>
            </a:extLst>
          </p:cNvPr>
          <p:cNvSpPr/>
          <p:nvPr/>
        </p:nvSpPr>
        <p:spPr>
          <a:xfrm>
            <a:off x="7410827" y="2309914"/>
            <a:ext cx="1471660" cy="5200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examTime</a:t>
            </a:r>
            <a:endParaRPr lang="en-US" i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1EA572B-ABE1-6E47-8524-93EF243048D4}"/>
              </a:ext>
            </a:extLst>
          </p:cNvPr>
          <p:cNvSpPr/>
          <p:nvPr/>
        </p:nvSpPr>
        <p:spPr>
          <a:xfrm rot="16200000">
            <a:off x="7924736" y="2966525"/>
            <a:ext cx="443844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CCADC8-DF42-0847-AC7F-31FECCD85C37}"/>
              </a:ext>
            </a:extLst>
          </p:cNvPr>
          <p:cNvSpPr/>
          <p:nvPr/>
        </p:nvSpPr>
        <p:spPr>
          <a:xfrm>
            <a:off x="2314434" y="3207909"/>
            <a:ext cx="1471660" cy="873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fatality</a:t>
            </a:r>
          </a:p>
          <a:p>
            <a:pPr algn="ctr"/>
            <a:r>
              <a:rPr lang="en-US" i="1" dirty="0"/>
              <a:t>(</a:t>
            </a:r>
            <a:r>
              <a:rPr lang="en-US" i="1" dirty="0" err="1"/>
              <a:t>sevNeed</a:t>
            </a:r>
            <a:r>
              <a:rPr lang="en-US" i="1" dirty="0"/>
              <a:t>)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E5B3A38-61C9-1B44-A0F8-93DBF58D9734}"/>
              </a:ext>
            </a:extLst>
          </p:cNvPr>
          <p:cNvSpPr/>
          <p:nvPr/>
        </p:nvSpPr>
        <p:spPr>
          <a:xfrm rot="5400000">
            <a:off x="2089049" y="2237755"/>
            <a:ext cx="1530843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7942308-3745-7C42-A1BF-C8CD78DD1C8F}"/>
              </a:ext>
            </a:extLst>
          </p:cNvPr>
          <p:cNvSpPr/>
          <p:nvPr/>
        </p:nvSpPr>
        <p:spPr>
          <a:xfrm rot="16200000">
            <a:off x="2771875" y="4641729"/>
            <a:ext cx="1300869" cy="29284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08021A-7422-EB44-8E90-A578C36D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25" y="238240"/>
            <a:ext cx="7625976" cy="1844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62B2D-0AB8-C64D-96B3-BE82EDF03243}"/>
              </a:ext>
            </a:extLst>
          </p:cNvPr>
          <p:cNvSpPr txBox="1"/>
          <p:nvPr/>
        </p:nvSpPr>
        <p:spPr>
          <a:xfrm>
            <a:off x="189525" y="2333685"/>
            <a:ext cx="9928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active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proctype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patientCaregiver</a:t>
            </a:r>
            <a:r>
              <a:rPr lang="en-US" sz="24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hasToken</a:t>
            </a:r>
            <a:r>
              <a:rPr lang="en-US" sz="2400" dirty="0">
                <a:latin typeface="Lucida Console" panose="020B0609040504020204" pitchFamily="49" charset="0"/>
              </a:rPr>
              <a:t>(task05) -&gt;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atomic</a:t>
            </a:r>
            <a:r>
              <a:rPr lang="en-US" sz="2400" dirty="0">
                <a:latin typeface="Lucida Console" panose="020B0609040504020204" pitchFamily="49" charset="0"/>
              </a:rPr>
              <a:t>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consumeToken</a:t>
            </a:r>
            <a:r>
              <a:rPr lang="en-US" sz="2400" dirty="0">
                <a:latin typeface="Lucida Console" panose="020B0609040504020204" pitchFamily="49" charset="0"/>
              </a:rPr>
              <a:t>(task05)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tndSevNeed,sevNeed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putToken</a:t>
            </a:r>
            <a:r>
              <a:rPr lang="en-US" sz="2400" dirty="0">
                <a:latin typeface="Lucida Console" panose="020B0609040504020204" pitchFamily="49" charset="0"/>
              </a:rPr>
              <a:t>(Task04)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 }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…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od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471C9-7A1C-7541-AD4C-88640C5F0DF2}"/>
              </a:ext>
            </a:extLst>
          </p:cNvPr>
          <p:cNvSpPr txBox="1"/>
          <p:nvPr/>
        </p:nvSpPr>
        <p:spPr>
          <a:xfrm>
            <a:off x="8504393" y="730125"/>
            <a:ext cx="34783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Environment</a:t>
            </a:r>
          </a:p>
          <a:p>
            <a:pPr algn="ctr"/>
            <a:endParaRPr lang="en-US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5241B1-88EA-1144-9263-E8CDDEB1D004}"/>
              </a:ext>
            </a:extLst>
          </p:cNvPr>
          <p:cNvSpPr/>
          <p:nvPr/>
        </p:nvSpPr>
        <p:spPr>
          <a:xfrm>
            <a:off x="4486602" y="601171"/>
            <a:ext cx="252048" cy="2579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CEEC96D-6551-FC42-88C9-958A184F9C53}"/>
              </a:ext>
            </a:extLst>
          </p:cNvPr>
          <p:cNvSpPr/>
          <p:nvPr/>
        </p:nvSpPr>
        <p:spPr>
          <a:xfrm>
            <a:off x="1438720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3DC0914-D975-5E47-A19F-048E5BA6F3C8}"/>
              </a:ext>
            </a:extLst>
          </p:cNvPr>
          <p:cNvSpPr/>
          <p:nvPr/>
        </p:nvSpPr>
        <p:spPr>
          <a:xfrm rot="10800000">
            <a:off x="9692108" y="4278922"/>
            <a:ext cx="442829" cy="216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AB09B-26EA-CA4E-8045-C5594E2C5F89}"/>
              </a:ext>
            </a:extLst>
          </p:cNvPr>
          <p:cNvSpPr txBox="1"/>
          <p:nvPr/>
        </p:nvSpPr>
        <p:spPr>
          <a:xfrm>
            <a:off x="1075765" y="2799849"/>
            <a:ext cx="10913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Lucida Console" panose="020B0609040504020204" pitchFamily="49" charset="0"/>
              </a:rPr>
              <a:t>inline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updatePatientMortality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if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trndSevNeed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:: (!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isWithinHomeCare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)) -&gt; </a:t>
            </a:r>
          </a:p>
          <a:p>
            <a:r>
              <a:rPr lang="en-US" sz="240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setSeverity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sevNeed</a:t>
            </a:r>
            <a:r>
              <a:rPr lang="en-US" sz="2400" dirty="0">
                <a:latin typeface="Lucida Console" panose="020B0609040504020204" pitchFamily="49" charset="0"/>
              </a:rPr>
              <a:t>, EXPIRED)</a:t>
            </a: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latin typeface="Lucida Console" panose="020B0609040504020204" pitchFamily="49" charset="0"/>
              </a:rPr>
              <a:t>:: </a:t>
            </a:r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endParaRPr lang="en-US" sz="2400" dirty="0">
              <a:solidFill>
                <a:schemeClr val="accent4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chemeClr val="accent4"/>
                </a:solidFill>
                <a:latin typeface="Lucida Console" panose="020B0609040504020204" pitchFamily="49" charset="0"/>
              </a:rPr>
              <a:t>  fi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6535D-39CB-B946-AE8D-8499CD3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Environment Possible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B4FEEE4-B9F5-7940-91D7-12AD7F084ADD}"/>
              </a:ext>
            </a:extLst>
          </p:cNvPr>
          <p:cNvSpPr/>
          <p:nvPr/>
        </p:nvSpPr>
        <p:spPr>
          <a:xfrm>
            <a:off x="210670" y="3550024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Home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EDA403-3115-344C-9116-C989E2DE16F6}"/>
              </a:ext>
            </a:extLst>
          </p:cNvPr>
          <p:cNvSpPr/>
          <p:nvPr/>
        </p:nvSpPr>
        <p:spPr>
          <a:xfrm>
            <a:off x="203199" y="4254009"/>
            <a:ext cx="125506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</p:txBody>
      </p:sp>
    </p:spTree>
    <p:extLst>
      <p:ext uri="{BB962C8B-B14F-4D97-AF65-F5344CB8AC3E}">
        <p14:creationId xmlns:p14="http://schemas.microsoft.com/office/powerpoint/2010/main" val="420474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B3972E-224C-C847-B0C3-CAFD77E5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r="496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C93BC-7A5D-F840-B65C-2C93A5FA38F1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integration of human cognition and machine reasoning is challenging especially where failure risks health or safety</a:t>
            </a:r>
          </a:p>
        </p:txBody>
      </p:sp>
    </p:spTree>
    <p:extLst>
      <p:ext uri="{BB962C8B-B14F-4D97-AF65-F5344CB8AC3E}">
        <p14:creationId xmlns:p14="http://schemas.microsoft.com/office/powerpoint/2010/main" val="228416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A25DC-0D92-AF40-89CB-3511C0713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ACF87-F442-E24E-B9D9-B47EC8D20E57}"/>
              </a:ext>
            </a:extLst>
          </p:cNvPr>
          <p:cNvSpPr txBox="1"/>
          <p:nvPr/>
        </p:nvSpPr>
        <p:spPr>
          <a:xfrm>
            <a:off x="6890400" y="1455001"/>
            <a:ext cx="5298551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+mj-lt"/>
              </a:rPr>
              <a:t>The vast difference  between humans and machines challenge conventional methods of integration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6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8D4AE-5BC5-7445-99D8-3982537A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693065"/>
            <a:ext cx="5890683" cy="362503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C40C5-8E71-0445-832D-40AE978C59C3}"/>
              </a:ext>
            </a:extLst>
          </p:cNvPr>
          <p:cNvSpPr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Asynchrony and distribution make manual reasoning difficult at best</a:t>
            </a:r>
          </a:p>
        </p:txBody>
      </p:sp>
    </p:spTree>
    <p:extLst>
      <p:ext uri="{BB962C8B-B14F-4D97-AF65-F5344CB8AC3E}">
        <p14:creationId xmlns:p14="http://schemas.microsoft.com/office/powerpoint/2010/main" val="27249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B87-C873-8345-BA75-B0818A1D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EF9592-29B2-F840-A861-E8F98BD93162}"/>
              </a:ext>
            </a:extLst>
          </p:cNvPr>
          <p:cNvSpPr/>
          <p:nvPr/>
        </p:nvSpPr>
        <p:spPr>
          <a:xfrm>
            <a:off x="1893717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400" dirty="0"/>
              <a:t>ognitive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</a:t>
            </a:r>
            <a:r>
              <a:rPr lang="en-US" sz="2400" dirty="0"/>
              <a:t>ork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2400" dirty="0"/>
              <a:t>roblem (CWP)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3A4442-0FE9-B74E-BC81-6D8EB43583D2}"/>
              </a:ext>
            </a:extLst>
          </p:cNvPr>
          <p:cNvSpPr/>
          <p:nvPr/>
        </p:nvSpPr>
        <p:spPr>
          <a:xfrm>
            <a:off x="7034222" y="1888183"/>
            <a:ext cx="2917371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Workflow Model (BPMN)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4DB66-4BAD-2648-811A-584F86CB08B1}"/>
              </a:ext>
            </a:extLst>
          </p:cNvPr>
          <p:cNvSpPr/>
          <p:nvPr/>
        </p:nvSpPr>
        <p:spPr>
          <a:xfrm>
            <a:off x="1893718" y="3952516"/>
            <a:ext cx="8057875" cy="99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Checking (SPIN)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FEE87E9-3196-A944-BE5C-0864691CBF71}"/>
              </a:ext>
            </a:extLst>
          </p:cNvPr>
          <p:cNvSpPr/>
          <p:nvPr/>
        </p:nvSpPr>
        <p:spPr>
          <a:xfrm>
            <a:off x="3091146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91C097D-1761-144B-A132-49B872E9A4FD}"/>
              </a:ext>
            </a:extLst>
          </p:cNvPr>
          <p:cNvSpPr/>
          <p:nvPr/>
        </p:nvSpPr>
        <p:spPr>
          <a:xfrm>
            <a:off x="8332522" y="3111342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58A2-CF02-7A44-AA41-2F9186B139D6}"/>
              </a:ext>
            </a:extLst>
          </p:cNvPr>
          <p:cNvSpPr txBox="1"/>
          <p:nvPr/>
        </p:nvSpPr>
        <p:spPr>
          <a:xfrm>
            <a:off x="2595944" y="1390892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What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26622-1CF9-D74A-AD27-43D50F666ACC}"/>
              </a:ext>
            </a:extLst>
          </p:cNvPr>
          <p:cNvSpPr txBox="1"/>
          <p:nvPr/>
        </p:nvSpPr>
        <p:spPr>
          <a:xfrm>
            <a:off x="7837320" y="1390891"/>
            <a:ext cx="151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How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326322C-0AB4-0B4A-B3B9-2C4C99411A05}"/>
              </a:ext>
            </a:extLst>
          </p:cNvPr>
          <p:cNvSpPr/>
          <p:nvPr/>
        </p:nvSpPr>
        <p:spPr>
          <a:xfrm>
            <a:off x="5834743" y="5100860"/>
            <a:ext cx="522514" cy="706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EEE1F-EE1D-8B48-90E2-F61117361955}"/>
              </a:ext>
            </a:extLst>
          </p:cNvPr>
          <p:cNvSpPr txBox="1"/>
          <p:nvPr/>
        </p:nvSpPr>
        <p:spPr>
          <a:xfrm>
            <a:off x="2564731" y="5807040"/>
            <a:ext cx="7062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Does the BPMN implements the CWP?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257F9-442D-904E-8D83-83CD92AC876C}"/>
              </a:ext>
            </a:extLst>
          </p:cNvPr>
          <p:cNvSpPr txBox="1"/>
          <p:nvPr/>
        </p:nvSpPr>
        <p:spPr>
          <a:xfrm>
            <a:off x="47130" y="2958940"/>
            <a:ext cx="304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inear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i="1" dirty="0">
                <a:solidFill>
                  <a:schemeClr val="accent6"/>
                </a:solidFill>
              </a:rPr>
              <a:t>emporal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400" i="1" dirty="0">
                <a:solidFill>
                  <a:schemeClr val="accent6"/>
                </a:solidFill>
              </a:rPr>
              <a:t>ogic</a:t>
            </a:r>
            <a:r>
              <a:rPr lang="en-US" sz="2400" dirty="0">
                <a:solidFill>
                  <a:schemeClr val="accent6"/>
                </a:solidFill>
              </a:rPr>
              <a:t> (LTL)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DB506-6020-CE4D-81CF-7921A3DA9069}"/>
              </a:ext>
            </a:extLst>
          </p:cNvPr>
          <p:cNvSpPr txBox="1"/>
          <p:nvPr/>
        </p:nvSpPr>
        <p:spPr>
          <a:xfrm>
            <a:off x="8855036" y="2982502"/>
            <a:ext cx="291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To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</a:t>
            </a:r>
            <a:r>
              <a:rPr lang="en-US" sz="2400" i="1" dirty="0">
                <a:solidFill>
                  <a:schemeClr val="accent6"/>
                </a:solidFill>
              </a:rPr>
              <a:t>cess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</a:t>
            </a:r>
            <a:r>
              <a:rPr lang="en-US" sz="2400" i="1" dirty="0">
                <a:solidFill>
                  <a:schemeClr val="accent6"/>
                </a:solidFill>
              </a:rPr>
              <a:t>ta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</a:t>
            </a:r>
            <a:r>
              <a:rPr lang="en-US" sz="2400" i="1" dirty="0">
                <a:solidFill>
                  <a:schemeClr val="accent6"/>
                </a:solidFill>
              </a:rPr>
              <a:t>nguage 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Promela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890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08C5D-1D2A-DB4D-9C86-35072B75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Remote Patient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E9901-C605-5C4C-A135-C43D6263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8" y="478713"/>
            <a:ext cx="2136199" cy="2695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9468E-A7A9-6042-920C-E772FE99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1002432"/>
            <a:ext cx="3419533" cy="217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3290A-38AA-C74B-BF88-005539928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0" y="3429000"/>
            <a:ext cx="7112423" cy="2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0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1CB36-36A3-CD49-87E1-8B99A33038B3}"/>
              </a:ext>
            </a:extLst>
          </p:cNvPr>
          <p:cNvSpPr/>
          <p:nvPr/>
        </p:nvSpPr>
        <p:spPr>
          <a:xfrm>
            <a:off x="0" y="0"/>
            <a:ext cx="886532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75" y="0"/>
            <a:ext cx="7214645" cy="4654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" y="1617241"/>
            <a:ext cx="3236928" cy="50883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86" y="5301389"/>
            <a:ext cx="2187634" cy="930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289" y="3160395"/>
            <a:ext cx="1776741" cy="21518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075" y="1546255"/>
            <a:ext cx="2971209" cy="35771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712" y="3823051"/>
            <a:ext cx="744192" cy="2048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086" y="3809140"/>
            <a:ext cx="4325907" cy="28058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42" y="1819685"/>
            <a:ext cx="3309396" cy="3721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39BC6-1043-814C-A245-02AECDC93F6C}"/>
              </a:ext>
            </a:extLst>
          </p:cNvPr>
          <p:cNvSpPr txBox="1"/>
          <p:nvPr/>
        </p:nvSpPr>
        <p:spPr>
          <a:xfrm>
            <a:off x="8865326" y="691883"/>
            <a:ext cx="33266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CWP </a:t>
            </a:r>
          </a:p>
          <a:p>
            <a:pPr algn="ctr"/>
            <a:endParaRPr lang="en-US" sz="2800" dirty="0"/>
          </a:p>
          <a:p>
            <a:pPr algn="ctr"/>
            <a:r>
              <a:rPr lang="en-US" sz="3600" dirty="0"/>
              <a:t>Remote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26170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022D-AC32-9841-AABA-1C09A81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for the CWP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DB36EE-298E-4E49-AADB-8BFA525EE74E}"/>
              </a:ext>
            </a:extLst>
          </p:cNvPr>
          <p:cNvSpPr/>
          <p:nvPr/>
        </p:nvSpPr>
        <p:spPr>
          <a:xfrm>
            <a:off x="738965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CWP States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Conjunct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Negate outputs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2917BD-6531-0242-A1ED-FD4CB4A868E2}"/>
              </a:ext>
            </a:extLst>
          </p:cNvPr>
          <p:cNvSpPr/>
          <p:nvPr/>
        </p:nvSpPr>
        <p:spPr>
          <a:xfrm>
            <a:off x="4605672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Global Properties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states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 goals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BC8B-EA27-7F4D-8217-C08E26D74361}"/>
              </a:ext>
            </a:extLst>
          </p:cNvPr>
          <p:cNvSpPr/>
          <p:nvPr/>
        </p:nvSpPr>
        <p:spPr>
          <a:xfrm>
            <a:off x="8472379" y="2519907"/>
            <a:ext cx="2996609" cy="213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State Properties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Allowed edges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9F529B-4DD1-DD44-9D51-1AE2A542A770}"/>
              </a:ext>
            </a:extLst>
          </p:cNvPr>
          <p:cNvSpPr/>
          <p:nvPr/>
        </p:nvSpPr>
        <p:spPr>
          <a:xfrm>
            <a:off x="3856078" y="334305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120CF55-1A43-494C-9D43-462635FB503B}"/>
              </a:ext>
            </a:extLst>
          </p:cNvPr>
          <p:cNvSpPr/>
          <p:nvPr/>
        </p:nvSpPr>
        <p:spPr>
          <a:xfrm>
            <a:off x="7714809" y="3339505"/>
            <a:ext cx="645042" cy="4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D2FD-75CF-8044-8069-6E7D21A49045}"/>
              </a:ext>
            </a:extLst>
          </p:cNvPr>
          <p:cNvSpPr txBox="1"/>
          <p:nvPr/>
        </p:nvSpPr>
        <p:spPr>
          <a:xfrm>
            <a:off x="1201479" y="5474883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2 + 3(N) properties to check on BPMN</a:t>
            </a:r>
          </a:p>
        </p:txBody>
      </p:sp>
    </p:spTree>
    <p:extLst>
      <p:ext uri="{BB962C8B-B14F-4D97-AF65-F5344CB8AC3E}">
        <p14:creationId xmlns:p14="http://schemas.microsoft.com/office/powerpoint/2010/main" val="2392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A5FC-2208-7049-AB92-558CE18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CWP 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52C3-623B-094A-957C-C3077F1A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82" y="1188647"/>
            <a:ext cx="5130204" cy="4113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6DAD8-AB13-8C4F-9754-D185CF18134A}"/>
              </a:ext>
            </a:extLst>
          </p:cNvPr>
          <p:cNvSpPr txBox="1"/>
          <p:nvPr/>
        </p:nvSpPr>
        <p:spPr>
          <a:xfrm>
            <a:off x="648929" y="2780743"/>
            <a:ext cx="4497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orders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C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sevNeed</a:t>
            </a:r>
            <a:r>
              <a:rPr lang="en-US" sz="3200" i="1" dirty="0"/>
              <a:t> </a:t>
            </a:r>
            <a:r>
              <a:rPr lang="en-US" sz="3200" dirty="0"/>
              <a:t>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 ,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,)</a:t>
            </a:r>
            <a:endParaRPr lang="en-US" sz="3200" i="1" dirty="0"/>
          </a:p>
          <a:p>
            <a:r>
              <a:rPr lang="en-US" sz="3200" i="1" dirty="0" err="1"/>
              <a:t>homeCare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A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B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E</a:t>
            </a:r>
            <a:r>
              <a:rPr lang="en-US" sz="3200" dirty="0"/>
              <a:t>, </a:t>
            </a:r>
            <a:r>
              <a:rPr lang="en-US" sz="3200" u="sng" dirty="0">
                <a:solidFill>
                  <a:srgbClr val="C00000"/>
                </a:solidFill>
              </a:rPr>
              <a:t>F</a:t>
            </a:r>
            <a:r>
              <a:rPr lang="en-US" sz="3200" dirty="0"/>
              <a:t>)</a:t>
            </a:r>
          </a:p>
          <a:p>
            <a:r>
              <a:rPr lang="en-US" sz="3200" i="1" dirty="0" err="1"/>
              <a:t>trndSevNeed</a:t>
            </a:r>
            <a:r>
              <a:rPr lang="en-US" sz="3200" dirty="0"/>
              <a:t> (</a:t>
            </a:r>
            <a:r>
              <a:rPr lang="en-US" sz="3200" u="sng" dirty="0">
                <a:solidFill>
                  <a:srgbClr val="C00000"/>
                </a:solidFill>
              </a:rPr>
              <a:t>D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4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889</Words>
  <Application>Microsoft Macintosh PowerPoint</Application>
  <PresentationFormat>Widescreen</PresentationFormat>
  <Paragraphs>262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Lucida Console</vt:lpstr>
      <vt:lpstr>Office Theme</vt:lpstr>
      <vt:lpstr>Model Checking Functional Integration of Human Cognition and Machine Reasoning</vt:lpstr>
      <vt:lpstr>PowerPoint Presentation</vt:lpstr>
      <vt:lpstr>PowerPoint Presentation</vt:lpstr>
      <vt:lpstr>PowerPoint Presentation</vt:lpstr>
      <vt:lpstr>Proposed Solution</vt:lpstr>
      <vt:lpstr>Remote Patient Monitoring</vt:lpstr>
      <vt:lpstr>PowerPoint Presentation</vt:lpstr>
      <vt:lpstr>LTL for the CWP</vt:lpstr>
      <vt:lpstr>CWP State</vt:lpstr>
      <vt:lpstr>CWP States</vt:lpstr>
      <vt:lpstr>Global Properties</vt:lpstr>
      <vt:lpstr>State Properties</vt:lpstr>
      <vt:lpstr>LTL for the CWP</vt:lpstr>
      <vt:lpstr>PowerPoint Presentation</vt:lpstr>
      <vt:lpstr>Promela for the BPMN</vt:lpstr>
      <vt:lpstr>PowerPoint Presentation</vt:lpstr>
      <vt:lpstr>PowerPoint Presentation</vt:lpstr>
      <vt:lpstr>PowerPoint Presentation</vt:lpstr>
      <vt:lpstr>Weakest Environment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Functional Integration of Human Cognition and Machine Reasoning</dc:title>
  <dc:creator>Eric Mercer</dc:creator>
  <cp:lastModifiedBy>Eric Mercer</cp:lastModifiedBy>
  <cp:revision>32</cp:revision>
  <dcterms:created xsi:type="dcterms:W3CDTF">2022-04-04T23:26:57Z</dcterms:created>
  <dcterms:modified xsi:type="dcterms:W3CDTF">2022-04-05T20:51:20Z</dcterms:modified>
</cp:coreProperties>
</file>