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/>
    <p:restoredTop sz="85157"/>
  </p:normalViewPr>
  <p:slideViewPr>
    <p:cSldViewPr snapToGrid="0" snapToObjects="1">
      <p:cViewPr>
        <p:scale>
          <a:sx n="150" d="100"/>
          <a:sy n="150" d="100"/>
        </p:scale>
        <p:origin x="120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0BAA-F977-EB44-80DC-ADC002811BE9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D187-F6C5-A545-9BCA-551DE666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machine teaming is fast becoming ubiquitous as machine reasoning and automation is integrated into workflows.</a:t>
            </a:r>
          </a:p>
          <a:p>
            <a:endParaRPr lang="en-US" dirty="0"/>
          </a:p>
          <a:p>
            <a:r>
              <a:rPr lang="en-US" dirty="0"/>
              <a:t>It business, it creates a capitol risk.</a:t>
            </a:r>
          </a:p>
          <a:p>
            <a:endParaRPr lang="en-US" dirty="0"/>
          </a:p>
          <a:p>
            <a:r>
              <a:rPr lang="en-US" dirty="0"/>
              <a:t>It healthcare, it creates a health and safety risk.</a:t>
            </a:r>
          </a:p>
          <a:p>
            <a:endParaRPr lang="en-US" dirty="0"/>
          </a:p>
          <a:p>
            <a:r>
              <a:rPr lang="en-US" dirty="0"/>
              <a:t>As workflows are defined that include automation or machine reasoning, functional integration is very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inherent discontinuity in performance and ability between a human and a machine. </a:t>
            </a:r>
          </a:p>
          <a:p>
            <a:endParaRPr lang="en-US" dirty="0"/>
          </a:p>
          <a:p>
            <a:r>
              <a:rPr lang="en-US" dirty="0"/>
              <a:t>That goes both ways. </a:t>
            </a:r>
          </a:p>
          <a:p>
            <a:endParaRPr lang="en-US" dirty="0"/>
          </a:p>
          <a:p>
            <a:r>
              <a:rPr lang="en-US" dirty="0"/>
              <a:t>There are things the machine can do that the human cannot and there are things the human can do that the machine cannot.</a:t>
            </a:r>
          </a:p>
          <a:p>
            <a:endParaRPr lang="en-US" dirty="0"/>
          </a:p>
          <a:p>
            <a:r>
              <a:rPr lang="en-US" dirty="0"/>
              <a:t>When thinking of functional integration, these differences in ability and performance challenge traditional methods such as … ASK KEITH FOR MORE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are not good when it comes to reasoning about asynchronous interaction.</a:t>
            </a:r>
          </a:p>
          <a:p>
            <a:endParaRPr lang="en-US" dirty="0"/>
          </a:p>
          <a:p>
            <a:r>
              <a:rPr lang="en-US" dirty="0"/>
              <a:t>They don’t see emergent behavior, and they don’t see unintended consequences of synchronization (or the lack thereof).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Independent Model</a:t>
            </a:r>
          </a:p>
          <a:p>
            <a:r>
              <a:rPr lang="en-US" dirty="0"/>
              <a:t>Content based on NIH Guidelines for non-hospitalized COVID patients.</a:t>
            </a:r>
          </a:p>
          <a:p>
            <a:r>
              <a:rPr lang="en-US" dirty="0"/>
              <a:t>Finite state machine represents-</a:t>
            </a:r>
          </a:p>
          <a:p>
            <a:pPr lvl="1"/>
            <a:r>
              <a:rPr lang="en-US" dirty="0"/>
              <a:t>relevant states home care patients can occupy</a:t>
            </a:r>
          </a:p>
          <a:p>
            <a:pPr lvl="1"/>
            <a:r>
              <a:rPr lang="en-US" dirty="0"/>
              <a:t>physical events and exam findings that guard state transitions.</a:t>
            </a:r>
          </a:p>
          <a:p>
            <a:r>
              <a:rPr lang="en-US" dirty="0"/>
              <a:t>Graphical UML standard that allowed SME participation in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B9AB-6859-C043-A124-7604E53B39C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0F0-2E82-7841-BFB9-7DFA3BBDD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Functional Integration of Human Cognition and Machine Reasoning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03D89-ADFD-2042-A502-BF64896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615"/>
            <a:ext cx="12192000" cy="1447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76723-41A3-5549-A15C-FCCF742E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" y="5888646"/>
            <a:ext cx="3249208" cy="491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1F666-0B2C-364A-B210-A5B6218DDC14}"/>
              </a:ext>
            </a:extLst>
          </p:cNvPr>
          <p:cNvSpPr txBox="1"/>
          <p:nvPr/>
        </p:nvSpPr>
        <p:spPr>
          <a:xfrm>
            <a:off x="577693" y="3849137"/>
            <a:ext cx="3378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Eric Mercer*</a:t>
            </a:r>
          </a:p>
          <a:p>
            <a:pPr algn="ctr"/>
            <a:r>
              <a:rPr lang="en-US" sz="2400" i="1" dirty="0"/>
              <a:t>Brigham Young University</a:t>
            </a:r>
          </a:p>
          <a:p>
            <a:pPr algn="ctr"/>
            <a:r>
              <a:rPr lang="en-US" sz="2400" dirty="0"/>
              <a:t>Provo UT,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65402-A59B-BF47-BDC1-173DCDA02152}"/>
              </a:ext>
            </a:extLst>
          </p:cNvPr>
          <p:cNvSpPr txBox="1"/>
          <p:nvPr/>
        </p:nvSpPr>
        <p:spPr>
          <a:xfrm>
            <a:off x="4431890" y="3849135"/>
            <a:ext cx="332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Keith Butler</a:t>
            </a:r>
          </a:p>
          <a:p>
            <a:pPr algn="ctr"/>
            <a:r>
              <a:rPr lang="en-US" sz="2400" i="1" dirty="0"/>
              <a:t>University of Washington</a:t>
            </a:r>
          </a:p>
          <a:p>
            <a:pPr algn="ctr"/>
            <a:r>
              <a:rPr lang="en-US" sz="2400" dirty="0"/>
              <a:t>Seattle WA,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D61BD-9899-6941-9BCA-F5D0486EB659}"/>
              </a:ext>
            </a:extLst>
          </p:cNvPr>
          <p:cNvSpPr txBox="1"/>
          <p:nvPr/>
        </p:nvSpPr>
        <p:spPr>
          <a:xfrm>
            <a:off x="8594596" y="3849136"/>
            <a:ext cx="237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Ali </a:t>
            </a:r>
            <a:r>
              <a:rPr lang="en-US" sz="2400" dirty="0" err="1"/>
              <a:t>Bahrami</a:t>
            </a:r>
            <a:endParaRPr lang="en-US" sz="2400" dirty="0"/>
          </a:p>
          <a:p>
            <a:pPr algn="ctr"/>
            <a:r>
              <a:rPr lang="en-US" sz="2400" i="1" dirty="0" err="1"/>
              <a:t>Bionous</a:t>
            </a:r>
            <a:r>
              <a:rPr lang="en-US" sz="2400" i="1" dirty="0"/>
              <a:t> LLC</a:t>
            </a:r>
          </a:p>
          <a:p>
            <a:pPr algn="ctr"/>
            <a:r>
              <a:rPr lang="en-US" sz="2400" dirty="0"/>
              <a:t>Kirkland WA, USA</a:t>
            </a:r>
          </a:p>
        </p:txBody>
      </p:sp>
    </p:spTree>
    <p:extLst>
      <p:ext uri="{BB962C8B-B14F-4D97-AF65-F5344CB8AC3E}">
        <p14:creationId xmlns:p14="http://schemas.microsoft.com/office/powerpoint/2010/main" val="391832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0722C-4077-A548-9050-06F5E115559D}"/>
              </a:ext>
            </a:extLst>
          </p:cNvPr>
          <p:cNvSpPr/>
          <p:nvPr/>
        </p:nvSpPr>
        <p:spPr>
          <a:xfrm>
            <a:off x="4040" y="0"/>
            <a:ext cx="916099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19" y="4274941"/>
            <a:ext cx="9631680" cy="13320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40" y="270934"/>
            <a:ext cx="9616440" cy="6587066"/>
            <a:chOff x="0" y="270934"/>
            <a:chExt cx="9616440" cy="658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0242"/>
              <a:ext cx="9616440" cy="31877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70934"/>
              <a:ext cx="1375633" cy="617219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352" y="1032164"/>
            <a:ext cx="2083769" cy="357447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33581" y="436169"/>
            <a:ext cx="3770493" cy="3323085"/>
            <a:chOff x="88900" y="410768"/>
            <a:chExt cx="3770493" cy="332308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00" y="410768"/>
              <a:ext cx="3770493" cy="332308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600200" y="2235200"/>
              <a:ext cx="0" cy="469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570" y="2726268"/>
            <a:ext cx="2533985" cy="13123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014" y="740809"/>
            <a:ext cx="2969131" cy="205319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403147" y="1663305"/>
            <a:ext cx="1684866" cy="1968895"/>
            <a:chOff x="6434667" y="1663305"/>
            <a:chExt cx="1684866" cy="19434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6399" y="1824143"/>
              <a:ext cx="1264317" cy="17826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4667" y="1663305"/>
              <a:ext cx="1684866" cy="18002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696688" y="160868"/>
            <a:ext cx="8290983" cy="4141659"/>
            <a:chOff x="738717" y="160867"/>
            <a:chExt cx="8290983" cy="4141659"/>
          </a:xfrm>
        </p:grpSpPr>
        <p:grpSp>
          <p:nvGrpSpPr>
            <p:cNvPr id="55" name="Group 54"/>
            <p:cNvGrpSpPr/>
            <p:nvPr/>
          </p:nvGrpSpPr>
          <p:grpSpPr>
            <a:xfrm>
              <a:off x="738717" y="160867"/>
              <a:ext cx="8290983" cy="2387602"/>
              <a:chOff x="738717" y="160867"/>
              <a:chExt cx="8290983" cy="238760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9025467" y="393700"/>
                <a:ext cx="4233" cy="2154769"/>
              </a:xfrm>
              <a:prstGeom prst="line">
                <a:avLst/>
              </a:prstGeom>
              <a:ln w="1143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38717" y="397933"/>
                <a:ext cx="8288866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908800" y="160867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64867" y="2760134"/>
              <a:ext cx="1998133" cy="1542392"/>
              <a:chOff x="6764867" y="2760134"/>
              <a:chExt cx="1998133" cy="154239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764867" y="3894667"/>
                <a:ext cx="0" cy="389466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764867" y="4284133"/>
                <a:ext cx="1998133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8754533" y="2760134"/>
                <a:ext cx="8467" cy="1523999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416801" y="4063999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3959455" y="423128"/>
            <a:ext cx="4907494" cy="3872653"/>
            <a:chOff x="3990975" y="435187"/>
            <a:chExt cx="4907494" cy="3872653"/>
          </a:xfrm>
        </p:grpSpPr>
        <p:grpSp>
          <p:nvGrpSpPr>
            <p:cNvPr id="121" name="Group 120"/>
            <p:cNvGrpSpPr/>
            <p:nvPr/>
          </p:nvGrpSpPr>
          <p:grpSpPr>
            <a:xfrm>
              <a:off x="3990975" y="668867"/>
              <a:ext cx="4907494" cy="3638973"/>
              <a:chOff x="3990975" y="668867"/>
              <a:chExt cx="4907494" cy="3638973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409440" y="723054"/>
                <a:ext cx="2384212" cy="3584786"/>
                <a:chOff x="4409440" y="723054"/>
                <a:chExt cx="2384212" cy="3584786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9440" y="2423159"/>
                  <a:ext cx="2384212" cy="1884681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4411133" y="948267"/>
                  <a:ext cx="2060787" cy="1535853"/>
                  <a:chOff x="4411133" y="948267"/>
                  <a:chExt cx="2060787" cy="1535853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11133" y="965199"/>
                    <a:ext cx="2060787" cy="381001"/>
                    <a:chOff x="4411133" y="965199"/>
                    <a:chExt cx="2060787" cy="381001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6461760" y="965200"/>
                      <a:ext cx="1016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4411133" y="965199"/>
                      <a:ext cx="2057400" cy="1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419600" y="948267"/>
                    <a:ext cx="15240" cy="153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543214" y="723054"/>
                  <a:ext cx="1909497" cy="238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alert dismissed- no exam orders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3990975" y="668867"/>
                <a:ext cx="4907494" cy="1834010"/>
                <a:chOff x="3990975" y="668867"/>
                <a:chExt cx="4907494" cy="183401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8890000" y="670560"/>
                  <a:ext cx="5080" cy="17509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3990975" y="668867"/>
                  <a:ext cx="4907494" cy="74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90975" y="681038"/>
                  <a:ext cx="6594" cy="182183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997960" y="2494280"/>
                  <a:ext cx="564922" cy="13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6873240" y="435187"/>
              <a:ext cx="104227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solidFill>
                    <a:schemeClr val="bg1"/>
                  </a:solidFill>
                </a:rPr>
                <a:t>examTime =!now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0244F8-44E9-7846-A021-537AF3A643FC}"/>
              </a:ext>
            </a:extLst>
          </p:cNvPr>
          <p:cNvSpPr/>
          <p:nvPr/>
        </p:nvSpPr>
        <p:spPr>
          <a:xfrm>
            <a:off x="9123064" y="0"/>
            <a:ext cx="714622" cy="685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CC78F-34D7-1542-899D-24851E8ADB7E}"/>
              </a:ext>
            </a:extLst>
          </p:cNvPr>
          <p:cNvSpPr txBox="1"/>
          <p:nvPr/>
        </p:nvSpPr>
        <p:spPr>
          <a:xfrm>
            <a:off x="9141635" y="674466"/>
            <a:ext cx="3050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BPMN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PHware</a:t>
            </a:r>
            <a:r>
              <a:rPr lang="en-US" sz="2800" dirty="0"/>
              <a:t> 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1092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972E-224C-C847-B0C3-CAFD77E5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r="496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C93BC-7A5D-F840-B65C-2C93A5FA38F1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integration of human cognition and machine reasoning is challenging especially where failure risks health or safety</a:t>
            </a:r>
          </a:p>
        </p:txBody>
      </p:sp>
    </p:spTree>
    <p:extLst>
      <p:ext uri="{BB962C8B-B14F-4D97-AF65-F5344CB8AC3E}">
        <p14:creationId xmlns:p14="http://schemas.microsoft.com/office/powerpoint/2010/main" val="228416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A25DC-0D92-AF40-89CB-3511C0713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ACF87-F442-E24E-B9D9-B47EC8D20E57}"/>
              </a:ext>
            </a:extLst>
          </p:cNvPr>
          <p:cNvSpPr txBox="1"/>
          <p:nvPr/>
        </p:nvSpPr>
        <p:spPr>
          <a:xfrm>
            <a:off x="6890400" y="1455001"/>
            <a:ext cx="5298551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+mj-lt"/>
              </a:rPr>
              <a:t>The vast difference  between humans and machines challenge conventional methods of integration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8D4AE-5BC5-7445-99D8-3982537A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693065"/>
            <a:ext cx="5890683" cy="362503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C40C5-8E71-0445-832D-40AE978C59C3}"/>
              </a:ext>
            </a:extLst>
          </p:cNvPr>
          <p:cNvSpPr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Asynchrony and distribution make manual reasoning 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724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5F7DB5-BC6B-554B-9964-DB967E8DE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 b="1119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7DFA5-CD3F-484E-A2F4-883827B38A3D}"/>
              </a:ext>
            </a:extLst>
          </p:cNvPr>
          <p:cNvSpPr/>
          <p:nvPr/>
        </p:nvSpPr>
        <p:spPr>
          <a:xfrm>
            <a:off x="0" y="2668351"/>
            <a:ext cx="49945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100" dirty="0">
                <a:latin typeface="+mj-lt"/>
              </a:rPr>
              <a:t>Asynchrony and distribution make manual reasoning 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4785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B87-C873-8345-BA75-B0818A1D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EF9592-29B2-F840-A861-E8F98BD93162}"/>
              </a:ext>
            </a:extLst>
          </p:cNvPr>
          <p:cNvSpPr/>
          <p:nvPr/>
        </p:nvSpPr>
        <p:spPr>
          <a:xfrm>
            <a:off x="1893718" y="1888182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Cognitive Work Problem (CWP)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A4442-0FE9-B74E-BC81-6D8EB43583D2}"/>
              </a:ext>
            </a:extLst>
          </p:cNvPr>
          <p:cNvSpPr/>
          <p:nvPr/>
        </p:nvSpPr>
        <p:spPr>
          <a:xfrm>
            <a:off x="7034222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Workflow Model (BPMN)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4DB66-4BAD-2648-811A-584F86CB08B1}"/>
              </a:ext>
            </a:extLst>
          </p:cNvPr>
          <p:cNvSpPr/>
          <p:nvPr/>
        </p:nvSpPr>
        <p:spPr>
          <a:xfrm>
            <a:off x="1893718" y="3952516"/>
            <a:ext cx="8057875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Checking (SPIN)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FEE87E9-3196-A944-BE5C-0864691CBF71}"/>
              </a:ext>
            </a:extLst>
          </p:cNvPr>
          <p:cNvSpPr/>
          <p:nvPr/>
        </p:nvSpPr>
        <p:spPr>
          <a:xfrm>
            <a:off x="3091146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91C097D-1761-144B-A132-49B872E9A4FD}"/>
              </a:ext>
            </a:extLst>
          </p:cNvPr>
          <p:cNvSpPr/>
          <p:nvPr/>
        </p:nvSpPr>
        <p:spPr>
          <a:xfrm>
            <a:off x="8332522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58A2-CF02-7A44-AA41-2F9186B139D6}"/>
              </a:ext>
            </a:extLst>
          </p:cNvPr>
          <p:cNvSpPr txBox="1"/>
          <p:nvPr/>
        </p:nvSpPr>
        <p:spPr>
          <a:xfrm>
            <a:off x="2595944" y="1390892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What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26622-1CF9-D74A-AD27-43D50F666ACC}"/>
              </a:ext>
            </a:extLst>
          </p:cNvPr>
          <p:cNvSpPr txBox="1"/>
          <p:nvPr/>
        </p:nvSpPr>
        <p:spPr>
          <a:xfrm>
            <a:off x="7837320" y="1390891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How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326322C-0AB4-0B4A-B3B9-2C4C99411A05}"/>
              </a:ext>
            </a:extLst>
          </p:cNvPr>
          <p:cNvSpPr/>
          <p:nvPr/>
        </p:nvSpPr>
        <p:spPr>
          <a:xfrm>
            <a:off x="5834743" y="5100860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EEE1F-EE1D-8B48-90E2-F61117361955}"/>
              </a:ext>
            </a:extLst>
          </p:cNvPr>
          <p:cNvSpPr txBox="1"/>
          <p:nvPr/>
        </p:nvSpPr>
        <p:spPr>
          <a:xfrm>
            <a:off x="2564731" y="5807040"/>
            <a:ext cx="706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Does the BPMN implements the CWP?</a:t>
            </a:r>
          </a:p>
        </p:txBody>
      </p:sp>
    </p:spTree>
    <p:extLst>
      <p:ext uri="{BB962C8B-B14F-4D97-AF65-F5344CB8AC3E}">
        <p14:creationId xmlns:p14="http://schemas.microsoft.com/office/powerpoint/2010/main" val="107890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08C5D-1D2A-DB4D-9C86-35072B75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Remote Patient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E9901-C605-5C4C-A135-C43D6263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8" y="478713"/>
            <a:ext cx="2136199" cy="2695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468E-A7A9-6042-920C-E772FE99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1002432"/>
            <a:ext cx="3419533" cy="217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3290A-38AA-C74B-BF88-005539928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0" y="3429000"/>
            <a:ext cx="7112423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1CB36-36A3-CD49-87E1-8B99A33038B3}"/>
              </a:ext>
            </a:extLst>
          </p:cNvPr>
          <p:cNvSpPr/>
          <p:nvPr/>
        </p:nvSpPr>
        <p:spPr>
          <a:xfrm>
            <a:off x="0" y="0"/>
            <a:ext cx="886532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5" y="0"/>
            <a:ext cx="7214645" cy="4654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" y="1617241"/>
            <a:ext cx="3236928" cy="50883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86" y="5301389"/>
            <a:ext cx="2187634" cy="930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89" y="3160395"/>
            <a:ext cx="1776741" cy="21518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075" y="1546255"/>
            <a:ext cx="2971209" cy="35771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712" y="3823051"/>
            <a:ext cx="744192" cy="2048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086" y="3809140"/>
            <a:ext cx="4325907" cy="28058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42" y="1819685"/>
            <a:ext cx="3309396" cy="372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39BC6-1043-814C-A245-02AECDC93F6C}"/>
              </a:ext>
            </a:extLst>
          </p:cNvPr>
          <p:cNvSpPr txBox="1"/>
          <p:nvPr/>
        </p:nvSpPr>
        <p:spPr>
          <a:xfrm>
            <a:off x="8865326" y="691883"/>
            <a:ext cx="33266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CWP 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/>
              <a:t>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26170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14504-C2B0-5140-AF81-0C92271E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639" y="0"/>
            <a:ext cx="9559311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366F12-6B50-674B-A4B0-52BDE3D816F5}"/>
              </a:ext>
            </a:extLst>
          </p:cNvPr>
          <p:cNvSpPr txBox="1"/>
          <p:nvPr/>
        </p:nvSpPr>
        <p:spPr>
          <a:xfrm>
            <a:off x="10050" y="674466"/>
            <a:ext cx="26125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BPMN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 err="1"/>
              <a:t>PHware</a:t>
            </a:r>
            <a:r>
              <a:rPr lang="en-US" sz="2400" dirty="0"/>
              <a:t> 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215216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349</Words>
  <Application>Microsoft Macintosh PowerPoint</Application>
  <PresentationFormat>Widescreen</PresentationFormat>
  <Paragraphs>65</Paragraphs>
  <Slides>10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Model Checking Functional Integration of Human Cognition and Machine Reasoning</vt:lpstr>
      <vt:lpstr>PowerPoint Presentation</vt:lpstr>
      <vt:lpstr>PowerPoint Presentation</vt:lpstr>
      <vt:lpstr>PowerPoint Presentation</vt:lpstr>
      <vt:lpstr>PowerPoint Presentation</vt:lpstr>
      <vt:lpstr>Proposed Solution</vt:lpstr>
      <vt:lpstr>Remote Patient Monitoring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Functional Integration of Human Cognition and Machine Reasoning</dc:title>
  <dc:creator>Eric Mercer</dc:creator>
  <cp:lastModifiedBy>Eric Mercer</cp:lastModifiedBy>
  <cp:revision>7</cp:revision>
  <dcterms:created xsi:type="dcterms:W3CDTF">2022-04-04T21:24:15Z</dcterms:created>
  <dcterms:modified xsi:type="dcterms:W3CDTF">2022-04-04T22:44:31Z</dcterms:modified>
</cp:coreProperties>
</file>