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ADA-2FCA-7A42-9D1F-654E38F1B5FB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0893-81E1-3140-8B35-FE9660D7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7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ADA-2FCA-7A42-9D1F-654E38F1B5FB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0893-81E1-3140-8B35-FE9660D7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7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ADA-2FCA-7A42-9D1F-654E38F1B5FB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0893-81E1-3140-8B35-FE9660D7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9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ADA-2FCA-7A42-9D1F-654E38F1B5FB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0893-81E1-3140-8B35-FE9660D7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4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ADA-2FCA-7A42-9D1F-654E38F1B5FB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0893-81E1-3140-8B35-FE9660D7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7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ADA-2FCA-7A42-9D1F-654E38F1B5FB}" type="datetimeFigureOut">
              <a:rPr lang="en-US" smtClean="0"/>
              <a:t>3/18/15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0893-81E1-3140-8B35-FE9660D7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3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ADA-2FCA-7A42-9D1F-654E38F1B5FB}" type="datetimeFigureOut">
              <a:rPr lang="en-US" smtClean="0"/>
              <a:t>3/18/15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0893-81E1-3140-8B35-FE9660D7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2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ADA-2FCA-7A42-9D1F-654E38F1B5FB}" type="datetimeFigureOut">
              <a:rPr lang="en-US" smtClean="0"/>
              <a:t>3/18/15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0893-81E1-3140-8B35-FE9660D7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ADA-2FCA-7A42-9D1F-654E38F1B5FB}" type="datetimeFigureOut">
              <a:rPr lang="en-US" smtClean="0"/>
              <a:t>3/18/15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0893-81E1-3140-8B35-FE9660D7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7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ADA-2FCA-7A42-9D1F-654E38F1B5FB}" type="datetimeFigureOut">
              <a:rPr lang="en-US" smtClean="0"/>
              <a:t>3/18/15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0893-81E1-3140-8B35-FE9660D7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9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ADA-2FCA-7A42-9D1F-654E38F1B5FB}" type="datetimeFigureOut">
              <a:rPr lang="en-US" smtClean="0"/>
              <a:t>3/18/15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0893-81E1-3140-8B35-FE9660D7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1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DAADA-2FCA-7A42-9D1F-654E38F1B5FB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20893-81E1-3140-8B35-FE9660D7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0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Verification of </a:t>
            </a:r>
            <a:r>
              <a:rPr lang="en-US" dirty="0" smtClean="0"/>
              <a:t>Task </a:t>
            </a:r>
            <a:r>
              <a:rPr lang="en-US" dirty="0"/>
              <a:t>P</a:t>
            </a:r>
            <a:r>
              <a:rPr lang="en-US" dirty="0" smtClean="0"/>
              <a:t>arallel </a:t>
            </a:r>
            <a:r>
              <a:rPr lang="en-US" dirty="0"/>
              <a:t>P</a:t>
            </a:r>
            <a:r>
              <a:rPr lang="en-US" dirty="0" smtClean="0"/>
              <a:t>rograms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-Radha Nakade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32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</a:t>
            </a:r>
            <a:r>
              <a:rPr lang="en-US" dirty="0" smtClean="0"/>
              <a:t>different computations at the same time on same or different data</a:t>
            </a:r>
            <a:endParaRPr lang="en-US" dirty="0"/>
          </a:p>
        </p:txBody>
      </p:sp>
      <p:pic>
        <p:nvPicPr>
          <p:cNvPr id="4" name="Picture 3" descr="java-fork-and-join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2935288"/>
            <a:ext cx="47529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02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task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Race – When two threads try to access a memory location such that one of the accesses is a ‘write’</a:t>
            </a:r>
          </a:p>
          <a:p>
            <a:r>
              <a:rPr lang="en-US" dirty="0" smtClean="0"/>
              <a:t>Non-deterministic behavior – Data races make the output of the program non-deterministic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741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dirty="0" smtClean="0"/>
              <a:t>ata Race Detectors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endParaRPr lang="en-US" dirty="0" smtClean="0"/>
          </a:p>
          <a:p>
            <a:pPr lvl="1"/>
            <a:r>
              <a:rPr lang="en-US" dirty="0" smtClean="0"/>
              <a:t>Excessive false warnings</a:t>
            </a:r>
            <a:endParaRPr lang="en-US" dirty="0" smtClean="0"/>
          </a:p>
          <a:p>
            <a:r>
              <a:rPr lang="en-US" dirty="0" smtClean="0"/>
              <a:t>Dynamic</a:t>
            </a:r>
          </a:p>
          <a:p>
            <a:pPr lvl="1"/>
            <a:r>
              <a:rPr lang="en-US" dirty="0" smtClean="0"/>
              <a:t>Miss races due to different thread schedules</a:t>
            </a:r>
          </a:p>
          <a:p>
            <a:pPr lvl="1"/>
            <a:r>
              <a:rPr lang="en-US" dirty="0" smtClean="0"/>
              <a:t>Too many thread schedules to consider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967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Computation graphs represent the execution of the program in the form of directed acyclic graphs</a:t>
            </a:r>
          </a:p>
          <a:p>
            <a:r>
              <a:rPr lang="en-US" dirty="0"/>
              <a:t>Specifically, a Computation Graph (CG) consists of:</a:t>
            </a:r>
          </a:p>
          <a:p>
            <a:pPr lvl="1"/>
            <a:r>
              <a:rPr lang="en-US" dirty="0"/>
              <a:t>A set of nodes, where each node represents a step consisting of an arbitrary sequential computation. </a:t>
            </a:r>
          </a:p>
          <a:p>
            <a:pPr lvl="1"/>
            <a:r>
              <a:rPr lang="en-US" dirty="0"/>
              <a:t>A set of directed edges that represent ordering </a:t>
            </a:r>
            <a:r>
              <a:rPr lang="en-US" dirty="0" smtClean="0"/>
              <a:t>constraints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Continue edges that capture sequencing of steps within a </a:t>
            </a:r>
            <a:r>
              <a:rPr lang="en-US" dirty="0" smtClean="0"/>
              <a:t>task</a:t>
            </a:r>
            <a:endParaRPr lang="en-US" dirty="0"/>
          </a:p>
          <a:p>
            <a:pPr lvl="2"/>
            <a:r>
              <a:rPr lang="en-US" dirty="0"/>
              <a:t>Spawn edges </a:t>
            </a:r>
            <a:r>
              <a:rPr lang="en-US" dirty="0" smtClean="0"/>
              <a:t>connect </a:t>
            </a:r>
            <a:r>
              <a:rPr lang="en-US" dirty="0"/>
              <a:t>steps in parent tasks to steps in child </a:t>
            </a:r>
            <a:r>
              <a:rPr lang="en-US" dirty="0" smtClean="0"/>
              <a:t>tasks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Join edges </a:t>
            </a:r>
            <a:r>
              <a:rPr lang="en-US" dirty="0" smtClean="0"/>
              <a:t>connect completed child tasks to their parent tasks</a:t>
            </a:r>
          </a:p>
          <a:p>
            <a:pPr lvl="2"/>
            <a:r>
              <a:rPr lang="en-US" dirty="0" smtClean="0"/>
              <a:t>Serialization edges connect two isolated </a:t>
            </a:r>
            <a:r>
              <a:rPr lang="en-US" dirty="0" smtClean="0"/>
              <a:t>nodes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9603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3567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Public class Example1{</a:t>
            </a:r>
          </a:p>
          <a:p>
            <a:pPr marL="0" indent="0">
              <a:buNone/>
            </a:pPr>
            <a:r>
              <a:rPr lang="en-US" sz="2800" dirty="0"/>
              <a:t>	Public static void Main(String[] </a:t>
            </a:r>
            <a:r>
              <a:rPr lang="en-US" sz="2800" dirty="0" err="1"/>
              <a:t>args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	{</a:t>
            </a:r>
          </a:p>
          <a:p>
            <a:pPr marL="0" indent="0">
              <a:buNone/>
            </a:pPr>
            <a:r>
              <a:rPr lang="en-US" sz="2800" dirty="0"/>
              <a:t>		finish(() -&gt; {</a:t>
            </a:r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en-US" sz="2800" dirty="0"/>
              <a:t>	</a:t>
            </a:r>
            <a:r>
              <a:rPr lang="en-US" sz="2800" dirty="0" err="1"/>
              <a:t>async</a:t>
            </a:r>
            <a:r>
              <a:rPr lang="en-US" sz="2800" dirty="0"/>
              <a:t>(() -&gt; </a:t>
            </a:r>
            <a:r>
              <a:rPr lang="en-US" sz="2800" dirty="0" smtClean="0"/>
              <a:t>{  /</a:t>
            </a:r>
            <a:r>
              <a:rPr lang="en-US" sz="2800" dirty="0"/>
              <a:t>/Thread1</a:t>
            </a:r>
          </a:p>
          <a:p>
            <a:pPr marL="0" indent="0">
              <a:buNone/>
            </a:pPr>
            <a:r>
              <a:rPr lang="en-US" sz="2800" dirty="0" smtClean="0"/>
              <a:t>			}</a:t>
            </a:r>
            <a:r>
              <a:rPr lang="en-US" sz="2800" dirty="0"/>
              <a:t>);	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</a:t>
            </a:r>
            <a:r>
              <a:rPr lang="en-US" sz="2800" dirty="0" err="1" smtClean="0"/>
              <a:t>async</a:t>
            </a:r>
            <a:r>
              <a:rPr lang="en-US" sz="2800" dirty="0"/>
              <a:t>(() -&gt; </a:t>
            </a:r>
            <a:r>
              <a:rPr lang="en-US" sz="2800" smtClean="0"/>
              <a:t>{  /</a:t>
            </a:r>
            <a:r>
              <a:rPr lang="en-US" sz="2800" dirty="0"/>
              <a:t>/Thread2</a:t>
            </a:r>
          </a:p>
          <a:p>
            <a:pPr marL="0" indent="0">
              <a:buNone/>
            </a:pPr>
            <a:r>
              <a:rPr lang="en-US" sz="2800" dirty="0" smtClean="0"/>
              <a:t>			}</a:t>
            </a:r>
            <a:r>
              <a:rPr lang="en-US" sz="2800" dirty="0"/>
              <a:t>);</a:t>
            </a:r>
          </a:p>
          <a:p>
            <a:pPr marL="0" indent="0">
              <a:buNone/>
            </a:pPr>
            <a:r>
              <a:rPr lang="en-US" sz="2800" dirty="0" smtClean="0"/>
              <a:t>		}</a:t>
            </a:r>
            <a:r>
              <a:rPr lang="en-US" sz="2800" dirty="0"/>
              <a:t>);</a:t>
            </a:r>
          </a:p>
          <a:p>
            <a:pPr marL="0" indent="0">
              <a:buNone/>
            </a:pPr>
            <a:r>
              <a:rPr lang="en-US" sz="2800" dirty="0"/>
              <a:t>	}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</p:txBody>
      </p:sp>
      <p:pic>
        <p:nvPicPr>
          <p:cNvPr id="6" name="Picture 5" descr="Fig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852" y="1600200"/>
            <a:ext cx="342514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29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187</Words>
  <Application>Microsoft Macintosh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Verification of Task Parallel Programs</vt:lpstr>
      <vt:lpstr>Task Parallelism</vt:lpstr>
      <vt:lpstr>Issues with task Parallelism</vt:lpstr>
      <vt:lpstr>Data Race Detectors</vt:lpstr>
      <vt:lpstr>Computation graphs</vt:lpstr>
      <vt:lpstr>Computation graphs</vt:lpstr>
    </vt:vector>
  </TitlesOfParts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of task parallel programs</dc:title>
  <dc:creator>Radha Nakade</dc:creator>
  <cp:lastModifiedBy>Radha Nakade</cp:lastModifiedBy>
  <cp:revision>15</cp:revision>
  <dcterms:created xsi:type="dcterms:W3CDTF">2015-03-17T02:10:09Z</dcterms:created>
  <dcterms:modified xsi:type="dcterms:W3CDTF">2015-03-18T21:19:13Z</dcterms:modified>
</cp:coreProperties>
</file>