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81" r:id="rId3"/>
    <p:sldId id="302" r:id="rId4"/>
    <p:sldId id="282" r:id="rId5"/>
    <p:sldId id="303" r:id="rId6"/>
    <p:sldId id="297" r:id="rId7"/>
    <p:sldId id="298" r:id="rId8"/>
    <p:sldId id="283" r:id="rId9"/>
    <p:sldId id="263" r:id="rId10"/>
    <p:sldId id="286" r:id="rId11"/>
    <p:sldId id="299" r:id="rId12"/>
    <p:sldId id="305" r:id="rId13"/>
    <p:sldId id="306" r:id="rId14"/>
    <p:sldId id="307" r:id="rId15"/>
    <p:sldId id="308" r:id="rId16"/>
    <p:sldId id="309" r:id="rId17"/>
    <p:sldId id="287" r:id="rId18"/>
    <p:sldId id="300" r:id="rId19"/>
    <p:sldId id="301" r:id="rId20"/>
    <p:sldId id="311" r:id="rId21"/>
    <p:sldId id="312" r:id="rId22"/>
    <p:sldId id="313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99" d="100"/>
          <a:sy n="199" d="100"/>
        </p:scale>
        <p:origin x="-28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DFB31-B423-FB40-B8D5-0665247172B3}" type="datetimeFigureOut">
              <a:rPr lang="en-US" smtClean="0"/>
              <a:t>5/12/15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BABA4-A3EA-2148-B232-D5C3C7DB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43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FAA9-9819-904F-8C2A-514F2D8F3EC2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6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FAA9-9819-904F-8C2A-514F2D8F3EC2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5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FAA9-9819-904F-8C2A-514F2D8F3EC2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9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FAA9-9819-904F-8C2A-514F2D8F3EC2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9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FAA9-9819-904F-8C2A-514F2D8F3EC2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9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FAA9-9819-904F-8C2A-514F2D8F3EC2}" type="datetimeFigureOut">
              <a:rPr lang="en-US" smtClean="0"/>
              <a:t>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FAA9-9819-904F-8C2A-514F2D8F3EC2}" type="datetimeFigureOut">
              <a:rPr lang="en-US" smtClean="0"/>
              <a:t>5/12/15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1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FAA9-9819-904F-8C2A-514F2D8F3EC2}" type="datetimeFigureOut">
              <a:rPr lang="en-US" smtClean="0"/>
              <a:t>5/12/15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5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FAA9-9819-904F-8C2A-514F2D8F3EC2}" type="datetimeFigureOut">
              <a:rPr lang="en-US" smtClean="0"/>
              <a:t>5/12/15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7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FAA9-9819-904F-8C2A-514F2D8F3EC2}" type="datetimeFigureOut">
              <a:rPr lang="en-US" smtClean="0"/>
              <a:t>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1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FAA9-9819-904F-8C2A-514F2D8F3EC2}" type="datetimeFigureOut">
              <a:rPr lang="en-US" smtClean="0"/>
              <a:t>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5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2FAA9-9819-904F-8C2A-514F2D8F3EC2}" type="datetimeFigureOut">
              <a:rPr lang="en-US" smtClean="0"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F53E3-2D6B-E44D-97C5-D7123C573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5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Verification of </a:t>
            </a:r>
            <a:r>
              <a:rPr lang="en-US" dirty="0"/>
              <a:t>T</a:t>
            </a:r>
            <a:r>
              <a:rPr lang="en-US" dirty="0" smtClean="0"/>
              <a:t>ask </a:t>
            </a:r>
            <a:r>
              <a:rPr lang="en-US" dirty="0"/>
              <a:t>P</a:t>
            </a:r>
            <a:r>
              <a:rPr lang="en-US" dirty="0" smtClean="0"/>
              <a:t>arallel Programs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-Radha Nakade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5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08425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public class Example{</a:t>
            </a:r>
          </a:p>
          <a:p>
            <a:pPr marL="0" indent="0">
              <a:buNone/>
            </a:pPr>
            <a:r>
              <a:rPr lang="en-US" sz="1600" dirty="0"/>
              <a:t>	public static </a:t>
            </a:r>
            <a:r>
              <a:rPr lang="en-US" sz="1600" dirty="0" err="1"/>
              <a:t>int</a:t>
            </a:r>
            <a:r>
              <a:rPr lang="en-US" sz="1600" dirty="0"/>
              <a:t> x = 0;</a:t>
            </a:r>
          </a:p>
          <a:p>
            <a:pPr marL="0" indent="0">
              <a:buNone/>
            </a:pPr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){</a:t>
            </a:r>
          </a:p>
          <a:p>
            <a:pPr marL="0" indent="0">
              <a:buNone/>
            </a:pPr>
            <a:r>
              <a:rPr lang="en-US" sz="1600" dirty="0"/>
              <a:t>		finish{</a:t>
            </a:r>
          </a:p>
          <a:p>
            <a:pPr marL="800100" lvl="2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async</a:t>
            </a:r>
            <a:r>
              <a:rPr lang="en-US" sz="1600" dirty="0" smtClean="0"/>
              <a:t>{   //task1</a:t>
            </a:r>
            <a:endParaRPr lang="en-US" sz="1600" dirty="0"/>
          </a:p>
          <a:p>
            <a:pPr marL="800100" lvl="2" indent="0">
              <a:buNone/>
            </a:pPr>
            <a:r>
              <a:rPr lang="en-US" sz="1600" dirty="0"/>
              <a:t>			</a:t>
            </a:r>
            <a:r>
              <a:rPr lang="en-US" sz="1600" dirty="0" err="1"/>
              <a:t>int</a:t>
            </a:r>
            <a:r>
              <a:rPr lang="en-US" sz="1600" dirty="0"/>
              <a:t> t = x;</a:t>
            </a:r>
          </a:p>
          <a:p>
            <a:pPr marL="800100" lvl="2" indent="0">
              <a:buNone/>
            </a:pPr>
            <a:r>
              <a:rPr lang="en-US" sz="1600" dirty="0"/>
              <a:t>			x = t + 1;</a:t>
            </a:r>
          </a:p>
          <a:p>
            <a:pPr marL="800100" lvl="2" indent="0">
              <a:buNone/>
            </a:pPr>
            <a:r>
              <a:rPr lang="en-US" sz="1600" dirty="0"/>
              <a:t>		}</a:t>
            </a:r>
          </a:p>
          <a:p>
            <a:pPr marL="800100" lvl="2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async</a:t>
            </a:r>
            <a:r>
              <a:rPr lang="en-US" sz="1600" dirty="0" smtClean="0"/>
              <a:t>{   //task2</a:t>
            </a:r>
            <a:endParaRPr lang="en-US" sz="1600" dirty="0"/>
          </a:p>
          <a:p>
            <a:pPr marL="800100" lvl="2" indent="0">
              <a:buNone/>
            </a:pPr>
            <a:r>
              <a:rPr lang="en-US" sz="1600" dirty="0"/>
              <a:t>			</a:t>
            </a:r>
            <a:r>
              <a:rPr lang="en-US" sz="1600" dirty="0" err="1"/>
              <a:t>int</a:t>
            </a:r>
            <a:r>
              <a:rPr lang="en-US" sz="1600" dirty="0"/>
              <a:t> u = x;</a:t>
            </a:r>
          </a:p>
          <a:p>
            <a:pPr marL="800100" lvl="2" indent="0">
              <a:buNone/>
            </a:pPr>
            <a:r>
              <a:rPr lang="en-US" sz="1600" dirty="0"/>
              <a:t>			x = u + 2;</a:t>
            </a:r>
          </a:p>
          <a:p>
            <a:pPr marL="800100" lvl="2" indent="0">
              <a:buNone/>
            </a:pPr>
            <a:r>
              <a:rPr lang="en-US" sz="1600" dirty="0"/>
              <a:t>		} 		</a:t>
            </a:r>
          </a:p>
          <a:p>
            <a:pPr marL="0" indent="0">
              <a:buNone/>
            </a:pPr>
            <a:r>
              <a:rPr lang="en-US" sz="1600" dirty="0"/>
              <a:t>		}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6235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08425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public class Example{</a:t>
            </a:r>
          </a:p>
          <a:p>
            <a:pPr marL="0" indent="0">
              <a:buNone/>
            </a:pPr>
            <a:r>
              <a:rPr lang="en-US" sz="1600" dirty="0"/>
              <a:t>	public static </a:t>
            </a:r>
            <a:r>
              <a:rPr lang="en-US" sz="1600" dirty="0" err="1"/>
              <a:t>int</a:t>
            </a:r>
            <a:r>
              <a:rPr lang="en-US" sz="1600" dirty="0"/>
              <a:t> x = 0;</a:t>
            </a:r>
          </a:p>
          <a:p>
            <a:pPr marL="0" indent="0">
              <a:buNone/>
            </a:pPr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){</a:t>
            </a:r>
          </a:p>
          <a:p>
            <a:pPr marL="0" indent="0">
              <a:buNone/>
            </a:pPr>
            <a:r>
              <a:rPr lang="en-US" sz="1600" dirty="0"/>
              <a:t>		finish{</a:t>
            </a:r>
          </a:p>
          <a:p>
            <a:pPr marL="800100" lvl="2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async</a:t>
            </a:r>
            <a:r>
              <a:rPr lang="en-US" sz="1600" dirty="0" smtClean="0"/>
              <a:t>{   //task1</a:t>
            </a:r>
            <a:endParaRPr lang="en-US" sz="1600" dirty="0"/>
          </a:p>
          <a:p>
            <a:pPr marL="800100" lvl="2" indent="0">
              <a:buNone/>
            </a:pPr>
            <a:r>
              <a:rPr lang="en-US" sz="1600" dirty="0"/>
              <a:t>			</a:t>
            </a:r>
            <a:r>
              <a:rPr lang="en-US" sz="1600" dirty="0" err="1"/>
              <a:t>int</a:t>
            </a:r>
            <a:r>
              <a:rPr lang="en-US" sz="1600" dirty="0"/>
              <a:t> t = x;</a:t>
            </a:r>
          </a:p>
          <a:p>
            <a:pPr marL="800100" lvl="2" indent="0">
              <a:buNone/>
            </a:pPr>
            <a:r>
              <a:rPr lang="en-US" sz="1600" dirty="0"/>
              <a:t>			x = t + 1;</a:t>
            </a:r>
          </a:p>
          <a:p>
            <a:pPr marL="800100" lvl="2" indent="0">
              <a:buNone/>
            </a:pPr>
            <a:r>
              <a:rPr lang="en-US" sz="1600" dirty="0"/>
              <a:t>		}</a:t>
            </a:r>
          </a:p>
          <a:p>
            <a:pPr marL="800100" lvl="2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async</a:t>
            </a:r>
            <a:r>
              <a:rPr lang="en-US" sz="1600" dirty="0" smtClean="0"/>
              <a:t>{   //task2</a:t>
            </a:r>
            <a:endParaRPr lang="en-US" sz="1600" dirty="0"/>
          </a:p>
          <a:p>
            <a:pPr marL="800100" lvl="2" indent="0">
              <a:buNone/>
            </a:pPr>
            <a:r>
              <a:rPr lang="en-US" sz="1600" dirty="0"/>
              <a:t>			</a:t>
            </a:r>
            <a:r>
              <a:rPr lang="en-US" sz="1600" dirty="0" err="1"/>
              <a:t>int</a:t>
            </a:r>
            <a:r>
              <a:rPr lang="en-US" sz="1600" dirty="0"/>
              <a:t> u = x;</a:t>
            </a:r>
          </a:p>
          <a:p>
            <a:pPr marL="800100" lvl="2" indent="0">
              <a:buNone/>
            </a:pPr>
            <a:r>
              <a:rPr lang="en-US" sz="1600" dirty="0"/>
              <a:t>			x = u + 2;</a:t>
            </a:r>
          </a:p>
          <a:p>
            <a:pPr marL="800100" lvl="2" indent="0">
              <a:buNone/>
            </a:pPr>
            <a:r>
              <a:rPr lang="en-US" sz="1600" dirty="0"/>
              <a:t>		} 		</a:t>
            </a:r>
          </a:p>
          <a:p>
            <a:pPr marL="0" indent="0">
              <a:buNone/>
            </a:pPr>
            <a:r>
              <a:rPr lang="en-US" sz="1600" dirty="0"/>
              <a:t>		}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pic>
        <p:nvPicPr>
          <p:cNvPr id="4" name="Picture 3" descr="C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682" y="1206500"/>
            <a:ext cx="4392118" cy="491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3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08425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public class Example{</a:t>
            </a:r>
          </a:p>
          <a:p>
            <a:pPr marL="0" indent="0">
              <a:buNone/>
            </a:pPr>
            <a:r>
              <a:rPr lang="en-US" sz="1600" dirty="0"/>
              <a:t>	public static </a:t>
            </a:r>
            <a:r>
              <a:rPr lang="en-US" sz="1600" dirty="0" err="1"/>
              <a:t>int</a:t>
            </a:r>
            <a:r>
              <a:rPr lang="en-US" sz="1600" dirty="0"/>
              <a:t> x = 0;</a:t>
            </a:r>
          </a:p>
          <a:p>
            <a:pPr marL="0" indent="0">
              <a:buNone/>
            </a:pPr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){</a:t>
            </a:r>
          </a:p>
          <a:p>
            <a:pPr marL="0" indent="0">
              <a:buNone/>
            </a:pPr>
            <a:r>
              <a:rPr lang="en-US" sz="1600" dirty="0"/>
              <a:t>		finish{</a:t>
            </a:r>
          </a:p>
          <a:p>
            <a:pPr marL="800100" lvl="2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async</a:t>
            </a:r>
            <a:r>
              <a:rPr lang="en-US" sz="1600" dirty="0" smtClean="0"/>
              <a:t>{   //task1</a:t>
            </a:r>
            <a:endParaRPr lang="en-US" sz="1600" dirty="0"/>
          </a:p>
          <a:p>
            <a:pPr marL="800100" lvl="2" indent="0">
              <a:buNone/>
            </a:pPr>
            <a:r>
              <a:rPr lang="en-US" sz="1600" dirty="0"/>
              <a:t>			</a:t>
            </a:r>
            <a:r>
              <a:rPr lang="en-US" sz="1600" dirty="0" err="1"/>
              <a:t>int</a:t>
            </a:r>
            <a:r>
              <a:rPr lang="en-US" sz="1600" dirty="0"/>
              <a:t> t = x;</a:t>
            </a:r>
          </a:p>
          <a:p>
            <a:pPr marL="800100" lvl="2" indent="0">
              <a:buNone/>
            </a:pPr>
            <a:r>
              <a:rPr lang="en-US" sz="1600" dirty="0"/>
              <a:t>			x = t + 1;</a:t>
            </a:r>
          </a:p>
          <a:p>
            <a:pPr marL="800100" lvl="2" indent="0">
              <a:buNone/>
            </a:pPr>
            <a:r>
              <a:rPr lang="en-US" sz="1600" dirty="0"/>
              <a:t>		}</a:t>
            </a:r>
          </a:p>
          <a:p>
            <a:pPr marL="800100" lvl="2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async</a:t>
            </a:r>
            <a:r>
              <a:rPr lang="en-US" sz="1600" dirty="0" smtClean="0"/>
              <a:t>{   //task2</a:t>
            </a:r>
            <a:endParaRPr lang="en-US" sz="1600" dirty="0"/>
          </a:p>
          <a:p>
            <a:pPr marL="800100" lvl="2" indent="0">
              <a:buNone/>
            </a:pPr>
            <a:r>
              <a:rPr lang="en-US" sz="1600" dirty="0"/>
              <a:t>			</a:t>
            </a:r>
            <a:r>
              <a:rPr lang="en-US" sz="1600" dirty="0" err="1"/>
              <a:t>int</a:t>
            </a:r>
            <a:r>
              <a:rPr lang="en-US" sz="1600" dirty="0"/>
              <a:t> u = x;</a:t>
            </a:r>
          </a:p>
          <a:p>
            <a:pPr marL="800100" lvl="2" indent="0">
              <a:buNone/>
            </a:pPr>
            <a:r>
              <a:rPr lang="en-US" sz="1600" dirty="0"/>
              <a:t>			x = u + 2;</a:t>
            </a:r>
          </a:p>
          <a:p>
            <a:pPr marL="800100" lvl="2" indent="0">
              <a:buNone/>
            </a:pPr>
            <a:r>
              <a:rPr lang="en-US" sz="1600" dirty="0"/>
              <a:t>		} 		</a:t>
            </a:r>
          </a:p>
          <a:p>
            <a:pPr marL="0" indent="0">
              <a:buNone/>
            </a:pPr>
            <a:r>
              <a:rPr lang="en-US" sz="1600" dirty="0"/>
              <a:t>		}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pic>
        <p:nvPicPr>
          <p:cNvPr id="4" name="Picture 3" descr="C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682" y="1206500"/>
            <a:ext cx="4392118" cy="491966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291185" y="2686721"/>
            <a:ext cx="3478263" cy="127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62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08425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public class Example{</a:t>
            </a:r>
          </a:p>
          <a:p>
            <a:pPr marL="0" indent="0">
              <a:buNone/>
            </a:pPr>
            <a:r>
              <a:rPr lang="en-US" sz="1600" dirty="0"/>
              <a:t>	public static </a:t>
            </a:r>
            <a:r>
              <a:rPr lang="en-US" sz="1600" dirty="0" err="1"/>
              <a:t>int</a:t>
            </a:r>
            <a:r>
              <a:rPr lang="en-US" sz="1600" dirty="0"/>
              <a:t> x = 0;</a:t>
            </a:r>
          </a:p>
          <a:p>
            <a:pPr marL="0" indent="0">
              <a:buNone/>
            </a:pPr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){</a:t>
            </a:r>
          </a:p>
          <a:p>
            <a:pPr marL="0" indent="0">
              <a:buNone/>
            </a:pPr>
            <a:r>
              <a:rPr lang="en-US" sz="1600" dirty="0"/>
              <a:t>		finish{</a:t>
            </a:r>
          </a:p>
          <a:p>
            <a:pPr marL="800100" lvl="2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async</a:t>
            </a:r>
            <a:r>
              <a:rPr lang="en-US" sz="1600" dirty="0" smtClean="0"/>
              <a:t>{   //task1</a:t>
            </a:r>
            <a:endParaRPr lang="en-US" sz="1600" dirty="0"/>
          </a:p>
          <a:p>
            <a:pPr marL="800100" lvl="2" indent="0">
              <a:buNone/>
            </a:pPr>
            <a:r>
              <a:rPr lang="en-US" sz="1600" dirty="0"/>
              <a:t>			</a:t>
            </a:r>
            <a:r>
              <a:rPr lang="en-US" sz="1600" dirty="0" err="1"/>
              <a:t>int</a:t>
            </a:r>
            <a:r>
              <a:rPr lang="en-US" sz="1600" dirty="0"/>
              <a:t> t = x;</a:t>
            </a:r>
          </a:p>
          <a:p>
            <a:pPr marL="800100" lvl="2" indent="0">
              <a:buNone/>
            </a:pPr>
            <a:r>
              <a:rPr lang="en-US" sz="1600" dirty="0"/>
              <a:t>			x = t + 1;</a:t>
            </a:r>
          </a:p>
          <a:p>
            <a:pPr marL="800100" lvl="2" indent="0">
              <a:buNone/>
            </a:pPr>
            <a:r>
              <a:rPr lang="en-US" sz="1600" dirty="0"/>
              <a:t>		}</a:t>
            </a:r>
          </a:p>
          <a:p>
            <a:pPr marL="800100" lvl="2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async</a:t>
            </a:r>
            <a:r>
              <a:rPr lang="en-US" sz="1600" dirty="0" smtClean="0"/>
              <a:t>{   //task2</a:t>
            </a:r>
            <a:endParaRPr lang="en-US" sz="1600" dirty="0"/>
          </a:p>
          <a:p>
            <a:pPr marL="800100" lvl="2" indent="0">
              <a:buNone/>
            </a:pPr>
            <a:r>
              <a:rPr lang="en-US" sz="1600" dirty="0"/>
              <a:t>			</a:t>
            </a:r>
            <a:r>
              <a:rPr lang="en-US" sz="1600" dirty="0" err="1"/>
              <a:t>int</a:t>
            </a:r>
            <a:r>
              <a:rPr lang="en-US" sz="1600" dirty="0"/>
              <a:t> u = x;</a:t>
            </a:r>
          </a:p>
          <a:p>
            <a:pPr marL="800100" lvl="2" indent="0">
              <a:buNone/>
            </a:pPr>
            <a:r>
              <a:rPr lang="en-US" sz="1600" dirty="0"/>
              <a:t>			x = u + 2;</a:t>
            </a:r>
          </a:p>
          <a:p>
            <a:pPr marL="800100" lvl="2" indent="0">
              <a:buNone/>
            </a:pPr>
            <a:r>
              <a:rPr lang="en-US" sz="1600" dirty="0"/>
              <a:t>		} 		</a:t>
            </a:r>
          </a:p>
          <a:p>
            <a:pPr marL="0" indent="0">
              <a:buNone/>
            </a:pPr>
            <a:r>
              <a:rPr lang="en-US" sz="1600" dirty="0"/>
              <a:t>		}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pic>
        <p:nvPicPr>
          <p:cNvPr id="4" name="Picture 3" descr="C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682" y="1206500"/>
            <a:ext cx="4392118" cy="491966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234970" y="2953992"/>
            <a:ext cx="1398458" cy="428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234970" y="3695040"/>
            <a:ext cx="4168303" cy="452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45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08425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public class Example{</a:t>
            </a:r>
          </a:p>
          <a:p>
            <a:pPr marL="0" indent="0">
              <a:buNone/>
            </a:pPr>
            <a:r>
              <a:rPr lang="en-US" sz="1600" dirty="0"/>
              <a:t>	public static </a:t>
            </a:r>
            <a:r>
              <a:rPr lang="en-US" sz="1600" dirty="0" err="1"/>
              <a:t>int</a:t>
            </a:r>
            <a:r>
              <a:rPr lang="en-US" sz="1600" dirty="0"/>
              <a:t> x = 0;</a:t>
            </a:r>
          </a:p>
          <a:p>
            <a:pPr marL="0" indent="0">
              <a:buNone/>
            </a:pPr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){</a:t>
            </a:r>
          </a:p>
          <a:p>
            <a:pPr marL="0" indent="0">
              <a:buNone/>
            </a:pPr>
            <a:r>
              <a:rPr lang="en-US" sz="1600" dirty="0"/>
              <a:t>		finish{</a:t>
            </a:r>
          </a:p>
          <a:p>
            <a:pPr marL="800100" lvl="2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async</a:t>
            </a:r>
            <a:r>
              <a:rPr lang="en-US" sz="1600" dirty="0" smtClean="0"/>
              <a:t>{   //task1</a:t>
            </a:r>
            <a:endParaRPr lang="en-US" sz="1600" dirty="0"/>
          </a:p>
          <a:p>
            <a:pPr marL="800100" lvl="2" indent="0">
              <a:buNone/>
            </a:pPr>
            <a:r>
              <a:rPr lang="en-US" sz="1600" dirty="0"/>
              <a:t>			</a:t>
            </a:r>
            <a:r>
              <a:rPr lang="en-US" sz="1600" dirty="0" err="1"/>
              <a:t>int</a:t>
            </a:r>
            <a:r>
              <a:rPr lang="en-US" sz="1600" dirty="0"/>
              <a:t> t = x;</a:t>
            </a:r>
          </a:p>
          <a:p>
            <a:pPr marL="800100" lvl="2" indent="0">
              <a:buNone/>
            </a:pPr>
            <a:r>
              <a:rPr lang="en-US" sz="1600" dirty="0"/>
              <a:t>			x = t + 1;</a:t>
            </a:r>
          </a:p>
          <a:p>
            <a:pPr marL="800100" lvl="2" indent="0">
              <a:buNone/>
            </a:pPr>
            <a:r>
              <a:rPr lang="en-US" sz="1600" dirty="0"/>
              <a:t>		}</a:t>
            </a:r>
          </a:p>
          <a:p>
            <a:pPr marL="800100" lvl="2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async</a:t>
            </a:r>
            <a:r>
              <a:rPr lang="en-US" sz="1600" dirty="0" smtClean="0"/>
              <a:t>{   //task2</a:t>
            </a:r>
            <a:endParaRPr lang="en-US" sz="1600" dirty="0"/>
          </a:p>
          <a:p>
            <a:pPr marL="800100" lvl="2" indent="0">
              <a:buNone/>
            </a:pPr>
            <a:r>
              <a:rPr lang="en-US" sz="1600" dirty="0"/>
              <a:t>			</a:t>
            </a:r>
            <a:r>
              <a:rPr lang="en-US" sz="1600" dirty="0" err="1"/>
              <a:t>int</a:t>
            </a:r>
            <a:r>
              <a:rPr lang="en-US" sz="1600" dirty="0"/>
              <a:t> u = x;</a:t>
            </a:r>
          </a:p>
          <a:p>
            <a:pPr marL="800100" lvl="2" indent="0">
              <a:buNone/>
            </a:pPr>
            <a:r>
              <a:rPr lang="en-US" sz="1600" dirty="0"/>
              <a:t>			x = u + 2;</a:t>
            </a:r>
          </a:p>
          <a:p>
            <a:pPr marL="800100" lvl="2" indent="0">
              <a:buNone/>
            </a:pPr>
            <a:r>
              <a:rPr lang="en-US" sz="1600" dirty="0"/>
              <a:t>		} 		</a:t>
            </a:r>
          </a:p>
          <a:p>
            <a:pPr marL="0" indent="0">
              <a:buNone/>
            </a:pPr>
            <a:r>
              <a:rPr lang="en-US" sz="1600" dirty="0"/>
              <a:t>		}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pic>
        <p:nvPicPr>
          <p:cNvPr id="4" name="Picture 3" descr="C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682" y="1206500"/>
            <a:ext cx="4392118" cy="491966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047893" y="4416179"/>
            <a:ext cx="3836433" cy="586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90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08425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public class Example{</a:t>
            </a:r>
          </a:p>
          <a:p>
            <a:pPr marL="0" indent="0">
              <a:buNone/>
            </a:pPr>
            <a:r>
              <a:rPr lang="en-US" sz="1600" dirty="0"/>
              <a:t>	public static </a:t>
            </a:r>
            <a:r>
              <a:rPr lang="en-US" sz="1600" dirty="0" err="1"/>
              <a:t>int</a:t>
            </a:r>
            <a:r>
              <a:rPr lang="en-US" sz="1600" dirty="0"/>
              <a:t> x = 0;</a:t>
            </a:r>
          </a:p>
          <a:p>
            <a:pPr marL="0" indent="0">
              <a:buNone/>
            </a:pPr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){</a:t>
            </a:r>
          </a:p>
          <a:p>
            <a:pPr marL="0" indent="0">
              <a:buNone/>
            </a:pPr>
            <a:r>
              <a:rPr lang="en-US" sz="1600" dirty="0"/>
              <a:t>		finish{</a:t>
            </a:r>
          </a:p>
          <a:p>
            <a:pPr marL="800100" lvl="2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async</a:t>
            </a:r>
            <a:r>
              <a:rPr lang="en-US" sz="1600" dirty="0" smtClean="0"/>
              <a:t>{   //task1</a:t>
            </a:r>
            <a:endParaRPr lang="en-US" sz="1600" dirty="0"/>
          </a:p>
          <a:p>
            <a:pPr marL="800100" lvl="2" indent="0">
              <a:buNone/>
            </a:pPr>
            <a:r>
              <a:rPr lang="en-US" sz="1600" dirty="0"/>
              <a:t>			</a:t>
            </a:r>
            <a:r>
              <a:rPr lang="en-US" sz="1600" dirty="0" err="1"/>
              <a:t>int</a:t>
            </a:r>
            <a:r>
              <a:rPr lang="en-US" sz="1600" dirty="0"/>
              <a:t> t = x;</a:t>
            </a:r>
          </a:p>
          <a:p>
            <a:pPr marL="800100" lvl="2" indent="0">
              <a:buNone/>
            </a:pPr>
            <a:r>
              <a:rPr lang="en-US" sz="1600" dirty="0"/>
              <a:t>			x = t + 1;</a:t>
            </a:r>
          </a:p>
          <a:p>
            <a:pPr marL="800100" lvl="2" indent="0">
              <a:buNone/>
            </a:pPr>
            <a:r>
              <a:rPr lang="en-US" sz="1600" dirty="0"/>
              <a:t>		}</a:t>
            </a:r>
          </a:p>
          <a:p>
            <a:pPr marL="800100" lvl="2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async</a:t>
            </a:r>
            <a:r>
              <a:rPr lang="en-US" sz="1600" dirty="0" smtClean="0"/>
              <a:t>{   //task2</a:t>
            </a:r>
            <a:endParaRPr lang="en-US" sz="1600" dirty="0"/>
          </a:p>
          <a:p>
            <a:pPr marL="800100" lvl="2" indent="0">
              <a:buNone/>
            </a:pPr>
            <a:r>
              <a:rPr lang="en-US" sz="1600" dirty="0"/>
              <a:t>			</a:t>
            </a:r>
            <a:r>
              <a:rPr lang="en-US" sz="1600" dirty="0" err="1"/>
              <a:t>int</a:t>
            </a:r>
            <a:r>
              <a:rPr lang="en-US" sz="1600" dirty="0"/>
              <a:t> u = x;</a:t>
            </a:r>
          </a:p>
          <a:p>
            <a:pPr marL="800100" lvl="2" indent="0">
              <a:buNone/>
            </a:pPr>
            <a:r>
              <a:rPr lang="en-US" sz="1600" dirty="0"/>
              <a:t>			x = u + 2;</a:t>
            </a:r>
          </a:p>
          <a:p>
            <a:pPr marL="800100" lvl="2" indent="0">
              <a:buNone/>
            </a:pPr>
            <a:r>
              <a:rPr lang="en-US" sz="1600" dirty="0"/>
              <a:t>		} 		</a:t>
            </a:r>
          </a:p>
          <a:p>
            <a:pPr marL="0" indent="0">
              <a:buNone/>
            </a:pPr>
            <a:r>
              <a:rPr lang="en-US" sz="1600" dirty="0"/>
              <a:t>		}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pic>
        <p:nvPicPr>
          <p:cNvPr id="4" name="Picture 3" descr="C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682" y="1206500"/>
            <a:ext cx="4392118" cy="491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7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08425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public class Example{</a:t>
            </a:r>
          </a:p>
          <a:p>
            <a:pPr marL="0" indent="0">
              <a:buNone/>
            </a:pPr>
            <a:r>
              <a:rPr lang="en-US" sz="1600" dirty="0"/>
              <a:t>	public static </a:t>
            </a:r>
            <a:r>
              <a:rPr lang="en-US" sz="1600" dirty="0" err="1"/>
              <a:t>int</a:t>
            </a:r>
            <a:r>
              <a:rPr lang="en-US" sz="1600" dirty="0"/>
              <a:t> x = 0;</a:t>
            </a:r>
          </a:p>
          <a:p>
            <a:pPr marL="0" indent="0">
              <a:buNone/>
            </a:pPr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){</a:t>
            </a:r>
          </a:p>
          <a:p>
            <a:pPr marL="0" indent="0">
              <a:buNone/>
            </a:pPr>
            <a:r>
              <a:rPr lang="en-US" sz="1600" dirty="0"/>
              <a:t>		finish{</a:t>
            </a:r>
          </a:p>
          <a:p>
            <a:pPr marL="800100" lvl="2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async</a:t>
            </a:r>
            <a:r>
              <a:rPr lang="en-US" sz="1600" dirty="0" smtClean="0"/>
              <a:t>{   //task1</a:t>
            </a:r>
            <a:endParaRPr lang="en-US" sz="1600" dirty="0"/>
          </a:p>
          <a:p>
            <a:pPr marL="800100" lvl="2" indent="0">
              <a:buNone/>
            </a:pPr>
            <a:r>
              <a:rPr lang="en-US" sz="1600" dirty="0"/>
              <a:t>			</a:t>
            </a:r>
            <a:r>
              <a:rPr lang="en-US" sz="1600" dirty="0" err="1"/>
              <a:t>int</a:t>
            </a:r>
            <a:r>
              <a:rPr lang="en-US" sz="1600" dirty="0"/>
              <a:t> t = x;</a:t>
            </a:r>
          </a:p>
          <a:p>
            <a:pPr marL="800100" lvl="2" indent="0">
              <a:buNone/>
            </a:pPr>
            <a:r>
              <a:rPr lang="en-US" sz="1600" dirty="0"/>
              <a:t>			x = t + 1;</a:t>
            </a:r>
          </a:p>
          <a:p>
            <a:pPr marL="800100" lvl="2" indent="0">
              <a:buNone/>
            </a:pPr>
            <a:r>
              <a:rPr lang="en-US" sz="1600" dirty="0"/>
              <a:t>		}</a:t>
            </a:r>
          </a:p>
          <a:p>
            <a:pPr marL="800100" lvl="2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async</a:t>
            </a:r>
            <a:r>
              <a:rPr lang="en-US" sz="1600" dirty="0" smtClean="0"/>
              <a:t>{   //task2</a:t>
            </a:r>
            <a:endParaRPr lang="en-US" sz="1600" dirty="0"/>
          </a:p>
          <a:p>
            <a:pPr marL="800100" lvl="2" indent="0">
              <a:buNone/>
            </a:pPr>
            <a:r>
              <a:rPr lang="en-US" sz="1600" dirty="0"/>
              <a:t>			</a:t>
            </a:r>
            <a:r>
              <a:rPr lang="en-US" sz="1600" dirty="0" err="1"/>
              <a:t>int</a:t>
            </a:r>
            <a:r>
              <a:rPr lang="en-US" sz="1600" dirty="0"/>
              <a:t> u = x;</a:t>
            </a:r>
          </a:p>
          <a:p>
            <a:pPr marL="800100" lvl="2" indent="0">
              <a:buNone/>
            </a:pPr>
            <a:r>
              <a:rPr lang="en-US" sz="1600" dirty="0"/>
              <a:t>			x = u + 2;</a:t>
            </a:r>
          </a:p>
          <a:p>
            <a:pPr marL="800100" lvl="2" indent="0">
              <a:buNone/>
            </a:pPr>
            <a:r>
              <a:rPr lang="en-US" sz="1600" dirty="0"/>
              <a:t>		} 		</a:t>
            </a:r>
          </a:p>
          <a:p>
            <a:pPr marL="0" indent="0">
              <a:buNone/>
            </a:pPr>
            <a:r>
              <a:rPr lang="en-US" sz="1600" dirty="0"/>
              <a:t>		}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pic>
        <p:nvPicPr>
          <p:cNvPr id="4" name="Picture 3" descr="C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682" y="1206500"/>
            <a:ext cx="4392118" cy="491966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294682" y="3158972"/>
            <a:ext cx="4250993" cy="804102"/>
          </a:xfrm>
          <a:prstGeom prst="ellipse">
            <a:avLst/>
          </a:prstGeom>
          <a:solidFill>
            <a:srgbClr val="FFFFFF">
              <a:alpha val="0"/>
            </a:srgbClr>
          </a:solidFill>
          <a:ln w="12700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5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 descr="topological_sor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899" r="-237899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22530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 descr="topological_sor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899" r="-237899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cxnSp>
        <p:nvCxnSpPr>
          <p:cNvPr id="5" name="Straight Arrow Connector 4"/>
          <p:cNvCxnSpPr/>
          <p:nvPr/>
        </p:nvCxnSpPr>
        <p:spPr>
          <a:xfrm>
            <a:off x="4978063" y="2859030"/>
            <a:ext cx="726793" cy="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47496" y="4784798"/>
            <a:ext cx="657360" cy="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88594" y="2704415"/>
            <a:ext cx="1442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Finish end-points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788594" y="4630909"/>
            <a:ext cx="1442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Finish end-points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148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 descr="topological_sor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899" r="-237899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cxnSp>
        <p:nvCxnSpPr>
          <p:cNvPr id="5" name="Straight Arrow Connector 4"/>
          <p:cNvCxnSpPr/>
          <p:nvPr/>
        </p:nvCxnSpPr>
        <p:spPr>
          <a:xfrm>
            <a:off x="4978063" y="2859030"/>
            <a:ext cx="726793" cy="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47496" y="4784798"/>
            <a:ext cx="657360" cy="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88594" y="2704415"/>
            <a:ext cx="1442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Finish end-points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788594" y="4630909"/>
            <a:ext cx="1442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Finish end-points</a:t>
            </a:r>
            <a:endParaRPr lang="en-US" sz="1400" dirty="0"/>
          </a:p>
        </p:txBody>
      </p:sp>
      <p:sp>
        <p:nvSpPr>
          <p:cNvPr id="3" name="Right Brace 2"/>
          <p:cNvSpPr/>
          <p:nvPr/>
        </p:nvSpPr>
        <p:spPr>
          <a:xfrm>
            <a:off x="5124852" y="3331279"/>
            <a:ext cx="326996" cy="971836"/>
          </a:xfrm>
          <a:prstGeom prst="rightBrac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04856" y="3631222"/>
            <a:ext cx="2084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Tasks executing in parallel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2799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600" dirty="0"/>
              <a:t>A computation graph is a suitable common representation of the execution of any task parallel </a:t>
            </a:r>
            <a:r>
              <a:rPr lang="en-US" sz="2600" dirty="0" smtClean="0"/>
              <a:t>program. It is </a:t>
            </a:r>
            <a:r>
              <a:rPr lang="en-US" sz="2600" dirty="0"/>
              <a:t>sufficient to determine all relevant schedules over tasks that need to be explored to enumerate </a:t>
            </a:r>
            <a:r>
              <a:rPr lang="en-US" sz="2600" dirty="0" smtClean="0"/>
              <a:t>the </a:t>
            </a:r>
            <a:r>
              <a:rPr lang="en-US" sz="2600" dirty="0"/>
              <a:t>possible behaviors of the program. </a:t>
            </a:r>
            <a:r>
              <a:rPr lang="en-US" sz="2600" dirty="0" smtClean="0"/>
              <a:t>Such </a:t>
            </a:r>
            <a:r>
              <a:rPr lang="en-US" sz="2600" dirty="0"/>
              <a:t>an exhaustive enumeration is enough for verifying deterministic behavior in task parallel programs. </a:t>
            </a:r>
          </a:p>
        </p:txBody>
      </p:sp>
    </p:spTree>
    <p:extLst>
      <p:ext uri="{BB962C8B-B14F-4D97-AF65-F5344CB8AC3E}">
        <p14:creationId xmlns:p14="http://schemas.microsoft.com/office/powerpoint/2010/main" val="380465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600" dirty="0"/>
              <a:t>A computation graph is a suitable common representation of the execution of any task parallel </a:t>
            </a:r>
            <a:r>
              <a:rPr lang="en-US" sz="2600" dirty="0" smtClean="0"/>
              <a:t>program. A computation graph is </a:t>
            </a:r>
            <a:r>
              <a:rPr lang="en-US" sz="2600" dirty="0"/>
              <a:t>sufficient to determine all relevant schedules over tasks that need to be explored to enumerate </a:t>
            </a:r>
            <a:r>
              <a:rPr lang="en-US" sz="2600" dirty="0" smtClean="0"/>
              <a:t>the </a:t>
            </a:r>
            <a:r>
              <a:rPr lang="en-US" sz="2600" dirty="0"/>
              <a:t>possible behaviors of the program. </a:t>
            </a:r>
            <a:r>
              <a:rPr lang="en-US" sz="2600" dirty="0" smtClean="0"/>
              <a:t>Such </a:t>
            </a:r>
            <a:r>
              <a:rPr lang="en-US" sz="2600" dirty="0"/>
              <a:t>an exhaustive enumeration is enough for verifying deterministic behavior in task parallel programs.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87077" y="3675894"/>
            <a:ext cx="2954926" cy="421196"/>
          </a:xfrm>
          <a:prstGeom prst="rect">
            <a:avLst/>
          </a:prstGeom>
          <a:solidFill>
            <a:srgbClr val="FFFFFF">
              <a:alpha val="0"/>
            </a:srgbClr>
          </a:solidFill>
          <a:ln w="127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37338" y="3369570"/>
            <a:ext cx="1155166" cy="306324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127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3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 descr="topological_sor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899" r="-237899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cxnSp>
        <p:nvCxnSpPr>
          <p:cNvPr id="5" name="Straight Arrow Connector 4"/>
          <p:cNvCxnSpPr/>
          <p:nvPr/>
        </p:nvCxnSpPr>
        <p:spPr>
          <a:xfrm>
            <a:off x="5016356" y="3401479"/>
            <a:ext cx="644595" cy="51054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016356" y="3663131"/>
            <a:ext cx="644595" cy="171546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60951" y="3383144"/>
            <a:ext cx="38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3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600" dirty="0"/>
              <a:t>A computation graph is a suitable common representation of the execution of any task parallel </a:t>
            </a:r>
            <a:r>
              <a:rPr lang="en-US" sz="2600" dirty="0" smtClean="0"/>
              <a:t>program. A computation graph is </a:t>
            </a:r>
            <a:r>
              <a:rPr lang="en-US" sz="2600" dirty="0"/>
              <a:t>sufficient to determine all relevant schedules over tasks that need to be explored to enumerate </a:t>
            </a:r>
            <a:r>
              <a:rPr lang="en-US" sz="2600" dirty="0" smtClean="0"/>
              <a:t>the </a:t>
            </a:r>
            <a:r>
              <a:rPr lang="en-US" sz="2600" dirty="0"/>
              <a:t>possible behaviors of the program. </a:t>
            </a:r>
            <a:r>
              <a:rPr lang="en-US" sz="2600" dirty="0" smtClean="0"/>
              <a:t>Such </a:t>
            </a:r>
            <a:r>
              <a:rPr lang="en-US" sz="2600" dirty="0"/>
              <a:t>an exhaustive enumeration is enough for verifying deterministic behavior in task parallel programs.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87077" y="4448087"/>
            <a:ext cx="6675710" cy="421196"/>
          </a:xfrm>
          <a:prstGeom prst="rect">
            <a:avLst/>
          </a:prstGeom>
          <a:solidFill>
            <a:srgbClr val="FFFFFF">
              <a:alpha val="0"/>
            </a:srgbClr>
          </a:solidFill>
          <a:ln w="127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87077" y="4869283"/>
            <a:ext cx="3242123" cy="421196"/>
          </a:xfrm>
          <a:prstGeom prst="rect">
            <a:avLst/>
          </a:prstGeom>
          <a:solidFill>
            <a:srgbClr val="FFFFFF">
              <a:alpha val="0"/>
            </a:srgbClr>
          </a:solidFill>
          <a:ln w="127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6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 !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2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9930" y="3146208"/>
            <a:ext cx="2884723" cy="37652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600" dirty="0"/>
              <a:t>A computation graph is a suitable common representation of the execution of any task parallel </a:t>
            </a:r>
            <a:r>
              <a:rPr lang="en-US" sz="2600" dirty="0" smtClean="0"/>
              <a:t>program. It is </a:t>
            </a:r>
            <a:r>
              <a:rPr lang="en-US" sz="2600" dirty="0"/>
              <a:t>sufficient to determine all relevant schedules over tasks that need to be explored to enumerate </a:t>
            </a:r>
            <a:r>
              <a:rPr lang="en-US" sz="2600" dirty="0" smtClean="0"/>
              <a:t>the </a:t>
            </a:r>
            <a:r>
              <a:rPr lang="en-US" sz="2600" dirty="0"/>
              <a:t>possible behaviors of the program. </a:t>
            </a:r>
            <a:r>
              <a:rPr lang="en-US" sz="2600" dirty="0" smtClean="0"/>
              <a:t>Such </a:t>
            </a:r>
            <a:r>
              <a:rPr lang="en-US" sz="2600" dirty="0"/>
              <a:t>an exhaustive enumeration is enough for verifying deterministic behavior in task parallel programs. </a:t>
            </a:r>
          </a:p>
        </p:txBody>
      </p:sp>
    </p:spTree>
    <p:extLst>
      <p:ext uri="{BB962C8B-B14F-4D97-AF65-F5344CB8AC3E}">
        <p14:creationId xmlns:p14="http://schemas.microsoft.com/office/powerpoint/2010/main" val="39566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parallel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parallel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6466" y="2125126"/>
            <a:ext cx="3095334" cy="382905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7036" y="3854584"/>
            <a:ext cx="206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Sequential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parallel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976466" y="2125126"/>
            <a:ext cx="3095334" cy="3829057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976466" y="2910083"/>
            <a:ext cx="3095334" cy="19145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125250" y="2929229"/>
            <a:ext cx="0" cy="1860425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76466" y="4789654"/>
            <a:ext cx="3095334" cy="19145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340380" y="2125127"/>
            <a:ext cx="0" cy="804102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93300" y="4808799"/>
            <a:ext cx="0" cy="1145384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42322" y="2342107"/>
            <a:ext cx="76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 1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345990" y="2341344"/>
            <a:ext cx="725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 2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650339" y="3722017"/>
            <a:ext cx="76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 4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79924" y="3711898"/>
            <a:ext cx="76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 3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88420" y="5248378"/>
            <a:ext cx="76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 5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2829253" y="5248378"/>
            <a:ext cx="76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 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395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parallel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976466" y="2125126"/>
            <a:ext cx="3095334" cy="3829057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976466" y="2910083"/>
            <a:ext cx="3095334" cy="19145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125250" y="2929229"/>
            <a:ext cx="0" cy="1860425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76466" y="4789654"/>
            <a:ext cx="3095334" cy="19145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340380" y="2125127"/>
            <a:ext cx="0" cy="804102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93300" y="4808799"/>
            <a:ext cx="0" cy="1145384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42322" y="2342107"/>
            <a:ext cx="76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 1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345990" y="2341344"/>
            <a:ext cx="725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 2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650339" y="3722017"/>
            <a:ext cx="76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 4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79924" y="3711898"/>
            <a:ext cx="76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 3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88420" y="5248378"/>
            <a:ext cx="76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 5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2829253" y="5248378"/>
            <a:ext cx="76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 6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5410200" y="2438400"/>
            <a:ext cx="1027523" cy="2984207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410200" y="2898576"/>
            <a:ext cx="1027523" cy="6382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410200" y="3432426"/>
            <a:ext cx="1027523" cy="6382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410200" y="3959781"/>
            <a:ext cx="1027523" cy="6382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410200" y="4491039"/>
            <a:ext cx="1027523" cy="6382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410200" y="4955336"/>
            <a:ext cx="1027523" cy="6382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86015" y="2469951"/>
            <a:ext cx="76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 1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513299" y="2986802"/>
            <a:ext cx="76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 2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5486015" y="3508653"/>
            <a:ext cx="76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 3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5486015" y="4035290"/>
            <a:ext cx="76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 4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5526835" y="4586004"/>
            <a:ext cx="76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 5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5526835" y="5053275"/>
            <a:ext cx="76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 6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4320703" y="3779425"/>
            <a:ext cx="740328" cy="360712"/>
          </a:xfrm>
          <a:prstGeom prst="rightArrow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34381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Task Parallel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9825" y="1600200"/>
            <a:ext cx="4321175" cy="452596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public class Example{</a:t>
            </a:r>
          </a:p>
          <a:p>
            <a:pPr marL="0" indent="0">
              <a:buNone/>
            </a:pPr>
            <a:r>
              <a:rPr lang="en-US" sz="1600" dirty="0" smtClean="0"/>
              <a:t>	public static </a:t>
            </a:r>
            <a:r>
              <a:rPr lang="en-US" sz="1600" dirty="0" err="1" smtClean="0"/>
              <a:t>int</a:t>
            </a:r>
            <a:r>
              <a:rPr lang="en-US" sz="1600" dirty="0" smtClean="0"/>
              <a:t> x = 0;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finish{</a:t>
            </a:r>
          </a:p>
          <a:p>
            <a:pPr marL="800100" lvl="2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async</a:t>
            </a:r>
            <a:r>
              <a:rPr lang="en-US" sz="1600" dirty="0" smtClean="0"/>
              <a:t>{</a:t>
            </a:r>
          </a:p>
          <a:p>
            <a:pPr marL="800100" lvl="2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</a:t>
            </a:r>
            <a:r>
              <a:rPr lang="en-US" sz="1600" dirty="0" err="1" smtClean="0"/>
              <a:t>int</a:t>
            </a:r>
            <a:r>
              <a:rPr lang="en-US" sz="1600" dirty="0" smtClean="0"/>
              <a:t> t = x;</a:t>
            </a:r>
          </a:p>
          <a:p>
            <a:pPr marL="800100" lvl="2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x = t + 1;</a:t>
            </a:r>
          </a:p>
          <a:p>
            <a:pPr marL="800100" lvl="2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}</a:t>
            </a:r>
          </a:p>
          <a:p>
            <a:pPr marL="800100" lvl="2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async</a:t>
            </a:r>
            <a:r>
              <a:rPr lang="en-US" sz="1600" dirty="0" smtClean="0"/>
              <a:t>{</a:t>
            </a:r>
            <a:endParaRPr lang="en-US" sz="1600" dirty="0"/>
          </a:p>
          <a:p>
            <a:pPr marL="800100" lvl="2" indent="0">
              <a:buNone/>
            </a:pPr>
            <a:r>
              <a:rPr lang="en-US" sz="1600" dirty="0"/>
              <a:t>			</a:t>
            </a:r>
            <a:r>
              <a:rPr lang="en-US" sz="1600" dirty="0" err="1"/>
              <a:t>int</a:t>
            </a:r>
            <a:r>
              <a:rPr lang="en-US" sz="1600" dirty="0"/>
              <a:t> u = x;</a:t>
            </a:r>
          </a:p>
          <a:p>
            <a:pPr marL="800100" lvl="2" indent="0">
              <a:buNone/>
            </a:pPr>
            <a:r>
              <a:rPr lang="en-US" sz="1600" dirty="0"/>
              <a:t>			x = u + 2</a:t>
            </a:r>
            <a:r>
              <a:rPr lang="en-US" sz="1600" dirty="0" smtClean="0"/>
              <a:t>;</a:t>
            </a:r>
            <a:endParaRPr lang="en-US" sz="1600" dirty="0"/>
          </a:p>
          <a:p>
            <a:pPr marL="800100" lvl="2" indent="0">
              <a:buNone/>
            </a:pPr>
            <a:r>
              <a:rPr lang="en-US" sz="1600" dirty="0"/>
              <a:t>		</a:t>
            </a:r>
            <a:r>
              <a:rPr lang="en-US" sz="1600" dirty="0" smtClean="0"/>
              <a:t>} </a:t>
            </a:r>
            <a:r>
              <a:rPr lang="en-US" sz="1600" dirty="0"/>
              <a:t>	</a:t>
            </a:r>
            <a:r>
              <a:rPr lang="en-US" sz="1600" dirty="0" smtClean="0"/>
              <a:t>	</a:t>
            </a:r>
          </a:p>
          <a:p>
            <a:pPr marL="0" indent="0">
              <a:buNone/>
            </a:pPr>
            <a:r>
              <a:rPr lang="en-US" sz="1600" dirty="0" smtClean="0"/>
              <a:t>		}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(“Value of x = ” + x);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229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concurrency</a:t>
            </a:r>
          </a:p>
        </p:txBody>
      </p:sp>
      <p:pic>
        <p:nvPicPr>
          <p:cNvPr id="4" name="Picture 3" descr="McoreAkhterRobertsFig7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649" y="1600201"/>
            <a:ext cx="3819526" cy="470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4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377</Words>
  <Application>Microsoft Macintosh PowerPoint</Application>
  <PresentationFormat>On-screen Show (4:3)</PresentationFormat>
  <Paragraphs>174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Verification of Task Parallel Programs</vt:lpstr>
      <vt:lpstr>Thesis statement</vt:lpstr>
      <vt:lpstr>Thesis statement</vt:lpstr>
      <vt:lpstr>Task parallel programming</vt:lpstr>
      <vt:lpstr>Task parallel programming</vt:lpstr>
      <vt:lpstr>Task parallel programming</vt:lpstr>
      <vt:lpstr>Task parallel programming</vt:lpstr>
      <vt:lpstr>Example of Task Parallel Program</vt:lpstr>
      <vt:lpstr>Issues with concurrency</vt:lpstr>
      <vt:lpstr>Computation Graphs</vt:lpstr>
      <vt:lpstr>Computation Graphs</vt:lpstr>
      <vt:lpstr>Computation Graphs</vt:lpstr>
      <vt:lpstr>Computation Graphs</vt:lpstr>
      <vt:lpstr>Computation Graphs</vt:lpstr>
      <vt:lpstr>Computation Graphs</vt:lpstr>
      <vt:lpstr>Computation Graphs</vt:lpstr>
      <vt:lpstr>Implementation</vt:lpstr>
      <vt:lpstr>Implementation</vt:lpstr>
      <vt:lpstr>Implementation</vt:lpstr>
      <vt:lpstr>Thesis statement</vt:lpstr>
      <vt:lpstr>Implementation</vt:lpstr>
      <vt:lpstr>Thesis statement</vt:lpstr>
      <vt:lpstr>Thank you !!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of Task Parallel Programs</dc:title>
  <dc:creator>Radha Nakade</dc:creator>
  <cp:lastModifiedBy>Radha Nakade</cp:lastModifiedBy>
  <cp:revision>131</cp:revision>
  <dcterms:created xsi:type="dcterms:W3CDTF">2015-04-06T18:49:59Z</dcterms:created>
  <dcterms:modified xsi:type="dcterms:W3CDTF">2015-05-12T19:40:02Z</dcterms:modified>
</cp:coreProperties>
</file>