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81" r:id="rId3"/>
    <p:sldId id="315" r:id="rId4"/>
    <p:sldId id="303" r:id="rId5"/>
    <p:sldId id="297" r:id="rId6"/>
    <p:sldId id="298" r:id="rId7"/>
    <p:sldId id="283" r:id="rId8"/>
    <p:sldId id="314" r:id="rId9"/>
    <p:sldId id="299" r:id="rId10"/>
    <p:sldId id="317" r:id="rId11"/>
    <p:sldId id="318" r:id="rId12"/>
    <p:sldId id="319" r:id="rId13"/>
    <p:sldId id="320" r:id="rId14"/>
    <p:sldId id="321" r:id="rId15"/>
    <p:sldId id="324" r:id="rId16"/>
    <p:sldId id="325" r:id="rId17"/>
    <p:sldId id="326" r:id="rId18"/>
    <p:sldId id="327" r:id="rId19"/>
    <p:sldId id="322" r:id="rId20"/>
    <p:sldId id="333" r:id="rId21"/>
    <p:sldId id="287" r:id="rId22"/>
    <p:sldId id="300" r:id="rId23"/>
    <p:sldId id="301" r:id="rId24"/>
    <p:sldId id="311" r:id="rId25"/>
    <p:sldId id="331" r:id="rId26"/>
    <p:sldId id="334" r:id="rId27"/>
    <p:sldId id="316" r:id="rId28"/>
    <p:sldId id="328" r:id="rId29"/>
    <p:sldId id="313" r:id="rId30"/>
    <p:sldId id="332" r:id="rId31"/>
    <p:sldId id="329" r:id="rId32"/>
    <p:sldId id="330" r:id="rId33"/>
    <p:sldId id="27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632" y="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107B5-2DFB-DA4F-8B86-612ECB805027}" type="datetimeFigureOut">
              <a:rPr lang="en-US" smtClean="0"/>
              <a:t>5/13/15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3A841-B096-D643-84AC-E0E90848A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55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DFB31-B423-FB40-B8D5-0665247172B3}" type="datetimeFigureOut">
              <a:rPr lang="en-US" smtClean="0"/>
              <a:t>5/13/15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BABA4-A3EA-2148-B232-D5C3C7DB2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432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1021-4D2B-C44B-8924-B08484FEAED4}" type="datetime1">
              <a:rPr lang="en-US" smtClean="0"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6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F36C-DC7E-694B-B8AF-53D523D2908F}" type="datetime1">
              <a:rPr lang="en-US" smtClean="0"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5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EF0F6-54A0-D348-8077-173AADF45D10}" type="datetime1">
              <a:rPr lang="en-US" smtClean="0"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9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427E-01FD-FB4C-B3CB-7E2A5CF050AC}" type="datetime1">
              <a:rPr lang="en-US" smtClean="0"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9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A179-D0F3-D14A-83A5-FC9AD5843F95}" type="datetime1">
              <a:rPr lang="en-US" smtClean="0"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9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87E2-350C-A440-8A39-A9432E0E2FEF}" type="datetime1">
              <a:rPr lang="en-US" smtClean="0"/>
              <a:t>5/13/15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1BC8-B80F-AB44-A11C-E9A8993E91D3}" type="datetime1">
              <a:rPr lang="en-US" smtClean="0"/>
              <a:t>5/13/15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1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BD13-4302-8840-9453-B174CC99B39D}" type="datetime1">
              <a:rPr lang="en-US" smtClean="0"/>
              <a:t>5/13/15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5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E4F8D-455F-FE4D-8A93-97A7F2F45BA2}" type="datetime1">
              <a:rPr lang="en-US" smtClean="0"/>
              <a:t>5/13/15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7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764D-27B6-C843-BD4E-2CA807FF5B2C}" type="datetime1">
              <a:rPr lang="en-US" smtClean="0"/>
              <a:t>5/13/15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1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43CE-FDDB-904E-8E4F-61516EB7CADE}" type="datetime1">
              <a:rPr lang="en-US" smtClean="0"/>
              <a:t>5/13/15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5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00397-E4F0-E24E-A869-484B5D9FEEFF}" type="datetime1">
              <a:rPr lang="en-US" smtClean="0"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F53E3-2D6B-E44D-97C5-D7123C573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50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Verification of </a:t>
            </a:r>
            <a:r>
              <a:rPr lang="en-US" dirty="0"/>
              <a:t>T</a:t>
            </a:r>
            <a:r>
              <a:rPr lang="en-US" dirty="0" smtClean="0"/>
              <a:t>ask </a:t>
            </a:r>
            <a:r>
              <a:rPr lang="en-US" dirty="0"/>
              <a:t>P</a:t>
            </a:r>
            <a:r>
              <a:rPr lang="en-US" dirty="0" smtClean="0"/>
              <a:t>arallel Programs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-Radha Nakade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35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Graphs</a:t>
            </a:r>
          </a:p>
        </p:txBody>
      </p:sp>
      <p:pic>
        <p:nvPicPr>
          <p:cNvPr id="4" name="Picture 3" descr="C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354" y="1206500"/>
            <a:ext cx="4392118" cy="491966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42177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Example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0226CC"/>
                </a:solidFill>
                <a:latin typeface="Monaco"/>
                <a:ea typeface="Monaco"/>
                <a:cs typeface="Monaco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0;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main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(String[] </a:t>
            </a:r>
            <a:r>
              <a:rPr lang="en-US" sz="20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args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){</a:t>
            </a:r>
            <a:endParaRPr lang="en-US" sz="2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finish{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</a:t>
            </a: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async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 </a:t>
            </a:r>
            <a:r>
              <a:rPr lang="en-US" sz="2000" dirty="0" err="1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t = x;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	x = t + 1;	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</a:t>
            </a: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async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 </a:t>
            </a:r>
            <a:r>
              <a:rPr lang="en-US" sz="2000" dirty="0" err="1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u = x;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	x = u + 2;	} 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2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System.out.println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2000" dirty="0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"Value 	of x = "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 x);	}</a:t>
            </a:r>
            <a:endParaRPr lang="en-US" sz="2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5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Graphs</a:t>
            </a:r>
          </a:p>
        </p:txBody>
      </p:sp>
      <p:pic>
        <p:nvPicPr>
          <p:cNvPr id="4" name="Picture 3" descr="C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354" y="1206500"/>
            <a:ext cx="4392118" cy="491966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42177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Example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0226CC"/>
                </a:solidFill>
                <a:latin typeface="Monaco"/>
                <a:ea typeface="Monaco"/>
                <a:cs typeface="Monaco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0;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main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(String[] </a:t>
            </a:r>
            <a:r>
              <a:rPr lang="en-US" sz="20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args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){</a:t>
            </a:r>
            <a:endParaRPr lang="en-US" sz="2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finish{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</a:t>
            </a: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async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 </a:t>
            </a:r>
            <a:r>
              <a:rPr lang="en-US" sz="2000" dirty="0" err="1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t = x;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	x = t + 1;	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</a:t>
            </a: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async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 </a:t>
            </a:r>
            <a:r>
              <a:rPr lang="en-US" sz="2000" dirty="0" err="1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u = x;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	x = u + 2;	} 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2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System.out.println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2000" dirty="0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"Value 	of x = "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 x);	}</a:t>
            </a:r>
            <a:endParaRPr lang="en-US" sz="2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10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742118" y="2857700"/>
            <a:ext cx="3242433" cy="346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07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Graphs</a:t>
            </a:r>
          </a:p>
        </p:txBody>
      </p:sp>
      <p:pic>
        <p:nvPicPr>
          <p:cNvPr id="4" name="Picture 3" descr="C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354" y="1206500"/>
            <a:ext cx="4392118" cy="491966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42177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Example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0226CC"/>
                </a:solidFill>
                <a:latin typeface="Monaco"/>
                <a:ea typeface="Monaco"/>
                <a:cs typeface="Monaco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0;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main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(String[] </a:t>
            </a:r>
            <a:r>
              <a:rPr lang="en-US" sz="20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args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){</a:t>
            </a:r>
            <a:endParaRPr lang="en-US" sz="2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finish{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</a:t>
            </a: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async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 </a:t>
            </a:r>
            <a:r>
              <a:rPr lang="en-US" sz="2000" dirty="0" err="1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t = x;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	x = t + 1;	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</a:t>
            </a: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async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 </a:t>
            </a:r>
            <a:r>
              <a:rPr lang="en-US" sz="2000" dirty="0" err="1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u = x;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	x = u + 2;	} 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2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System.out.println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2000" dirty="0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"Value 	of x = "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 x);	}</a:t>
            </a:r>
            <a:endParaRPr lang="en-US" sz="2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11</a:t>
            </a:fld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506354" y="3556000"/>
            <a:ext cx="315152" cy="1195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06354" y="3675562"/>
            <a:ext cx="3084338" cy="6522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07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Graphs</a:t>
            </a:r>
          </a:p>
        </p:txBody>
      </p:sp>
      <p:pic>
        <p:nvPicPr>
          <p:cNvPr id="4" name="Picture 3" descr="C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354" y="1206500"/>
            <a:ext cx="4392118" cy="491966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42177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Example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0226CC"/>
                </a:solidFill>
                <a:latin typeface="Monaco"/>
                <a:ea typeface="Monaco"/>
                <a:cs typeface="Monaco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0;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main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(String[] </a:t>
            </a:r>
            <a:r>
              <a:rPr lang="en-US" sz="20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args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){</a:t>
            </a:r>
            <a:endParaRPr lang="en-US" sz="2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finish{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</a:t>
            </a: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async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 </a:t>
            </a:r>
            <a:r>
              <a:rPr lang="en-US" sz="2000" dirty="0" err="1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t = x;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	x = t + 1;	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</a:t>
            </a: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async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 </a:t>
            </a:r>
            <a:r>
              <a:rPr lang="en-US" sz="2000" dirty="0" err="1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u = x;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	x = u + 2;	} 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2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System.out.println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2000" dirty="0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"Value 	of x = "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 x);	}</a:t>
            </a:r>
            <a:endParaRPr lang="en-US" sz="2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12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695275" y="4416446"/>
            <a:ext cx="1481706" cy="240547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07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Task Parallel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Example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0226CC"/>
                </a:solidFill>
                <a:latin typeface="Monaco"/>
                <a:ea typeface="Monaco"/>
                <a:cs typeface="Monaco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0;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main(String[] </a:t>
            </a:r>
            <a:r>
              <a:rPr lang="en-US" sz="20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finish{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</a:t>
            </a: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async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	</a:t>
            </a:r>
            <a:r>
              <a:rPr lang="en-US" sz="20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t = x;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	x = t + 1;	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</a:t>
            </a: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async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	</a:t>
            </a:r>
            <a:r>
              <a:rPr lang="en-US" sz="20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u = x;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	x = u + 2;	} 	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 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System.out.println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20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"Value of x = "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 x);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2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14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271647" y="2280387"/>
            <a:ext cx="4599061" cy="596557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271647" y="3040516"/>
            <a:ext cx="4599061" cy="970261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271647" y="4087751"/>
            <a:ext cx="4599061" cy="970261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271647" y="5155902"/>
            <a:ext cx="4599061" cy="970261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36914" y="1799294"/>
            <a:ext cx="1289276" cy="4326870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9000"/>
                </a:schemeClr>
              </a:gs>
              <a:gs pos="35000">
                <a:schemeClr val="dk1">
                  <a:tint val="37000"/>
                  <a:satMod val="300000"/>
                  <a:alpha val="9000"/>
                </a:schemeClr>
              </a:gs>
              <a:gs pos="100000">
                <a:schemeClr val="dk1">
                  <a:tint val="15000"/>
                  <a:satMod val="350000"/>
                  <a:alpha val="9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251778" y="1808917"/>
            <a:ext cx="1289276" cy="4312374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0000"/>
                </a:schemeClr>
              </a:gs>
              <a:gs pos="35000">
                <a:schemeClr val="dk1">
                  <a:tint val="37000"/>
                  <a:satMod val="300000"/>
                  <a:alpha val="10000"/>
                </a:schemeClr>
              </a:gs>
              <a:gs pos="100000">
                <a:schemeClr val="dk1">
                  <a:tint val="15000"/>
                  <a:satMod val="350000"/>
                  <a:alpha val="1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38965" y="1808917"/>
            <a:ext cx="89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44207" y="1808917"/>
            <a:ext cx="89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20824" y="2443959"/>
            <a:ext cx="1039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Code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2405366" y="3223332"/>
            <a:ext cx="115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Inter-</a:t>
            </a:r>
          </a:p>
          <a:p>
            <a:r>
              <a:rPr lang="en-US" sz="2000" dirty="0" smtClean="0"/>
              <a:t>leaving 1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2405366" y="4260945"/>
            <a:ext cx="115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Inter-leaving </a:t>
            </a:r>
            <a:r>
              <a:rPr lang="en-US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05366" y="5327425"/>
            <a:ext cx="115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Inter-leaving 3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761992" y="2304676"/>
            <a:ext cx="1096847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t = x 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x = t + 1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415343" y="2281909"/>
            <a:ext cx="1096847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u</a:t>
            </a:r>
            <a:r>
              <a:rPr lang="en-US" sz="2000" dirty="0" smtClean="0"/>
              <a:t> = x 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x = u + 2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3761992" y="2995114"/>
            <a:ext cx="1096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 = x </a:t>
            </a:r>
          </a:p>
          <a:p>
            <a:endParaRPr lang="en-US" sz="2000" dirty="0" smtClean="0"/>
          </a:p>
          <a:p>
            <a:r>
              <a:rPr lang="en-US" sz="2000" dirty="0" smtClean="0"/>
              <a:t>x = t + 1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3761992" y="4311723"/>
            <a:ext cx="1096847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t = x 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x = t + 1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3761992" y="5109670"/>
            <a:ext cx="1096847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t = x 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x = t + 1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5444207" y="5534422"/>
            <a:ext cx="1096847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u</a:t>
            </a:r>
            <a:r>
              <a:rPr lang="en-US" sz="2000" dirty="0" smtClean="0"/>
              <a:t> = x 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x = u + 2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444207" y="4003248"/>
            <a:ext cx="1096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</a:t>
            </a:r>
            <a:r>
              <a:rPr lang="en-US" sz="2000" dirty="0" smtClean="0"/>
              <a:t> = x </a:t>
            </a:r>
          </a:p>
          <a:p>
            <a:endParaRPr lang="en-US" sz="2000" dirty="0" smtClean="0"/>
          </a:p>
          <a:p>
            <a:r>
              <a:rPr lang="en-US" sz="2000" dirty="0" smtClean="0"/>
              <a:t>x = u + 2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5415343" y="3210495"/>
            <a:ext cx="1096847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u</a:t>
            </a:r>
            <a:r>
              <a:rPr lang="en-US" sz="2000" dirty="0" smtClean="0"/>
              <a:t> = x 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x = u + 2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433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concurrency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15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271647" y="2280387"/>
            <a:ext cx="4599061" cy="596557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271647" y="3040516"/>
            <a:ext cx="4599061" cy="970261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271647" y="4087751"/>
            <a:ext cx="4599061" cy="970261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271647" y="5155902"/>
            <a:ext cx="4599061" cy="970261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36914" y="1799294"/>
            <a:ext cx="1289276" cy="4326870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9000"/>
                </a:schemeClr>
              </a:gs>
              <a:gs pos="35000">
                <a:schemeClr val="dk1">
                  <a:tint val="37000"/>
                  <a:satMod val="300000"/>
                  <a:alpha val="9000"/>
                </a:schemeClr>
              </a:gs>
              <a:gs pos="100000">
                <a:schemeClr val="dk1">
                  <a:tint val="15000"/>
                  <a:satMod val="350000"/>
                  <a:alpha val="9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251778" y="1808917"/>
            <a:ext cx="1289276" cy="4312374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0000"/>
                </a:schemeClr>
              </a:gs>
              <a:gs pos="35000">
                <a:schemeClr val="dk1">
                  <a:tint val="37000"/>
                  <a:satMod val="300000"/>
                  <a:alpha val="10000"/>
                </a:schemeClr>
              </a:gs>
              <a:gs pos="100000">
                <a:schemeClr val="dk1">
                  <a:tint val="15000"/>
                  <a:satMod val="350000"/>
                  <a:alpha val="1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38965" y="1808917"/>
            <a:ext cx="89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44207" y="1808917"/>
            <a:ext cx="89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20824" y="2443959"/>
            <a:ext cx="1039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Code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2405366" y="3223332"/>
            <a:ext cx="115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Inter-</a:t>
            </a:r>
          </a:p>
          <a:p>
            <a:r>
              <a:rPr lang="en-US" sz="2000" dirty="0" smtClean="0"/>
              <a:t>leaving 1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2405366" y="4260945"/>
            <a:ext cx="115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Inter-leaving </a:t>
            </a:r>
            <a:r>
              <a:rPr lang="en-US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05366" y="5327425"/>
            <a:ext cx="115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Inter-leaving 3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761992" y="2304676"/>
            <a:ext cx="1096847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t = x 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x = t + 1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415343" y="2281909"/>
            <a:ext cx="1096847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u</a:t>
            </a:r>
            <a:r>
              <a:rPr lang="en-US" sz="2000" dirty="0" smtClean="0"/>
              <a:t> = x 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x = u + 2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3761992" y="2995114"/>
            <a:ext cx="1096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 = x </a:t>
            </a:r>
          </a:p>
          <a:p>
            <a:endParaRPr lang="en-US" sz="2000" dirty="0" smtClean="0"/>
          </a:p>
          <a:p>
            <a:r>
              <a:rPr lang="en-US" sz="2000" dirty="0" smtClean="0"/>
              <a:t>x = t + 1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3761992" y="4311723"/>
            <a:ext cx="1096847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t = x 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x = t + 1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3761992" y="5109670"/>
            <a:ext cx="1096847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t = x 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x = t + 1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5444207" y="5534422"/>
            <a:ext cx="1096847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u</a:t>
            </a:r>
            <a:r>
              <a:rPr lang="en-US" sz="2000" dirty="0" smtClean="0"/>
              <a:t> = x 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x = u + 2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444207" y="4003248"/>
            <a:ext cx="1096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</a:t>
            </a:r>
            <a:r>
              <a:rPr lang="en-US" sz="2000" dirty="0" smtClean="0"/>
              <a:t> = x </a:t>
            </a:r>
          </a:p>
          <a:p>
            <a:endParaRPr lang="en-US" sz="2000" dirty="0" smtClean="0"/>
          </a:p>
          <a:p>
            <a:r>
              <a:rPr lang="en-US" sz="2000" dirty="0" smtClean="0"/>
              <a:t>x = u + 2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5415343" y="3210495"/>
            <a:ext cx="1096847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u</a:t>
            </a:r>
            <a:r>
              <a:rPr lang="en-US" sz="2000" dirty="0" smtClean="0"/>
              <a:t> = x 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x = u + 2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761992" y="3040516"/>
            <a:ext cx="614623" cy="339638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12700" cmpd="sng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797161" y="3673231"/>
            <a:ext cx="936600" cy="262924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12700" cmpd="sng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382127" y="3256878"/>
            <a:ext cx="1036258" cy="54865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12700" cmpd="sng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376615" y="3223332"/>
            <a:ext cx="1005512" cy="156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0" idx="1"/>
            <a:endCxn id="29" idx="3"/>
          </p:cNvCxnSpPr>
          <p:nvPr/>
        </p:nvCxnSpPr>
        <p:spPr>
          <a:xfrm flipH="1">
            <a:off x="4733761" y="3531204"/>
            <a:ext cx="648366" cy="2734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Content Placeholder 37"/>
          <p:cNvSpPr txBox="1">
            <a:spLocks noGrp="1"/>
          </p:cNvSpPr>
          <p:nvPr>
            <p:ph idx="1"/>
          </p:nvPr>
        </p:nvSpPr>
        <p:spPr>
          <a:xfrm>
            <a:off x="7272215" y="2443959"/>
            <a:ext cx="824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000" dirty="0" smtClean="0"/>
              <a:t>(x = 0)</a:t>
            </a:r>
            <a:endParaRPr lang="en-US" sz="2000" dirty="0"/>
          </a:p>
        </p:txBody>
      </p:sp>
      <p:sp>
        <p:nvSpPr>
          <p:cNvPr id="35" name="Content Placeholder 37"/>
          <p:cNvSpPr txBox="1">
            <a:spLocks/>
          </p:cNvSpPr>
          <p:nvPr/>
        </p:nvSpPr>
        <p:spPr>
          <a:xfrm>
            <a:off x="7272215" y="3331149"/>
            <a:ext cx="824990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(x = 1)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022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concurrency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16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271647" y="2280387"/>
            <a:ext cx="4599061" cy="596557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271647" y="3040516"/>
            <a:ext cx="4599061" cy="970261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271647" y="4087751"/>
            <a:ext cx="4599061" cy="970261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271647" y="5155902"/>
            <a:ext cx="4599061" cy="970261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36914" y="1799294"/>
            <a:ext cx="1289276" cy="4326870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9000"/>
                </a:schemeClr>
              </a:gs>
              <a:gs pos="35000">
                <a:schemeClr val="dk1">
                  <a:tint val="37000"/>
                  <a:satMod val="300000"/>
                  <a:alpha val="9000"/>
                </a:schemeClr>
              </a:gs>
              <a:gs pos="100000">
                <a:schemeClr val="dk1">
                  <a:tint val="15000"/>
                  <a:satMod val="350000"/>
                  <a:alpha val="9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251778" y="1808917"/>
            <a:ext cx="1289276" cy="4312374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0000"/>
                </a:schemeClr>
              </a:gs>
              <a:gs pos="35000">
                <a:schemeClr val="dk1">
                  <a:tint val="37000"/>
                  <a:satMod val="300000"/>
                  <a:alpha val="10000"/>
                </a:schemeClr>
              </a:gs>
              <a:gs pos="100000">
                <a:schemeClr val="dk1">
                  <a:tint val="15000"/>
                  <a:satMod val="350000"/>
                  <a:alpha val="1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38965" y="1808917"/>
            <a:ext cx="89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44207" y="1808917"/>
            <a:ext cx="89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20824" y="2443959"/>
            <a:ext cx="1039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Code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2405366" y="3223332"/>
            <a:ext cx="115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Inter-</a:t>
            </a:r>
          </a:p>
          <a:p>
            <a:r>
              <a:rPr lang="en-US" sz="2000" dirty="0" smtClean="0"/>
              <a:t>leaving 1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2405366" y="4260945"/>
            <a:ext cx="115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Inter-leaving </a:t>
            </a:r>
            <a:r>
              <a:rPr lang="en-US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05366" y="5327425"/>
            <a:ext cx="115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Inter-leaving 3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761992" y="2304676"/>
            <a:ext cx="1096847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t = x 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x = t + 1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415343" y="2281909"/>
            <a:ext cx="1096847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u</a:t>
            </a:r>
            <a:r>
              <a:rPr lang="en-US" sz="2000" dirty="0" smtClean="0"/>
              <a:t> = x 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x = u + 2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3761992" y="2995114"/>
            <a:ext cx="1096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 = x </a:t>
            </a:r>
          </a:p>
          <a:p>
            <a:endParaRPr lang="en-US" sz="2000" dirty="0" smtClean="0"/>
          </a:p>
          <a:p>
            <a:r>
              <a:rPr lang="en-US" sz="2000" dirty="0" smtClean="0"/>
              <a:t>x = t + 1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3761992" y="4311723"/>
            <a:ext cx="1096847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t = x 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x = t + 1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3761992" y="5109670"/>
            <a:ext cx="1096847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t = x 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x = t + 1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5444207" y="5534422"/>
            <a:ext cx="1096847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u</a:t>
            </a:r>
            <a:r>
              <a:rPr lang="en-US" sz="2000" dirty="0" smtClean="0"/>
              <a:t> = x 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x = u + 2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444207" y="4003248"/>
            <a:ext cx="1096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</a:t>
            </a:r>
            <a:r>
              <a:rPr lang="en-US" sz="2000" dirty="0" smtClean="0"/>
              <a:t> = x </a:t>
            </a:r>
          </a:p>
          <a:p>
            <a:endParaRPr lang="en-US" sz="2000" dirty="0" smtClean="0"/>
          </a:p>
          <a:p>
            <a:r>
              <a:rPr lang="en-US" sz="2000" dirty="0" smtClean="0"/>
              <a:t>x = u + 2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5415343" y="3210495"/>
            <a:ext cx="1096847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u</a:t>
            </a:r>
            <a:r>
              <a:rPr lang="en-US" sz="2000" dirty="0" smtClean="0"/>
              <a:t> = x 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x = u + 2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530223" y="4091126"/>
            <a:ext cx="614623" cy="339638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12700" cmpd="sng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481785" y="4697185"/>
            <a:ext cx="936600" cy="262924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12700" cmpd="sng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761992" y="4311723"/>
            <a:ext cx="1036258" cy="54865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12700" cmpd="sng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733761" y="4273942"/>
            <a:ext cx="772917" cy="156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9" idx="1"/>
          </p:cNvCxnSpPr>
          <p:nvPr/>
        </p:nvCxnSpPr>
        <p:spPr>
          <a:xfrm>
            <a:off x="4798250" y="4697185"/>
            <a:ext cx="683535" cy="131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Content Placeholder 37"/>
          <p:cNvSpPr txBox="1">
            <a:spLocks noGrp="1"/>
          </p:cNvSpPr>
          <p:nvPr>
            <p:ph idx="1"/>
          </p:nvPr>
        </p:nvSpPr>
        <p:spPr>
          <a:xfrm>
            <a:off x="7158893" y="2429386"/>
            <a:ext cx="824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000" dirty="0" smtClean="0"/>
              <a:t>(x = 0)</a:t>
            </a:r>
            <a:endParaRPr lang="en-US" sz="2000" dirty="0"/>
          </a:p>
        </p:txBody>
      </p:sp>
      <p:sp>
        <p:nvSpPr>
          <p:cNvPr id="39" name="Content Placeholder 37"/>
          <p:cNvSpPr txBox="1">
            <a:spLocks/>
          </p:cNvSpPr>
          <p:nvPr/>
        </p:nvSpPr>
        <p:spPr>
          <a:xfrm>
            <a:off x="7158893" y="3334017"/>
            <a:ext cx="824990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(x = 1)</a:t>
            </a:r>
            <a:endParaRPr lang="en-US" sz="2000" dirty="0"/>
          </a:p>
        </p:txBody>
      </p:sp>
      <p:sp>
        <p:nvSpPr>
          <p:cNvPr id="40" name="Content Placeholder 37"/>
          <p:cNvSpPr txBox="1">
            <a:spLocks/>
          </p:cNvSpPr>
          <p:nvPr/>
        </p:nvSpPr>
        <p:spPr>
          <a:xfrm>
            <a:off x="7158893" y="4320106"/>
            <a:ext cx="824990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(x = 2)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870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17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271647" y="2280387"/>
            <a:ext cx="4599061" cy="596557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271647" y="3040516"/>
            <a:ext cx="4599061" cy="970261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271647" y="4087751"/>
            <a:ext cx="4599061" cy="970261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271647" y="5155902"/>
            <a:ext cx="4599061" cy="970261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36914" y="1799294"/>
            <a:ext cx="1289276" cy="4326870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9000"/>
                </a:schemeClr>
              </a:gs>
              <a:gs pos="35000">
                <a:schemeClr val="dk1">
                  <a:tint val="37000"/>
                  <a:satMod val="300000"/>
                  <a:alpha val="9000"/>
                </a:schemeClr>
              </a:gs>
              <a:gs pos="100000">
                <a:schemeClr val="dk1">
                  <a:tint val="15000"/>
                  <a:satMod val="350000"/>
                  <a:alpha val="9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251778" y="1808917"/>
            <a:ext cx="1289276" cy="4312374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0000"/>
                </a:schemeClr>
              </a:gs>
              <a:gs pos="35000">
                <a:schemeClr val="dk1">
                  <a:tint val="37000"/>
                  <a:satMod val="300000"/>
                  <a:alpha val="10000"/>
                </a:schemeClr>
              </a:gs>
              <a:gs pos="100000">
                <a:schemeClr val="dk1">
                  <a:tint val="15000"/>
                  <a:satMod val="350000"/>
                  <a:alpha val="1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38965" y="1808917"/>
            <a:ext cx="89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44207" y="1808917"/>
            <a:ext cx="89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20824" y="2419007"/>
            <a:ext cx="1039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Code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2405366" y="3242934"/>
            <a:ext cx="115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Inter-</a:t>
            </a:r>
          </a:p>
          <a:p>
            <a:r>
              <a:rPr lang="en-US" sz="2000" dirty="0" smtClean="0"/>
              <a:t>leaving 1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2405366" y="4270521"/>
            <a:ext cx="115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Inter-leaving </a:t>
            </a:r>
            <a:r>
              <a:rPr lang="en-US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05366" y="5347986"/>
            <a:ext cx="115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Inter-leaving 3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761992" y="2304676"/>
            <a:ext cx="1096847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t = x 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x = t + 1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415343" y="2281909"/>
            <a:ext cx="1096847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u</a:t>
            </a:r>
            <a:r>
              <a:rPr lang="en-US" sz="2000" dirty="0" smtClean="0"/>
              <a:t> = x 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x = u + 2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3761992" y="2995114"/>
            <a:ext cx="1096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 = x </a:t>
            </a:r>
          </a:p>
          <a:p>
            <a:endParaRPr lang="en-US" sz="2000" dirty="0" smtClean="0"/>
          </a:p>
          <a:p>
            <a:r>
              <a:rPr lang="en-US" sz="2000" dirty="0" smtClean="0"/>
              <a:t>x = t + 1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3761992" y="4311723"/>
            <a:ext cx="1096847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t = x 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x = t + 1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3761992" y="5109670"/>
            <a:ext cx="1096847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t = x 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x = t + 1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5444207" y="5534422"/>
            <a:ext cx="1096847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u</a:t>
            </a:r>
            <a:r>
              <a:rPr lang="en-US" sz="2000" dirty="0" smtClean="0"/>
              <a:t> = x 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x = u + 2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444207" y="4003248"/>
            <a:ext cx="1096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</a:t>
            </a:r>
            <a:r>
              <a:rPr lang="en-US" sz="2000" dirty="0" smtClean="0"/>
              <a:t> = x </a:t>
            </a:r>
          </a:p>
          <a:p>
            <a:endParaRPr lang="en-US" sz="2000" dirty="0" smtClean="0"/>
          </a:p>
          <a:p>
            <a:r>
              <a:rPr lang="en-US" sz="2000" dirty="0" smtClean="0"/>
              <a:t>x = u + 2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5415343" y="3210495"/>
            <a:ext cx="1096847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u</a:t>
            </a:r>
            <a:r>
              <a:rPr lang="en-US" sz="2000" dirty="0" smtClean="0"/>
              <a:t> = x 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x = u + 2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3761992" y="5195963"/>
            <a:ext cx="936600" cy="508742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12700" cmpd="sng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475932" y="5534422"/>
            <a:ext cx="1036258" cy="54865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12700" cmpd="sng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endCxn id="30" idx="1"/>
          </p:cNvCxnSpPr>
          <p:nvPr/>
        </p:nvCxnSpPr>
        <p:spPr>
          <a:xfrm>
            <a:off x="4691320" y="5488753"/>
            <a:ext cx="784612" cy="3199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176498" y="2384481"/>
            <a:ext cx="824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(x = 0)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7176498" y="3347727"/>
            <a:ext cx="824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(x = 1)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7176498" y="4418435"/>
            <a:ext cx="824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(x = 2)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7176498" y="5488753"/>
            <a:ext cx="824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(x = 3)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870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Graphs</a:t>
            </a:r>
          </a:p>
        </p:txBody>
      </p:sp>
      <p:pic>
        <p:nvPicPr>
          <p:cNvPr id="4" name="Picture 3" descr="C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354" y="1206500"/>
            <a:ext cx="4392118" cy="491966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42177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Example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0226CC"/>
                </a:solidFill>
                <a:latin typeface="Monaco"/>
                <a:ea typeface="Monaco"/>
                <a:cs typeface="Monaco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0;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main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(String[] </a:t>
            </a:r>
            <a:r>
              <a:rPr lang="en-US" sz="20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args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){</a:t>
            </a:r>
            <a:endParaRPr lang="en-US" sz="2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finish{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</a:t>
            </a: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async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 </a:t>
            </a:r>
            <a:r>
              <a:rPr lang="en-US" sz="2000" dirty="0" err="1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t = x;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	x = t + 1;	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</a:t>
            </a: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async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 </a:t>
            </a:r>
            <a:r>
              <a:rPr lang="en-US" sz="2000" dirty="0" err="1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u = x;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	x = u + 2;	} 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2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System.out.println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2000" dirty="0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"Value 	of x = "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 x);	}</a:t>
            </a:r>
            <a:endParaRPr lang="en-US" sz="2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9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600" dirty="0"/>
              <a:t>A computation graph is a suitable common representation of the execution of any task parallel </a:t>
            </a:r>
            <a:r>
              <a:rPr lang="en-US" sz="2600" dirty="0" smtClean="0"/>
              <a:t>program. </a:t>
            </a:r>
            <a:r>
              <a:rPr lang="en-US" sz="2600" dirty="0"/>
              <a:t>A computation </a:t>
            </a:r>
            <a:r>
              <a:rPr lang="en-US" sz="2600" dirty="0" smtClean="0"/>
              <a:t>graph is </a:t>
            </a:r>
            <a:r>
              <a:rPr lang="en-US" sz="2600" dirty="0"/>
              <a:t>sufficient to determine all relevant schedules over tasks that need to be explored to enumerate </a:t>
            </a:r>
            <a:r>
              <a:rPr lang="en-US" sz="2600" dirty="0" smtClean="0"/>
              <a:t>the </a:t>
            </a:r>
            <a:r>
              <a:rPr lang="en-US" sz="2600" dirty="0"/>
              <a:t>possible behaviors of the program. </a:t>
            </a:r>
            <a:r>
              <a:rPr lang="en-US" sz="2600" dirty="0" smtClean="0"/>
              <a:t>Such </a:t>
            </a:r>
            <a:r>
              <a:rPr lang="en-US" sz="2600" dirty="0"/>
              <a:t>an exhaustive enumeration is enough for verifying deterministic behavior in task parallel programs.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5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Graphs</a:t>
            </a:r>
          </a:p>
        </p:txBody>
      </p:sp>
      <p:pic>
        <p:nvPicPr>
          <p:cNvPr id="4" name="Picture 3" descr="C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354" y="1206500"/>
            <a:ext cx="4392118" cy="491966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42177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Example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0226CC"/>
                </a:solidFill>
                <a:latin typeface="Monaco"/>
                <a:ea typeface="Monaco"/>
                <a:cs typeface="Monaco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0;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main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(String[] </a:t>
            </a:r>
            <a:r>
              <a:rPr lang="en-US" sz="20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args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){</a:t>
            </a:r>
            <a:endParaRPr lang="en-US" sz="2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finish{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</a:t>
            </a: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async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 </a:t>
            </a:r>
            <a:r>
              <a:rPr lang="en-US" sz="2000" dirty="0" err="1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t = x;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	x = t + 1;	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</a:t>
            </a: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async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 </a:t>
            </a:r>
            <a:r>
              <a:rPr lang="en-US" sz="2000" dirty="0" err="1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u = x;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	x = u + 2;	} 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2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System.out.println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2000" dirty="0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"Value 	of x = "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 x);	}</a:t>
            </a:r>
            <a:endParaRPr lang="en-US" sz="2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19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01308" y="3155461"/>
            <a:ext cx="4015154" cy="859693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19050" cmpd="sng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07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Content Placeholder 3" descr="topological_sort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7899" r="-237899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0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Content Placeholder 3" descr="topological_sort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7899" r="-237899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  <p:cxnSp>
        <p:nvCxnSpPr>
          <p:cNvPr id="5" name="Straight Arrow Connector 4"/>
          <p:cNvCxnSpPr/>
          <p:nvPr/>
        </p:nvCxnSpPr>
        <p:spPr>
          <a:xfrm>
            <a:off x="4978063" y="2859030"/>
            <a:ext cx="726793" cy="0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047496" y="4784798"/>
            <a:ext cx="657360" cy="0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88594" y="2704415"/>
            <a:ext cx="1442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Finish end-point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788594" y="4630909"/>
            <a:ext cx="1442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Finish end-point</a:t>
            </a: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8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Content Placeholder 3" descr="topological_sort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7899" r="-237899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  <p:cxnSp>
        <p:nvCxnSpPr>
          <p:cNvPr id="5" name="Straight Arrow Connector 4"/>
          <p:cNvCxnSpPr/>
          <p:nvPr/>
        </p:nvCxnSpPr>
        <p:spPr>
          <a:xfrm>
            <a:off x="4978063" y="2859030"/>
            <a:ext cx="726793" cy="0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047496" y="4784798"/>
            <a:ext cx="657360" cy="0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88594" y="2704415"/>
            <a:ext cx="1442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Finish end-point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788594" y="4630909"/>
            <a:ext cx="1442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Finish end-point</a:t>
            </a:r>
            <a:endParaRPr lang="en-US" sz="1400" dirty="0"/>
          </a:p>
        </p:txBody>
      </p:sp>
      <p:sp>
        <p:nvSpPr>
          <p:cNvPr id="3" name="Right Brace 2"/>
          <p:cNvSpPr/>
          <p:nvPr/>
        </p:nvSpPr>
        <p:spPr>
          <a:xfrm>
            <a:off x="5124852" y="3331279"/>
            <a:ext cx="326996" cy="971836"/>
          </a:xfrm>
          <a:prstGeom prst="rightBrac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04856" y="3631222"/>
            <a:ext cx="2084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Tasks executing in parallel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9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600" dirty="0"/>
              <a:t>A </a:t>
            </a:r>
            <a:r>
              <a:rPr lang="en-US" sz="2600" dirty="0">
                <a:solidFill>
                  <a:srgbClr val="FF0000"/>
                </a:solidFill>
              </a:rPr>
              <a:t>computation graph </a:t>
            </a:r>
            <a:r>
              <a:rPr lang="en-US" sz="2600" dirty="0"/>
              <a:t>is a suitable common representation of the execution of any </a:t>
            </a:r>
            <a:r>
              <a:rPr lang="en-US" sz="2600" dirty="0">
                <a:solidFill>
                  <a:srgbClr val="FF0000"/>
                </a:solidFill>
              </a:rPr>
              <a:t>task parallel </a:t>
            </a:r>
            <a:r>
              <a:rPr lang="en-US" sz="2600" dirty="0" smtClean="0">
                <a:solidFill>
                  <a:srgbClr val="FF0000"/>
                </a:solidFill>
              </a:rPr>
              <a:t>program</a:t>
            </a:r>
            <a:r>
              <a:rPr lang="en-US" sz="2600" dirty="0" smtClean="0"/>
              <a:t>. A computation graph is </a:t>
            </a:r>
            <a:r>
              <a:rPr lang="en-US" sz="2600" dirty="0"/>
              <a:t>sufficient to determine all </a:t>
            </a:r>
            <a:r>
              <a:rPr lang="en-US" sz="2600" dirty="0">
                <a:solidFill>
                  <a:srgbClr val="FF0000"/>
                </a:solidFill>
              </a:rPr>
              <a:t>relevant schedules over tasks</a:t>
            </a:r>
            <a:r>
              <a:rPr lang="en-US" sz="2600" dirty="0"/>
              <a:t> that need to be explored to enumerate </a:t>
            </a:r>
            <a:r>
              <a:rPr lang="en-US" sz="2600" dirty="0" smtClean="0"/>
              <a:t>the </a:t>
            </a:r>
            <a:r>
              <a:rPr lang="en-US" sz="2600" dirty="0"/>
              <a:t>possible behaviors of the program. </a:t>
            </a:r>
            <a:r>
              <a:rPr lang="en-US" sz="2600" dirty="0" smtClean="0"/>
              <a:t>Such </a:t>
            </a:r>
            <a:r>
              <a:rPr lang="en-US" sz="2600" dirty="0"/>
              <a:t>an exhaustive enumeration is enough for verifying deterministic behavior in task parallel programs.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3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Content Placeholder 3" descr="topological_sort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7899" r="-237899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0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Content Placeholder 3" descr="topological_sort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7899" r="-237899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  <p:sp>
        <p:nvSpPr>
          <p:cNvPr id="6" name="Rectangle 5"/>
          <p:cNvSpPr/>
          <p:nvPr/>
        </p:nvSpPr>
        <p:spPr>
          <a:xfrm>
            <a:off x="3476625" y="2667000"/>
            <a:ext cx="2270126" cy="236537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2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Content Placeholder 3" descr="topological_sort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7899" r="-237899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  <p:sp>
        <p:nvSpPr>
          <p:cNvPr id="10" name="TextBox 9"/>
          <p:cNvSpPr txBox="1"/>
          <p:nvPr/>
        </p:nvSpPr>
        <p:spPr>
          <a:xfrm>
            <a:off x="5089451" y="3400788"/>
            <a:ext cx="38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26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41750" y="3175000"/>
            <a:ext cx="1630629" cy="904875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12700" cmpd="sng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76625" y="2667000"/>
            <a:ext cx="2270126" cy="236537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6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5" name="Content Placeholder 4" descr="topological_sort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3" b="-103"/>
          <a:stretch/>
        </p:blipFill>
        <p:spPr>
          <a:xfrm>
            <a:off x="2276231" y="1647092"/>
            <a:ext cx="1426308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 descr="topological_sort cop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239" y="1719385"/>
            <a:ext cx="1458961" cy="445367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98077" y="3282462"/>
            <a:ext cx="1504462" cy="86946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12700" cmpd="sng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48738" y="3282462"/>
            <a:ext cx="1504462" cy="86946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12700" cmpd="sng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8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600" dirty="0"/>
              <a:t>A </a:t>
            </a:r>
            <a:r>
              <a:rPr lang="en-US" sz="2600" dirty="0">
                <a:solidFill>
                  <a:srgbClr val="FF0000"/>
                </a:solidFill>
              </a:rPr>
              <a:t>computation graph</a:t>
            </a:r>
            <a:r>
              <a:rPr lang="en-US" sz="2600" dirty="0"/>
              <a:t> is a suitable common representation of the execution of any </a:t>
            </a:r>
            <a:r>
              <a:rPr lang="en-US" sz="2600" dirty="0">
                <a:solidFill>
                  <a:srgbClr val="FF0000"/>
                </a:solidFill>
              </a:rPr>
              <a:t>task parallel </a:t>
            </a:r>
            <a:r>
              <a:rPr lang="en-US" sz="2600" dirty="0" smtClean="0">
                <a:solidFill>
                  <a:srgbClr val="FF0000"/>
                </a:solidFill>
              </a:rPr>
              <a:t>program</a:t>
            </a:r>
            <a:r>
              <a:rPr lang="en-US" sz="2600" dirty="0" smtClean="0"/>
              <a:t>. A computation graph is </a:t>
            </a:r>
            <a:r>
              <a:rPr lang="en-US" sz="2600" dirty="0"/>
              <a:t>sufficient to determine all </a:t>
            </a:r>
            <a:r>
              <a:rPr lang="en-US" sz="2600" dirty="0">
                <a:solidFill>
                  <a:srgbClr val="FF0000"/>
                </a:solidFill>
              </a:rPr>
              <a:t>relevant schedules over tasks</a:t>
            </a:r>
            <a:r>
              <a:rPr lang="en-US" sz="2600" dirty="0"/>
              <a:t> that need to be explored to enumerate </a:t>
            </a:r>
            <a:r>
              <a:rPr lang="en-US" sz="2600" dirty="0" smtClean="0"/>
              <a:t>the </a:t>
            </a:r>
            <a:r>
              <a:rPr lang="en-US" sz="2600" dirty="0"/>
              <a:t>possible behaviors of the program. </a:t>
            </a:r>
            <a:r>
              <a:rPr lang="en-US" sz="2600" dirty="0" smtClean="0"/>
              <a:t>Such </a:t>
            </a:r>
            <a:r>
              <a:rPr lang="en-US" sz="2600" dirty="0"/>
              <a:t>an </a:t>
            </a:r>
            <a:r>
              <a:rPr lang="en-US" sz="2600" dirty="0">
                <a:solidFill>
                  <a:srgbClr val="FF0000"/>
                </a:solidFill>
              </a:rPr>
              <a:t>exhaustive enumeration is enough for verifying deterministic behavior </a:t>
            </a:r>
            <a:r>
              <a:rPr lang="en-US" sz="2600" dirty="0"/>
              <a:t>in task parallel programs.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6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600" dirty="0"/>
              <a:t>A computation graph is a suitable common representation of the execution of any </a:t>
            </a:r>
            <a:r>
              <a:rPr lang="en-US" sz="2600" dirty="0">
                <a:solidFill>
                  <a:srgbClr val="FF0000"/>
                </a:solidFill>
              </a:rPr>
              <a:t>task parallel </a:t>
            </a:r>
            <a:r>
              <a:rPr lang="en-US" sz="2600" dirty="0" smtClean="0">
                <a:solidFill>
                  <a:srgbClr val="FF0000"/>
                </a:solidFill>
              </a:rPr>
              <a:t>program</a:t>
            </a:r>
            <a:r>
              <a:rPr lang="en-US" sz="2600" dirty="0" smtClean="0"/>
              <a:t>. </a:t>
            </a:r>
            <a:r>
              <a:rPr lang="en-US" sz="2600" dirty="0"/>
              <a:t>A computation </a:t>
            </a:r>
            <a:r>
              <a:rPr lang="en-US" sz="2600" dirty="0" smtClean="0"/>
              <a:t>graph is </a:t>
            </a:r>
            <a:r>
              <a:rPr lang="en-US" sz="2600" dirty="0"/>
              <a:t>sufficient to determine all relevant schedules over tasks that need to be explored to enumerate </a:t>
            </a:r>
            <a:r>
              <a:rPr lang="en-US" sz="2600" dirty="0" smtClean="0"/>
              <a:t>the </a:t>
            </a:r>
            <a:r>
              <a:rPr lang="en-US" sz="2600" dirty="0"/>
              <a:t>possible behaviors of the program. </a:t>
            </a:r>
            <a:r>
              <a:rPr lang="en-US" sz="2600" dirty="0" smtClean="0"/>
              <a:t>Such </a:t>
            </a:r>
            <a:r>
              <a:rPr lang="en-US" sz="2600" dirty="0"/>
              <a:t>an exhaustive enumeration is enough for verifying deterministic behavior in task parallel programs.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3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5" name="Content Placeholder 4" descr="topological_sort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3" b="-103"/>
          <a:stretch/>
        </p:blipFill>
        <p:spPr>
          <a:xfrm>
            <a:off x="2276231" y="1647092"/>
            <a:ext cx="1426308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 descr="topological_sort cop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239" y="1719385"/>
            <a:ext cx="1458961" cy="445367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98077" y="3282462"/>
            <a:ext cx="1504462" cy="86946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12700" cmpd="sng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48738" y="3282462"/>
            <a:ext cx="1504462" cy="86946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12700" cmpd="sng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3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task parallel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X10</a:t>
            </a:r>
          </a:p>
          <a:p>
            <a:r>
              <a:rPr lang="en-US" dirty="0" err="1" smtClean="0"/>
              <a:t>Cilk</a:t>
            </a:r>
            <a:endParaRPr lang="en-US" dirty="0" smtClean="0"/>
          </a:p>
          <a:p>
            <a:r>
              <a:rPr lang="en-US" dirty="0" smtClean="0"/>
              <a:t>Chapel</a:t>
            </a:r>
          </a:p>
          <a:p>
            <a:r>
              <a:rPr lang="en-US" dirty="0" err="1" smtClean="0"/>
              <a:t>OpenMP</a:t>
            </a:r>
            <a:r>
              <a:rPr lang="en-US" dirty="0" smtClean="0"/>
              <a:t> 3.0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8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Relevant schedules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Path Finder (JPF)</a:t>
            </a:r>
          </a:p>
          <a:p>
            <a:pPr lvl="1"/>
            <a:r>
              <a:rPr lang="en-US" dirty="0"/>
              <a:t>explicit-state model checker for Java </a:t>
            </a:r>
            <a:r>
              <a:rPr lang="en-US" dirty="0" err="1" smtClean="0"/>
              <a:t>bytecode</a:t>
            </a:r>
            <a:r>
              <a:rPr lang="en-US" dirty="0" smtClean="0"/>
              <a:t> programs</a:t>
            </a:r>
          </a:p>
          <a:p>
            <a:pPr lvl="1"/>
            <a:r>
              <a:rPr lang="en-US" dirty="0" smtClean="0"/>
              <a:t>JVM at its core</a:t>
            </a:r>
          </a:p>
          <a:p>
            <a:pPr lvl="1"/>
            <a:r>
              <a:rPr lang="en-US" dirty="0"/>
              <a:t>collects deep runtime </a:t>
            </a:r>
            <a:r>
              <a:rPr lang="en-US" dirty="0" smtClean="0"/>
              <a:t>information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7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 !!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2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parallel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6466" y="2125126"/>
            <a:ext cx="3095334" cy="3829057"/>
          </a:xfrm>
          <a:prstGeom prst="rect">
            <a:avLst/>
          </a:prstGeom>
          <a:solidFill>
            <a:schemeClr val="bg1"/>
          </a:solidFill>
          <a:ln w="19050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2683" y="3844869"/>
            <a:ext cx="2684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Sequential Program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parallel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976466" y="2125126"/>
            <a:ext cx="3095334" cy="3829057"/>
          </a:xfrm>
          <a:prstGeom prst="rect">
            <a:avLst/>
          </a:prstGeom>
          <a:solidFill>
            <a:srgbClr val="FFFFFF"/>
          </a:solidFill>
          <a:ln w="19050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976466" y="2910083"/>
            <a:ext cx="3095334" cy="19145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125250" y="2929229"/>
            <a:ext cx="0" cy="1860425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76466" y="4789654"/>
            <a:ext cx="3095334" cy="19145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340380" y="2125127"/>
            <a:ext cx="0" cy="804102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393300" y="4808799"/>
            <a:ext cx="0" cy="1145384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42322" y="2342107"/>
            <a:ext cx="765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Task 1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345990" y="2341344"/>
            <a:ext cx="725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Task 2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2650339" y="3722017"/>
            <a:ext cx="765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Task 4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179924" y="3711898"/>
            <a:ext cx="765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Task 3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88420" y="5248378"/>
            <a:ext cx="765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Task 5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2829253" y="5248378"/>
            <a:ext cx="765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Task 6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5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parallel programming</a:t>
            </a:r>
          </a:p>
        </p:txBody>
      </p:sp>
      <p:pic>
        <p:nvPicPr>
          <p:cNvPr id="15" name="Content Placeholder 14" descr="cpu-icon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3" r="-273"/>
          <a:stretch/>
        </p:blipFill>
        <p:spPr>
          <a:xfrm>
            <a:off x="6497144" y="2105150"/>
            <a:ext cx="402717" cy="40052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76466" y="2125126"/>
            <a:ext cx="3095334" cy="3829057"/>
          </a:xfrm>
          <a:prstGeom prst="rect">
            <a:avLst/>
          </a:prstGeom>
          <a:solidFill>
            <a:srgbClr val="FFFFFF"/>
          </a:solidFill>
          <a:ln w="19050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976466" y="2910083"/>
            <a:ext cx="3095334" cy="19145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125250" y="2929229"/>
            <a:ext cx="0" cy="1860425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76466" y="4789654"/>
            <a:ext cx="3095334" cy="19145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340380" y="2125127"/>
            <a:ext cx="0" cy="804102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393300" y="4808799"/>
            <a:ext cx="0" cy="1145384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42322" y="2342107"/>
            <a:ext cx="765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Task 1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345990" y="2341344"/>
            <a:ext cx="725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Task 2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2650339" y="3722017"/>
            <a:ext cx="765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Task 4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179924" y="3711898"/>
            <a:ext cx="765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Task 3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88420" y="5248378"/>
            <a:ext cx="765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Task 5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2829253" y="5248378"/>
            <a:ext cx="765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Task 6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5555232" y="2938754"/>
            <a:ext cx="1027523" cy="2984207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5555232" y="3398930"/>
            <a:ext cx="1027523" cy="6382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555232" y="3932780"/>
            <a:ext cx="1027523" cy="6382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555232" y="4460135"/>
            <a:ext cx="1027523" cy="6382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5555232" y="4991393"/>
            <a:ext cx="1027523" cy="6382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555232" y="5455690"/>
            <a:ext cx="1027523" cy="6382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31047" y="2970305"/>
            <a:ext cx="765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Task 1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658331" y="3487156"/>
            <a:ext cx="765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Task 2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5631047" y="4009007"/>
            <a:ext cx="765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Task 3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5631047" y="4535644"/>
            <a:ext cx="765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Task 4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5671867" y="5086358"/>
            <a:ext cx="765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Task 5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5671867" y="5553629"/>
            <a:ext cx="765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Task 6</a:t>
            </a:r>
            <a:endParaRPr lang="en-US" sz="1600" dirty="0"/>
          </a:p>
        </p:txBody>
      </p:sp>
      <p:sp>
        <p:nvSpPr>
          <p:cNvPr id="14" name="Right Arrow 13"/>
          <p:cNvSpPr/>
          <p:nvPr/>
        </p:nvSpPr>
        <p:spPr>
          <a:xfrm>
            <a:off x="4320703" y="3779425"/>
            <a:ext cx="740328" cy="360712"/>
          </a:xfrm>
          <a:prstGeom prst="rightArrow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5</a:t>
            </a:fld>
            <a:endParaRPr lang="en-US"/>
          </a:p>
        </p:txBody>
      </p:sp>
      <p:sp>
        <p:nvSpPr>
          <p:cNvPr id="9" name="Striped Right Arrow 8"/>
          <p:cNvSpPr/>
          <p:nvPr/>
        </p:nvSpPr>
        <p:spPr>
          <a:xfrm rot="16200000">
            <a:off x="5869831" y="2573845"/>
            <a:ext cx="272342" cy="243493"/>
          </a:xfrm>
          <a:prstGeom prst="stripedRightArrow">
            <a:avLst>
              <a:gd name="adj1" fmla="val 50000"/>
              <a:gd name="adj2" fmla="val 85564"/>
            </a:avLst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12700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Content Placeholder 14" descr="cpu-icon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3" r="-273"/>
          <a:stretch/>
        </p:blipFill>
        <p:spPr>
          <a:xfrm>
            <a:off x="5643249" y="2109483"/>
            <a:ext cx="402717" cy="400527"/>
          </a:xfrm>
          <a:prstGeom prst="rect">
            <a:avLst/>
          </a:prstGeom>
        </p:spPr>
      </p:pic>
      <p:pic>
        <p:nvPicPr>
          <p:cNvPr id="41" name="Content Placeholder 14" descr="cpu-icon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3" r="-273"/>
          <a:stretch/>
        </p:blipFill>
        <p:spPr>
          <a:xfrm>
            <a:off x="5152515" y="2109483"/>
            <a:ext cx="402717" cy="40052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45966" y="2040473"/>
            <a:ext cx="16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81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Task Parallel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Example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0226CC"/>
                </a:solidFill>
                <a:latin typeface="Monaco"/>
                <a:ea typeface="Monaco"/>
                <a:cs typeface="Monaco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0;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main(String[] </a:t>
            </a:r>
            <a:r>
              <a:rPr lang="en-US" sz="20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finish{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</a:t>
            </a: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async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	</a:t>
            </a:r>
            <a:r>
              <a:rPr lang="en-US" sz="20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t = x;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	x = t + 1;	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</a:t>
            </a: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async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	</a:t>
            </a:r>
            <a:r>
              <a:rPr lang="en-US" sz="20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u = x;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	x = u + 2;	} 	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 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System.out.println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20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"Value of x = "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 x);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9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600" dirty="0"/>
              <a:t>A </a:t>
            </a:r>
            <a:r>
              <a:rPr lang="en-US" sz="2600" dirty="0">
                <a:solidFill>
                  <a:srgbClr val="FF0000"/>
                </a:solidFill>
              </a:rPr>
              <a:t>computation graph</a:t>
            </a:r>
            <a:r>
              <a:rPr lang="en-US" sz="2600" dirty="0"/>
              <a:t> is a suitable common representation of the execution of any </a:t>
            </a:r>
            <a:r>
              <a:rPr lang="en-US" sz="2600" dirty="0">
                <a:solidFill>
                  <a:srgbClr val="FF0000"/>
                </a:solidFill>
              </a:rPr>
              <a:t>task parallel </a:t>
            </a:r>
            <a:r>
              <a:rPr lang="en-US" sz="2600" dirty="0" smtClean="0">
                <a:solidFill>
                  <a:srgbClr val="FF0000"/>
                </a:solidFill>
              </a:rPr>
              <a:t>program</a:t>
            </a:r>
            <a:r>
              <a:rPr lang="en-US" sz="2600" dirty="0" smtClean="0"/>
              <a:t>. It is </a:t>
            </a:r>
            <a:r>
              <a:rPr lang="en-US" sz="2600" dirty="0"/>
              <a:t>sufficient to determine all relevant schedules over tasks that need to be explored to enumerate </a:t>
            </a:r>
            <a:r>
              <a:rPr lang="en-US" sz="2600" dirty="0" smtClean="0"/>
              <a:t>the </a:t>
            </a:r>
            <a:r>
              <a:rPr lang="en-US" sz="2600" dirty="0"/>
              <a:t>possible behaviors of the program. </a:t>
            </a:r>
            <a:r>
              <a:rPr lang="en-US" sz="2600" dirty="0" smtClean="0"/>
              <a:t>Such </a:t>
            </a:r>
            <a:r>
              <a:rPr lang="en-US" sz="2600" dirty="0"/>
              <a:t>an exhaustive enumeration is enough for verifying deterministic behavior in task parallel programs.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8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42177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Example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0226CC"/>
                </a:solidFill>
                <a:latin typeface="Monaco"/>
                <a:ea typeface="Monaco"/>
                <a:cs typeface="Monaco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0;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main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(String[] </a:t>
            </a:r>
            <a:r>
              <a:rPr lang="en-US" sz="20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args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){</a:t>
            </a:r>
            <a:endParaRPr lang="en-US" sz="2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finish{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</a:t>
            </a: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async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 </a:t>
            </a:r>
            <a:r>
              <a:rPr lang="en-US" sz="2000" dirty="0" err="1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t = x;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	x = t + 1;	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</a:t>
            </a: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async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 </a:t>
            </a:r>
            <a:r>
              <a:rPr lang="en-US" sz="2000" dirty="0" err="1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u = x;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	x = u + 2;	} 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2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System.out.println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2000" dirty="0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"Value 	of x = "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 x);	}</a:t>
            </a:r>
            <a:endParaRPr lang="en-US" sz="2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3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894</Words>
  <Application>Microsoft Macintosh PowerPoint</Application>
  <PresentationFormat>On-screen Show (4:3)</PresentationFormat>
  <Paragraphs>309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Verification of Task Parallel Programs</vt:lpstr>
      <vt:lpstr>Thesis statement</vt:lpstr>
      <vt:lpstr>Thesis statement</vt:lpstr>
      <vt:lpstr>Task parallel programming</vt:lpstr>
      <vt:lpstr>Task parallel programming</vt:lpstr>
      <vt:lpstr>Task parallel programming</vt:lpstr>
      <vt:lpstr>Example of Task Parallel Program</vt:lpstr>
      <vt:lpstr>Thesis statement</vt:lpstr>
      <vt:lpstr>Computation Graphs</vt:lpstr>
      <vt:lpstr>Computation Graphs</vt:lpstr>
      <vt:lpstr>Computation Graphs</vt:lpstr>
      <vt:lpstr>Computation Graphs</vt:lpstr>
      <vt:lpstr>Computation Graphs</vt:lpstr>
      <vt:lpstr>Example of Task Parallel Program</vt:lpstr>
      <vt:lpstr>Issues with concurrency</vt:lpstr>
      <vt:lpstr>Issues with concurrency</vt:lpstr>
      <vt:lpstr>Issues with concurrency</vt:lpstr>
      <vt:lpstr>Issues with concurrency</vt:lpstr>
      <vt:lpstr>Computation Graphs</vt:lpstr>
      <vt:lpstr>Computation Graphs</vt:lpstr>
      <vt:lpstr>Implementation</vt:lpstr>
      <vt:lpstr>Implementation</vt:lpstr>
      <vt:lpstr>Implementation</vt:lpstr>
      <vt:lpstr>Thesis statement</vt:lpstr>
      <vt:lpstr>Implementation</vt:lpstr>
      <vt:lpstr>Implementation</vt:lpstr>
      <vt:lpstr>Implementation</vt:lpstr>
      <vt:lpstr>Implementation</vt:lpstr>
      <vt:lpstr>Thesis statement</vt:lpstr>
      <vt:lpstr>Implementation</vt:lpstr>
      <vt:lpstr>Other task parallel languages</vt:lpstr>
      <vt:lpstr>Relevant schedules</vt:lpstr>
      <vt:lpstr>Questions !!</vt:lpstr>
    </vt:vector>
  </TitlesOfParts>
  <Company>BYU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of Task Parallel Programs</dc:title>
  <dc:creator>Radha Nakade</dc:creator>
  <cp:lastModifiedBy>Radha Nakade</cp:lastModifiedBy>
  <cp:revision>209</cp:revision>
  <dcterms:created xsi:type="dcterms:W3CDTF">2015-04-06T18:49:59Z</dcterms:created>
  <dcterms:modified xsi:type="dcterms:W3CDTF">2015-05-13T14:11:40Z</dcterms:modified>
</cp:coreProperties>
</file>