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omments/modernComment_110_EF993C80.xml" ContentType="application/vnd.ms-powerpoint.comment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4"/>
  </p:notesMasterIdLst>
  <p:sldIdLst>
    <p:sldId id="256" r:id="rId2"/>
    <p:sldId id="264" r:id="rId3"/>
    <p:sldId id="262" r:id="rId4"/>
    <p:sldId id="260" r:id="rId5"/>
    <p:sldId id="265" r:id="rId6"/>
    <p:sldId id="266" r:id="rId7"/>
    <p:sldId id="276" r:id="rId8"/>
    <p:sldId id="267" r:id="rId9"/>
    <p:sldId id="263" r:id="rId10"/>
    <p:sldId id="278" r:id="rId11"/>
    <p:sldId id="269" r:id="rId12"/>
    <p:sldId id="270" r:id="rId13"/>
    <p:sldId id="279" r:id="rId14"/>
    <p:sldId id="271" r:id="rId15"/>
    <p:sldId id="280" r:id="rId16"/>
    <p:sldId id="281" r:id="rId17"/>
    <p:sldId id="272" r:id="rId18"/>
    <p:sldId id="275" r:id="rId19"/>
    <p:sldId id="273" r:id="rId20"/>
    <p:sldId id="274" r:id="rId21"/>
    <p:sldId id="277" r:id="rId22"/>
    <p:sldId id="28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047F790-A760-A233-90F9-8943DDACFEB7}" name="Parker Hanson" initials="PH" userId="Parker Hanson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33" autoAdjust="0"/>
    <p:restoredTop sz="74060" autoAdjust="0"/>
  </p:normalViewPr>
  <p:slideViewPr>
    <p:cSldViewPr snapToGrid="0" snapToObjects="1">
      <p:cViewPr>
        <p:scale>
          <a:sx n="61" d="100"/>
          <a:sy n="61" d="100"/>
        </p:scale>
        <p:origin x="1104" y="58"/>
      </p:cViewPr>
      <p:guideLst/>
    </p:cSldViewPr>
  </p:slideViewPr>
  <p:notesTextViewPr>
    <p:cViewPr>
      <p:scale>
        <a:sx n="75" d="100"/>
        <a:sy n="75" d="100"/>
      </p:scale>
      <p:origin x="0" y="-1118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modernComment_110_EF993C8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AD2C686-7115-4188-9B6C-52688C30AF2A}" authorId="{2047F790-A760-A233-90F9-8943DDACFEB7}" created="2022-05-20T06:19:15.94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019797120" sldId="272"/>
      <ac:grpSpMk id="11" creationId="{D83EBA79-56D4-8444-A85B-3CD6A7E12450}"/>
    </ac:deMkLst>
    <p188:txBody>
      <a:bodyPr/>
      <a:lstStyle/>
      <a:p>
        <a:r>
          <a:rPr lang="en-US"/>
          <a:t>Should this be the OpenSSL cryptol rather than Spec?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42D25-F818-3F41-A083-9D0C2C4584D2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12696-0A7F-9A4B-8E6F-F66892427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18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&lt;How should I introduce myself?&gt;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79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 inspection with the standard </a:t>
            </a:r>
            <a:r>
              <a:rPr lang="en-US" dirty="0" err="1"/>
              <a:t>Cryptol</a:t>
            </a:r>
            <a:r>
              <a:rPr lang="en-US" dirty="0"/>
              <a:t> syntax of list comprehensions was not always intuitive.</a:t>
            </a:r>
          </a:p>
          <a:p>
            <a:r>
              <a:rPr lang="en-US" dirty="0"/>
              <a:t>We constructed higher order functions that hide the less comparable list comprehensions to greatly simplify looping structures such as for loops.</a:t>
            </a:r>
          </a:p>
          <a:p>
            <a:r>
              <a:rPr lang="en-US" dirty="0"/>
              <a:t>This led to a more straightforward visual comparison.</a:t>
            </a:r>
          </a:p>
          <a:p>
            <a:endParaRPr lang="en-US" dirty="0"/>
          </a:p>
          <a:p>
            <a:r>
              <a:rPr lang="en-US" dirty="0"/>
              <a:t>On the left, we see how the unaltered </a:t>
            </a:r>
            <a:r>
              <a:rPr lang="en-US" dirty="0" err="1"/>
              <a:t>Cryptol</a:t>
            </a:r>
            <a:r>
              <a:rPr lang="en-US" dirty="0"/>
              <a:t> code, while functionally identical to the NIST specification above, appears backwards.</a:t>
            </a:r>
          </a:p>
          <a:p>
            <a:r>
              <a:rPr lang="en-US" dirty="0"/>
              <a:t>The looping body is first, with the iterating variables appearing in reversed order.</a:t>
            </a:r>
          </a:p>
          <a:p>
            <a:r>
              <a:rPr lang="en-US" dirty="0"/>
              <a:t>Using the higher order function, the variables and looping body more closely align with the NIST document.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23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same was true of while loops.</a:t>
            </a:r>
          </a:p>
          <a:p>
            <a:r>
              <a:rPr lang="en-US" dirty="0"/>
              <a:t>With list comprehensions, maintained state through loop iterations was rather difficult to compare between unaltered </a:t>
            </a:r>
            <a:r>
              <a:rPr lang="en-US" dirty="0" err="1"/>
              <a:t>Cryptol</a:t>
            </a:r>
            <a:r>
              <a:rPr lang="en-US" dirty="0"/>
              <a:t> and the NIST specification.</a:t>
            </a:r>
          </a:p>
          <a:p>
            <a:r>
              <a:rPr lang="en-US" dirty="0"/>
              <a:t>Though obtuse, the unaltered </a:t>
            </a:r>
          </a:p>
          <a:p>
            <a:r>
              <a:rPr lang="en-US" dirty="0"/>
              <a:t>With the recursive while function seen on the left, an initial state is clearly defined and updated each loop.</a:t>
            </a:r>
          </a:p>
          <a:p>
            <a:r>
              <a:rPr lang="en-US" dirty="0"/>
              <a:t>In this case, the state maintains the iteration count </a:t>
            </a:r>
            <a:r>
              <a:rPr lang="en-US" dirty="0" err="1"/>
              <a:t>i</a:t>
            </a:r>
            <a:r>
              <a:rPr lang="en-US" dirty="0"/>
              <a:t> and an 8-bit value R.</a:t>
            </a:r>
          </a:p>
          <a:p>
            <a:r>
              <a:rPr lang="en-US" dirty="0"/>
              <a:t>Lastly, the state is queried for the proper field to return, in this case 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49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the NIST standard is written in a document, visual inspection is impossible to avoid.</a:t>
            </a:r>
          </a:p>
          <a:p>
            <a:r>
              <a:rPr lang="en-US" dirty="0"/>
              <a:t>By leveraging our higher-order functions we produced a visually comparable </a:t>
            </a:r>
            <a:r>
              <a:rPr lang="en-US" dirty="0" err="1"/>
              <a:t>Cryptol</a:t>
            </a:r>
            <a:r>
              <a:rPr lang="en-US" dirty="0"/>
              <a:t> implementation of SHA3.</a:t>
            </a:r>
          </a:p>
          <a:p>
            <a:r>
              <a:rPr lang="en-US" dirty="0"/>
              <a:t>We also relied on the provided NIST test vectors for additional assurance of correctness.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0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direct comparison from our visually reviewable </a:t>
            </a:r>
            <a:r>
              <a:rPr lang="en-US" dirty="0" err="1"/>
              <a:t>Cryptol</a:t>
            </a:r>
            <a:r>
              <a:rPr lang="en-US" dirty="0"/>
              <a:t> implementation to the OpenSSL implementation was too complex to complete with SAW.</a:t>
            </a:r>
          </a:p>
          <a:p>
            <a:r>
              <a:rPr lang="en-US" dirty="0"/>
              <a:t>This was mostly due to differences in memory layout between the two languages.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04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keccak</a:t>
            </a:r>
            <a:r>
              <a:rPr lang="en-US" dirty="0"/>
              <a:t> function state is a 3-dimensional array of bits in the NIST specification.</a:t>
            </a:r>
          </a:p>
          <a:p>
            <a:r>
              <a:rPr lang="en-US" dirty="0"/>
              <a:t>The </a:t>
            </a:r>
            <a:r>
              <a:rPr lang="en-US" dirty="0" err="1"/>
              <a:t>cryptol</a:t>
            </a:r>
            <a:r>
              <a:rPr lang="en-US" dirty="0"/>
              <a:t> implementation relies on this as well, but OpenSSL’s implementation uses a two-dimensional array of 64 bit integers.</a:t>
            </a:r>
          </a:p>
          <a:p>
            <a:r>
              <a:rPr lang="en-US" dirty="0"/>
              <a:t>The NIST specification and </a:t>
            </a:r>
            <a:r>
              <a:rPr lang="en-US" dirty="0" err="1"/>
              <a:t>Cryptol</a:t>
            </a:r>
            <a:r>
              <a:rPr lang="en-US" dirty="0"/>
              <a:t> implementation also index into the array by column then row, while OpenSSL indexes into the column first.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89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OpenSSL also relied on precomputed constants pulled from tables. </a:t>
            </a:r>
          </a:p>
          <a:p>
            <a:r>
              <a:rPr lang="en-US" dirty="0"/>
              <a:t>Our </a:t>
            </a:r>
            <a:r>
              <a:rPr lang="en-US" dirty="0" err="1"/>
              <a:t>Cryptol</a:t>
            </a:r>
            <a:r>
              <a:rPr lang="en-US" dirty="0"/>
              <a:t> implementation computed these values during the hashing process.</a:t>
            </a:r>
          </a:p>
          <a:p>
            <a:endParaRPr lang="en-US" dirty="0"/>
          </a:p>
          <a:p>
            <a:r>
              <a:rPr lang="en-US" dirty="0"/>
              <a:t>Together, these differences proved too great for SAW to prove equivalence between OpenSSL and our initial </a:t>
            </a:r>
            <a:r>
              <a:rPr lang="en-US" dirty="0" err="1"/>
              <a:t>Cryptol</a:t>
            </a:r>
            <a:r>
              <a:rPr lang="en-US" dirty="0"/>
              <a:t> implementation.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06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Because </a:t>
            </a:r>
            <a:r>
              <a:rPr lang="en-US" dirty="0" err="1"/>
              <a:t>Cryptol</a:t>
            </a:r>
            <a:r>
              <a:rPr lang="en-US" dirty="0"/>
              <a:t> is natively supported in SAW, </a:t>
            </a:r>
            <a:r>
              <a:rPr lang="en-US" dirty="0" err="1"/>
              <a:t>Cryptol</a:t>
            </a:r>
            <a:r>
              <a:rPr lang="en-US" dirty="0"/>
              <a:t> to </a:t>
            </a:r>
            <a:r>
              <a:rPr lang="en-US" dirty="0" err="1"/>
              <a:t>Cryptol</a:t>
            </a:r>
            <a:r>
              <a:rPr lang="en-US" dirty="0"/>
              <a:t> comparisons are more feasible.</a:t>
            </a:r>
          </a:p>
          <a:p>
            <a:r>
              <a:rPr lang="en-US" dirty="0"/>
              <a:t>We produced a second </a:t>
            </a:r>
            <a:r>
              <a:rPr lang="en-US" dirty="0" err="1"/>
              <a:t>Cryptol</a:t>
            </a:r>
            <a:r>
              <a:rPr lang="en-US" dirty="0"/>
              <a:t> implementation that followed the OpenSSL’s memory layout and proved the equivalence between the two </a:t>
            </a:r>
            <a:r>
              <a:rPr lang="en-US" dirty="0" err="1"/>
              <a:t>Cryptol</a:t>
            </a:r>
            <a:r>
              <a:rPr lang="en-US" dirty="0"/>
              <a:t> implementations. </a:t>
            </a:r>
          </a:p>
          <a:p>
            <a:r>
              <a:rPr lang="en-US" dirty="0"/>
              <a:t>Strict typing constraints required us to verify for each critical input message size.</a:t>
            </a:r>
          </a:p>
          <a:p>
            <a:r>
              <a:rPr lang="en-US" dirty="0"/>
              <a:t>By verifying all message lengths from 0 to 1088 bits, all possible padding inputs, we covered every conceivable branch.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91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The extracted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SAWCore</a:t>
            </a:r>
            <a:r>
              <a:rPr lang="en-US" b="0" i="0" dirty="0">
                <a:effectLst/>
                <a:latin typeface="Arial" panose="020B0604020202020204" pitchFamily="34" charset="0"/>
              </a:rPr>
              <a:t> from the OpenSSL C implementation of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SHA-3 </a:t>
            </a:r>
            <a:r>
              <a:rPr lang="en-US" b="0" i="0" dirty="0">
                <a:effectLst/>
                <a:latin typeface="Arial" panose="020B0604020202020204" pitchFamily="34" charset="0"/>
              </a:rPr>
              <a:t>is too big and complex for 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SAW </a:t>
            </a:r>
            <a:r>
              <a:rPr lang="en-US" b="0" i="0" dirty="0">
                <a:effectLst/>
                <a:latin typeface="Arial" panose="020B0604020202020204" pitchFamily="34" charset="0"/>
              </a:rPr>
              <a:t>to reason about directly.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Adding to the complexity of the equivalence proof is that the OpenSSL implementation changes the meaning of the state S in the algorithm so that it no longer directly matches the meaning defined in the published standard.</a:t>
            </a: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dirty="0"/>
              <a:t>SAW can, however, reason with the OpenSSL implementation at the level of the </a:t>
            </a:r>
            <a:r>
              <a:rPr lang="en-US" dirty="0" err="1"/>
              <a:t>keccak</a:t>
            </a:r>
            <a:r>
              <a:rPr lang="en-US" dirty="0"/>
              <a:t>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72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top level, Keccak was too difficult to prove.</a:t>
            </a:r>
          </a:p>
          <a:p>
            <a:r>
              <a:rPr lang="en-US" dirty="0"/>
              <a:t>Due to its modularity, however, we could prove each of the inner functions individually.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731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smaller transformation function was compared and shown equivalent.</a:t>
            </a:r>
          </a:p>
          <a:p>
            <a:r>
              <a:rPr lang="en-US" dirty="0"/>
              <a:t>SAW compared our provided OpenSSL-based </a:t>
            </a:r>
            <a:r>
              <a:rPr lang="en-US" dirty="0" err="1"/>
              <a:t>Cryptol</a:t>
            </a:r>
            <a:r>
              <a:rPr lang="en-US" dirty="0"/>
              <a:t> implementation to OpenSSL’s LLVM Bit Code compiled from C and showed they were equal for all inputs for each of these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49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Galois designed the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Cryptol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specification language as a public standard for specifying cryptographic algorithms.</a:t>
            </a:r>
          </a:p>
          <a:p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Open Sans" panose="020B0604020202020204" pitchFamily="34" charset="0"/>
              </a:rPr>
              <a:t>The Software Analysis Workbench, or SAW, formally verifies properties of code written in C, Java, and </a:t>
            </a:r>
            <a:r>
              <a:rPr lang="en-US" b="0" i="0" u="none" strike="noStrike" dirty="0" err="1">
                <a:solidFill>
                  <a:srgbClr val="008CBA"/>
                </a:solidFill>
                <a:effectLst/>
                <a:latin typeface="Open Sans" panose="020B0604020202020204" pitchFamily="34" charset="0"/>
              </a:rPr>
              <a:t>Cryptol</a:t>
            </a:r>
            <a:r>
              <a:rPr lang="en-US" b="0" i="0" u="none" strike="noStrike" dirty="0">
                <a:solidFill>
                  <a:srgbClr val="008CBA"/>
                </a:solidFill>
                <a:effectLst/>
                <a:latin typeface="Open Sans" panose="020B0604020202020204" pitchFamily="34" charset="0"/>
              </a:rPr>
              <a:t>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SAW translates code into formal models using symbolic execution.</a:t>
            </a: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SAW and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Cryptol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are closely connected and are used to prove equivalence between a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Cryptol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specification and production C or Java 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825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Through SAW overrides, we lessened the complexity of the generated computational models.</a:t>
            </a:r>
          </a:p>
          <a:p>
            <a:r>
              <a:rPr lang="en-US" dirty="0"/>
              <a:t>This allowed the solver to complete within a reasonable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587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Except for iota, each transformation has a trivial proof time.</a:t>
            </a:r>
          </a:p>
          <a:p>
            <a:r>
              <a:rPr lang="en-US" dirty="0"/>
              <a:t>Iota relies on 24 different round constants, and each had to be proved out.</a:t>
            </a:r>
          </a:p>
          <a:p>
            <a:r>
              <a:rPr lang="en-US" dirty="0"/>
              <a:t>With the </a:t>
            </a:r>
            <a:r>
              <a:rPr lang="en-US" dirty="0" err="1"/>
              <a:t>yices</a:t>
            </a:r>
            <a:r>
              <a:rPr lang="en-US" dirty="0"/>
              <a:t> solver, </a:t>
            </a:r>
            <a:r>
              <a:rPr lang="en-US" b="0" i="0" dirty="0">
                <a:effectLst/>
                <a:latin typeface="Arial" panose="020B0604020202020204" pitchFamily="34" charset="0"/>
              </a:rPr>
              <a:t>proving the equivalence in Keccak with the overrides takes less than 15 minutes.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197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modularity of the Keccak algorithm was key to this proof of equivalence.</a:t>
            </a:r>
          </a:p>
          <a:p>
            <a:r>
              <a:rPr lang="en-US" dirty="0"/>
              <a:t>The independence of the round transformations allowed us to prove equivalence with our simple laptops.</a:t>
            </a:r>
          </a:p>
          <a:p>
            <a:endParaRPr lang="en-US" dirty="0"/>
          </a:p>
          <a:p>
            <a:r>
              <a:rPr lang="en-US" dirty="0"/>
              <a:t>The unappealing list comprehensions made visual inspection difficult.</a:t>
            </a:r>
          </a:p>
          <a:p>
            <a:r>
              <a:rPr lang="en-US" dirty="0"/>
              <a:t>Our helper methods reduced the burden of visual inspection.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Cryptol</a:t>
            </a:r>
            <a:r>
              <a:rPr lang="en-US" dirty="0"/>
              <a:t>-to-</a:t>
            </a:r>
            <a:r>
              <a:rPr lang="en-US" dirty="0" err="1"/>
              <a:t>Cryptol</a:t>
            </a:r>
            <a:r>
              <a:rPr lang="en-US" dirty="0"/>
              <a:t> proof was key—without it, we couldn’t show that our visually aligned </a:t>
            </a:r>
            <a:r>
              <a:rPr lang="en-US" dirty="0" err="1"/>
              <a:t>cryptol</a:t>
            </a:r>
            <a:r>
              <a:rPr lang="en-US" dirty="0"/>
              <a:t> implementation was equivalent to OpenSSL’s C implementation.</a:t>
            </a:r>
          </a:p>
          <a:p>
            <a:endParaRPr lang="en-US" dirty="0"/>
          </a:p>
          <a:p>
            <a:r>
              <a:rPr lang="en-US" dirty="0"/>
              <a:t>For each message size from 0 to 1088, we showed equivalence.</a:t>
            </a:r>
          </a:p>
          <a:p>
            <a:r>
              <a:rPr lang="en-US" dirty="0"/>
              <a:t>This covers all possible block padding sizes.</a:t>
            </a:r>
          </a:p>
          <a:p>
            <a:endParaRPr lang="en-US" dirty="0"/>
          </a:p>
          <a:p>
            <a:r>
              <a:rPr lang="en-US" dirty="0"/>
              <a:t>&lt;How is this different from point 1?&gt;</a:t>
            </a:r>
          </a:p>
          <a:p>
            <a:endParaRPr lang="en-US" dirty="0"/>
          </a:p>
          <a:p>
            <a:r>
              <a:rPr lang="en-US" dirty="0"/>
              <a:t>For all possible inputs, we showed that the OpenSSL implementation for </a:t>
            </a:r>
            <a:r>
              <a:rPr lang="en-US" dirty="0" err="1"/>
              <a:t>keccak</a:t>
            </a:r>
            <a:r>
              <a:rPr lang="en-US" dirty="0"/>
              <a:t> was equivalent to our visually aligned </a:t>
            </a:r>
            <a:r>
              <a:rPr lang="en-US" dirty="0" err="1"/>
              <a:t>cryptol</a:t>
            </a:r>
            <a:r>
              <a:rPr lang="en-US" dirty="0"/>
              <a:t> implementation.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While we were able to prove equivalence for the </a:t>
            </a:r>
            <a:r>
              <a:rPr lang="en-US" dirty="0" err="1"/>
              <a:t>keccak</a:t>
            </a:r>
            <a:r>
              <a:rPr lang="en-US" dirty="0"/>
              <a:t> function, we have yet to prove out equivalence for the padding and squeeze methods.</a:t>
            </a:r>
          </a:p>
          <a:p>
            <a:r>
              <a:rPr lang="en-US" dirty="0"/>
              <a:t>This is due to strict typing requirements by </a:t>
            </a:r>
            <a:r>
              <a:rPr lang="en-US" dirty="0" err="1"/>
              <a:t>cryptol</a:t>
            </a:r>
            <a:r>
              <a:rPr lang="en-US" dirty="0"/>
              <a:t>.</a:t>
            </a:r>
          </a:p>
          <a:p>
            <a:r>
              <a:rPr lang="en-US" dirty="0"/>
              <a:t>Together with the </a:t>
            </a:r>
            <a:r>
              <a:rPr lang="en-US" dirty="0" err="1"/>
              <a:t>keccak</a:t>
            </a:r>
            <a:r>
              <a:rPr lang="en-US" dirty="0"/>
              <a:t> overrides, we would be able to prove equivalence between OpenSSL and the NIST specification.</a:t>
            </a:r>
          </a:p>
          <a:p>
            <a:endParaRPr lang="en-US" dirty="0"/>
          </a:p>
          <a:p>
            <a:r>
              <a:rPr lang="en-US" dirty="0"/>
              <a:t>While we have covered all possible block sizes, we have yet to formalize the argument that this will cover all possible messages.</a:t>
            </a:r>
          </a:p>
          <a:p>
            <a:endParaRPr lang="en-US" dirty="0"/>
          </a:p>
          <a:p>
            <a:r>
              <a:rPr lang="en-US" dirty="0"/>
              <a:t>A proof in </a:t>
            </a:r>
            <a:r>
              <a:rPr lang="en-US" dirty="0" err="1"/>
              <a:t>dafny</a:t>
            </a:r>
            <a:r>
              <a:rPr lang="en-US" dirty="0"/>
              <a:t> would synthesize to several different backend languages. &lt;Further elaboration here…&gt;</a:t>
            </a:r>
          </a:p>
          <a:p>
            <a:endParaRPr lang="en-US" dirty="0"/>
          </a:p>
          <a:p>
            <a:r>
              <a:rPr lang="en-US" dirty="0"/>
              <a:t>Thanks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93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Galois used SAW to prove HMAC and other crypto structures to be correct.</a:t>
            </a:r>
          </a:p>
          <a:p>
            <a:r>
              <a:rPr lang="en-US" dirty="0"/>
              <a:t>This HMAC proof assumed correctness of the SHA2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SHA-2 is a compression-based algorithm.</a:t>
            </a:r>
          </a:p>
          <a:p>
            <a:r>
              <a:rPr lang="en-US" dirty="0"/>
              <a:t>It is not modular, so it had to be decomposed to be proven out in SAW.</a:t>
            </a:r>
          </a:p>
          <a:p>
            <a:r>
              <a:rPr lang="en-US" dirty="0"/>
              <a:t>Each decomposed piece was shown equivalent to a </a:t>
            </a:r>
            <a:r>
              <a:rPr lang="en-US" dirty="0" err="1"/>
              <a:t>Cryptol</a:t>
            </a:r>
            <a:r>
              <a:rPr lang="en-US" dirty="0"/>
              <a:t> specification.</a:t>
            </a:r>
          </a:p>
          <a:p>
            <a:r>
              <a:rPr lang="en-US" dirty="0"/>
              <a:t>It used overrides to replace decomposed pieces with the </a:t>
            </a:r>
            <a:r>
              <a:rPr lang="en-US" dirty="0" err="1"/>
              <a:t>Cryptol</a:t>
            </a:r>
            <a:r>
              <a:rPr lang="en-US" dirty="0"/>
              <a:t> implementation.</a:t>
            </a:r>
          </a:p>
          <a:p>
            <a:r>
              <a:rPr lang="en-US" dirty="0"/>
              <a:t>This reduced the complexity of the proof of equivalence to a </a:t>
            </a:r>
            <a:r>
              <a:rPr lang="en-US" dirty="0" err="1"/>
              <a:t>Cryptol</a:t>
            </a:r>
            <a:r>
              <a:rPr lang="en-US" dirty="0"/>
              <a:t> specification for SHA-2.</a:t>
            </a:r>
          </a:p>
          <a:p>
            <a:endParaRPr lang="en-US" dirty="0"/>
          </a:p>
          <a:p>
            <a:r>
              <a:rPr lang="en-US" dirty="0"/>
              <a:t>What about SHA-3?</a:t>
            </a:r>
          </a:p>
          <a:p>
            <a:r>
              <a:rPr lang="en-US" dirty="0"/>
              <a:t>The sponge construction is inherently more modular so it should lend itself better to SAW---no need for a decomposition step.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33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is pseudocode for the SHA3 algorithm.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‘d’ represents the digest length, with NIST defined values being {224, 256, 384, 512}.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‘M’ represents in the input string.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‘D’ is the returned digest.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SHA3 handles its input differently from its predecessors through sponge construction.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During the absorption step, each block is zero padded to be 1600 bits long.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Lastly, the digest squeezed out by truncating the state to its first c bits.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63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Keccak-p consists of five self-contained inner functions: theta, rho, pi, chi(kai), and iota.</a:t>
            </a:r>
          </a:p>
          <a:p>
            <a:r>
              <a:rPr lang="en-US" dirty="0"/>
              <a:t>Each of these functions performs an independent state transformation.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80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each block, these functions are performed in order 24 times.</a:t>
            </a:r>
          </a:p>
          <a:p>
            <a:r>
              <a:rPr lang="en-US" dirty="0"/>
              <a:t>Note that iota alone relies on the iteration step.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05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Shown is SHA3’s sponge construction versus compression-based construction in SHA-2</a:t>
            </a:r>
          </a:p>
          <a:p>
            <a:endParaRPr lang="en-US" dirty="0"/>
          </a:p>
          <a:p>
            <a:r>
              <a:rPr lang="en-US" dirty="0"/>
              <a:t>In SHA2, the state transformations were much more convoluted and much less independent from one another.</a:t>
            </a:r>
          </a:p>
          <a:p>
            <a:r>
              <a:rPr lang="en-US" dirty="0"/>
              <a:t>Also note that the final squeezing step in SHA3 is much simpler than SHA2’s digest concatenation.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3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Through SAW’s override system and KECCAK’s modular layout, we were able to prove each of the five functions individually.</a:t>
            </a:r>
          </a:p>
          <a:p>
            <a:r>
              <a:rPr lang="en-US" dirty="0"/>
              <a:t>With those resulting contracts chained together, we proved the entirety of KECCAK.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12696-0A7F-9A4B-8E6F-F66892427D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85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1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56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9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9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7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1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4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6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5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DD81-8C6B-F24B-99BC-64FACD17F55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7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DD81-8C6B-F24B-99BC-64FACD17F55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8D6BB-6E54-524D-9CAB-25A95F5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809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0_EF993C8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4.png"/><Relationship Id="rId3" Type="http://schemas.openxmlformats.org/officeDocument/2006/relationships/image" Target="../media/image24.png"/><Relationship Id="rId7" Type="http://schemas.openxmlformats.org/officeDocument/2006/relationships/image" Target="../media/image180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0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0.png"/><Relationship Id="rId9" Type="http://schemas.openxmlformats.org/officeDocument/2006/relationships/image" Target="../media/image20.png"/><Relationship Id="rId1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0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180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0.png"/><Relationship Id="rId11" Type="http://schemas.openxmlformats.org/officeDocument/2006/relationships/image" Target="../media/image37.png"/><Relationship Id="rId5" Type="http://schemas.openxmlformats.org/officeDocument/2006/relationships/image" Target="../media/image16.png"/><Relationship Id="rId10" Type="http://schemas.openxmlformats.org/officeDocument/2006/relationships/image" Target="../media/image36.png"/><Relationship Id="rId4" Type="http://schemas.openxmlformats.org/officeDocument/2006/relationships/image" Target="../media/image150.png"/><Relationship Id="rId9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ings to Do in Chicago Today – NBC Chicago">
            <a:extLst>
              <a:ext uri="{FF2B5EF4-FFF2-40B4-BE49-F238E27FC236}">
                <a16:creationId xmlns:a16="http://schemas.microsoft.com/office/drawing/2014/main" id="{41D28F63-3D4F-5744-B40B-443616F178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B63CB9-5180-664D-AC2F-618050738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Verifying the SHA-3 Implementation from OpenSSL with the Software Analysis Workbench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090A2-1842-DC4E-8C3E-1BDA42A33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P. Hanson*, B. Winters, E. Mercer, and B. Decker</a:t>
            </a:r>
          </a:p>
          <a:p>
            <a:r>
              <a:rPr lang="en-US" dirty="0">
                <a:solidFill>
                  <a:srgbClr val="FFFFFF"/>
                </a:solidFill>
              </a:rPr>
              <a:t>Brigham Young University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5DC692-055C-7A4B-BC67-611293D0C621}"/>
              </a:ext>
            </a:extLst>
          </p:cNvPr>
          <p:cNvSpPr/>
          <p:nvPr/>
        </p:nvSpPr>
        <p:spPr>
          <a:xfrm>
            <a:off x="10208827" y="6273225"/>
            <a:ext cx="190308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SPIN 2022</a:t>
            </a:r>
          </a:p>
        </p:txBody>
      </p:sp>
    </p:spTree>
    <p:extLst>
      <p:ext uri="{BB962C8B-B14F-4D97-AF65-F5344CB8AC3E}">
        <p14:creationId xmlns:p14="http://schemas.microsoft.com/office/powerpoint/2010/main" val="702039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CD1C5-66AC-B94D-A967-87E5DE1E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dirty="0" err="1"/>
              <a:t>Cryptol</a:t>
            </a:r>
            <a:r>
              <a:rPr lang="en-US" dirty="0"/>
              <a:t> Specification for SHA-3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73F3D8-CD8F-ED4B-893E-832546BDDFF0}"/>
              </a:ext>
            </a:extLst>
          </p:cNvPr>
          <p:cNvSpPr txBox="1"/>
          <p:nvPr/>
        </p:nvSpPr>
        <p:spPr>
          <a:xfrm>
            <a:off x="3511177" y="1737192"/>
            <a:ext cx="5488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For all</a:t>
            </a:r>
            <a:r>
              <a:rPr lang="en-US" sz="2400" b="1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triples (</a:t>
            </a:r>
            <a:r>
              <a:rPr lang="en-US" sz="2400" i="1" dirty="0">
                <a:solidFill>
                  <a:schemeClr val="tx2">
                    <a:lumMod val="90000"/>
                  </a:schemeClr>
                </a:solidFill>
              </a:rPr>
              <a:t>x, y, z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) </a:t>
            </a:r>
            <a:r>
              <a:rPr lang="en-US" sz="2400" b="1" dirty="0">
                <a:solidFill>
                  <a:schemeClr val="accent4"/>
                </a:solidFill>
              </a:rPr>
              <a:t>such that </a:t>
            </a:r>
          </a:p>
          <a:p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	0 &lt;= </a:t>
            </a:r>
            <a:r>
              <a:rPr lang="en-US" sz="2400" i="1" dirty="0">
                <a:solidFill>
                  <a:schemeClr val="tx2">
                    <a:lumMod val="90000"/>
                  </a:schemeClr>
                </a:solidFill>
              </a:rPr>
              <a:t>x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 &lt; 5, 0 &lt;= </a:t>
            </a:r>
            <a:r>
              <a:rPr lang="en-US" sz="2400" i="1" dirty="0">
                <a:solidFill>
                  <a:schemeClr val="tx2">
                    <a:lumMod val="90000"/>
                  </a:schemeClr>
                </a:solidFill>
              </a:rPr>
              <a:t>y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 &lt; 5, and 0 &lt;= </a:t>
            </a:r>
            <a:r>
              <a:rPr lang="en-US" sz="2400" i="1" dirty="0">
                <a:solidFill>
                  <a:schemeClr val="tx2">
                    <a:lumMod val="90000"/>
                  </a:schemeClr>
                </a:solidFill>
              </a:rPr>
              <a:t>z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 &lt; 64,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Let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sz="2400" i="1" dirty="0">
                <a:solidFill>
                  <a:schemeClr val="tx2">
                    <a:lumMod val="90000"/>
                  </a:schemeClr>
                </a:solidFill>
              </a:rPr>
              <a:t>A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’[</a:t>
            </a:r>
            <a:r>
              <a:rPr lang="en-US" sz="2400" i="1" dirty="0">
                <a:solidFill>
                  <a:schemeClr val="tx2">
                    <a:lumMod val="90000"/>
                  </a:schemeClr>
                </a:solidFill>
              </a:rPr>
              <a:t>x, y, z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] = </a:t>
            </a:r>
            <a:r>
              <a:rPr lang="en-US" sz="2400" i="1" dirty="0">
                <a:solidFill>
                  <a:schemeClr val="tx2">
                    <a:lumMod val="90000"/>
                  </a:schemeClr>
                </a:solidFill>
              </a:rPr>
              <a:t>A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[(</a:t>
            </a:r>
            <a:r>
              <a:rPr lang="en-US" sz="2400" i="1" dirty="0">
                <a:solidFill>
                  <a:schemeClr val="tx2">
                    <a:lumMod val="90000"/>
                  </a:schemeClr>
                </a:solidFill>
              </a:rPr>
              <a:t>x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 + 3</a:t>
            </a:r>
            <a:r>
              <a:rPr lang="en-US" sz="2400" i="1" dirty="0">
                <a:solidFill>
                  <a:schemeClr val="tx2">
                    <a:lumMod val="90000"/>
                  </a:schemeClr>
                </a:solidFill>
              </a:rPr>
              <a:t>y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) </a:t>
            </a:r>
            <a:r>
              <a:rPr lang="en-US" sz="2400" b="1" dirty="0">
                <a:solidFill>
                  <a:schemeClr val="accent4"/>
                </a:solidFill>
              </a:rPr>
              <a:t>mod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 5, </a:t>
            </a:r>
            <a:r>
              <a:rPr lang="en-US" sz="2400" i="1" dirty="0">
                <a:solidFill>
                  <a:schemeClr val="tx2">
                    <a:lumMod val="90000"/>
                  </a:schemeClr>
                </a:solidFill>
              </a:rPr>
              <a:t>x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sz="2400" i="1" dirty="0">
                <a:solidFill>
                  <a:schemeClr val="tx2">
                    <a:lumMod val="90000"/>
                  </a:schemeClr>
                </a:solidFill>
              </a:rPr>
              <a:t>z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E669FB-15C3-6744-8672-DB4CF0234FD4}"/>
              </a:ext>
            </a:extLst>
          </p:cNvPr>
          <p:cNvSpPr txBox="1"/>
          <p:nvPr/>
        </p:nvSpPr>
        <p:spPr>
          <a:xfrm>
            <a:off x="6305922" y="3608333"/>
            <a:ext cx="55446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// parallel-for function</a:t>
            </a:r>
          </a:p>
          <a:p>
            <a:r>
              <a:rPr lang="en-US" sz="2000" b="1" dirty="0">
                <a:latin typeface="Menlo" panose="020B0609030804020204" pitchFamily="49" charset="0"/>
              </a:rPr>
              <a:t>for </a:t>
            </a:r>
            <a:r>
              <a:rPr lang="en-US" sz="2000" b="1" dirty="0" err="1">
                <a:latin typeface="Menlo" panose="020B0609030804020204" pitchFamily="49" charset="0"/>
              </a:rPr>
              <a:t>vals</a:t>
            </a:r>
            <a:r>
              <a:rPr lang="en-US" sz="2000" b="1" dirty="0">
                <a:latin typeface="Menlo" panose="020B0609030804020204" pitchFamily="49" charset="0"/>
              </a:rPr>
              <a:t> f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= [</a:t>
            </a:r>
            <a:r>
              <a:rPr lang="en-US" sz="2000" b="1" dirty="0">
                <a:latin typeface="Menlo" panose="020B0609030804020204" pitchFamily="49" charset="0"/>
              </a:rPr>
              <a:t>f </a:t>
            </a:r>
            <a:r>
              <a:rPr lang="en-US" sz="2000" b="1" dirty="0" err="1"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| </a:t>
            </a:r>
            <a:r>
              <a:rPr lang="en-US" sz="2000" b="1" dirty="0" err="1"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&lt;- </a:t>
            </a:r>
            <a:r>
              <a:rPr lang="en-US" sz="2000" b="1" dirty="0" err="1">
                <a:latin typeface="Menlo" panose="020B0609030804020204" pitchFamily="49" charset="0"/>
              </a:rPr>
              <a:t>vals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]</a:t>
            </a:r>
            <a:endParaRPr lang="en-US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DB295-7566-644B-8BA5-DC8710E27E22}"/>
              </a:ext>
            </a:extLst>
          </p:cNvPr>
          <p:cNvSpPr txBox="1"/>
          <p:nvPr/>
        </p:nvSpPr>
        <p:spPr>
          <a:xfrm>
            <a:off x="528387" y="3833412"/>
            <a:ext cx="510091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Menlo" panose="020B0609030804020204" pitchFamily="49" charset="0"/>
              </a:rPr>
              <a:t>pi a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 [ [ </a:t>
            </a:r>
            <a:r>
              <a:rPr lang="en-US" sz="2000" b="1" dirty="0">
                <a:latin typeface="Menlo" panose="020B0609030804020204" pitchFamily="49" charset="0"/>
              </a:rPr>
              <a:t>a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@((</a:t>
            </a:r>
            <a:r>
              <a:rPr lang="en-US" sz="2000" b="1" dirty="0"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+ 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3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*</a:t>
            </a:r>
            <a:r>
              <a:rPr lang="en-US" sz="2000" b="1" dirty="0">
                <a:latin typeface="Menlo" panose="020B0609030804020204" pitchFamily="49" charset="0"/>
              </a:rPr>
              <a:t>y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) % 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) @</a:t>
            </a:r>
            <a:r>
              <a:rPr lang="en-US" sz="2000" b="1" dirty="0"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@</a:t>
            </a:r>
            <a:r>
              <a:rPr lang="en-US" sz="2000" b="1" dirty="0">
                <a:latin typeface="Menlo" panose="020B0609030804020204" pitchFamily="49" charset="0"/>
              </a:rPr>
              <a:t>z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    | </a:t>
            </a:r>
            <a:r>
              <a:rPr lang="en-US" sz="2000" b="1" dirty="0">
                <a:latin typeface="Menlo" panose="020B0609030804020204" pitchFamily="49" charset="0"/>
              </a:rPr>
              <a:t>z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&lt;- [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..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63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]]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  | </a:t>
            </a:r>
            <a:r>
              <a:rPr lang="en-US" sz="2000" b="1" dirty="0">
                <a:latin typeface="Menlo" panose="020B0609030804020204" pitchFamily="49" charset="0"/>
              </a:rPr>
              <a:t>y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&lt;- [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..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]]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| </a:t>
            </a:r>
            <a:r>
              <a:rPr lang="en-US" sz="2000" b="1" dirty="0">
                <a:latin typeface="Menlo" panose="020B0609030804020204" pitchFamily="49" charset="0"/>
              </a:rPr>
              <a:t>x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&lt;- [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..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]]</a:t>
            </a:r>
            <a:endParaRPr lang="en-US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242F04-C086-F343-BF70-A0E479A270D0}"/>
              </a:ext>
            </a:extLst>
          </p:cNvPr>
          <p:cNvSpPr txBox="1"/>
          <p:nvPr/>
        </p:nvSpPr>
        <p:spPr>
          <a:xfrm>
            <a:off x="6305922" y="4468897"/>
            <a:ext cx="554467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Menlo" panose="020B0609030804020204" pitchFamily="49" charset="0"/>
              </a:rPr>
              <a:t>pi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a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20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..</a:t>
            </a:r>
            <a:r>
              <a:rPr lang="en-US" sz="2000" b="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20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(\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-&gt; 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panose="020B0609030804020204" pitchFamily="49" charset="0"/>
              </a:rPr>
              <a:t>[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solidFill>
                  <a:schemeClr val="tx2"/>
                </a:solidFill>
                <a:latin typeface="Menlo" panose="020B0609030804020204" pitchFamily="49" charset="0"/>
              </a:rPr>
              <a:t>..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4</a:t>
            </a:r>
            <a:r>
              <a:rPr lang="en-US" sz="2000" dirty="0">
                <a:solidFill>
                  <a:schemeClr val="tx2"/>
                </a:solidFill>
                <a:latin typeface="Menlo" panose="020B0609030804020204" pitchFamily="49" charset="0"/>
              </a:rPr>
              <a:t>]</a:t>
            </a:r>
            <a:r>
              <a:rPr lang="en-US" sz="20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(\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y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-&gt; 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enlo" panose="020B0609030804020204" pitchFamily="49" charset="0"/>
              </a:rPr>
              <a:t>[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solidFill>
                  <a:schemeClr val="tx2"/>
                </a:solidFill>
                <a:latin typeface="Menlo" panose="020B0609030804020204" pitchFamily="49" charset="0"/>
              </a:rPr>
              <a:t>..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63</a:t>
            </a:r>
            <a:r>
              <a:rPr lang="en-US" sz="2000" dirty="0">
                <a:solidFill>
                  <a:schemeClr val="tx2"/>
                </a:solidFill>
                <a:latin typeface="Menlo" panose="020B0609030804020204" pitchFamily="49" charset="0"/>
              </a:rPr>
              <a:t>]</a:t>
            </a:r>
            <a:r>
              <a:rPr lang="en-US" sz="2000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(\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z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-&gt; 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a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@((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2000" b="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y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% 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5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@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@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z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)))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238737B3-BF31-5B40-A3B4-B7C7F8385B05}"/>
              </a:ext>
            </a:extLst>
          </p:cNvPr>
          <p:cNvSpPr/>
          <p:nvPr/>
        </p:nvSpPr>
        <p:spPr>
          <a:xfrm rot="10800000">
            <a:off x="3234545" y="1831360"/>
            <a:ext cx="276632" cy="101199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E51CE9-902D-8840-A6A7-67E0882A58FC}"/>
              </a:ext>
            </a:extLst>
          </p:cNvPr>
          <p:cNvSpPr txBox="1"/>
          <p:nvPr/>
        </p:nvSpPr>
        <p:spPr>
          <a:xfrm>
            <a:off x="1180492" y="2001804"/>
            <a:ext cx="205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accent1"/>
                </a:solidFill>
              </a:rPr>
              <a:t>Parallel for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55E869-359B-CD4A-9DCB-05D20D098A52}"/>
              </a:ext>
            </a:extLst>
          </p:cNvPr>
          <p:cNvSpPr txBox="1"/>
          <p:nvPr/>
        </p:nvSpPr>
        <p:spPr>
          <a:xfrm>
            <a:off x="528387" y="5634243"/>
            <a:ext cx="41034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List comprehensions are not obvious</a:t>
            </a:r>
          </a:p>
        </p:txBody>
      </p:sp>
    </p:spTree>
    <p:extLst>
      <p:ext uri="{BB962C8B-B14F-4D97-AF65-F5344CB8AC3E}">
        <p14:creationId xmlns:p14="http://schemas.microsoft.com/office/powerpoint/2010/main" val="312662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7" grpId="0" animBg="1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73F3D8-CD8F-ED4B-893E-832546BDDFF0}"/>
              </a:ext>
            </a:extLst>
          </p:cNvPr>
          <p:cNvSpPr txBox="1"/>
          <p:nvPr/>
        </p:nvSpPr>
        <p:spPr>
          <a:xfrm>
            <a:off x="409545" y="101030"/>
            <a:ext cx="35111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If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</a:rPr>
              <a:t>t</a:t>
            </a:r>
            <a:r>
              <a:rPr lang="en-US" sz="2400" b="1" dirty="0">
                <a:solidFill>
                  <a:schemeClr val="accent4"/>
                </a:solidFill>
              </a:rPr>
              <a:t> mod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255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= 0,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en-US" sz="2400" b="1" dirty="0">
                <a:solidFill>
                  <a:schemeClr val="accent4"/>
                </a:solidFill>
              </a:rPr>
              <a:t>return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1</a:t>
            </a:r>
            <a:r>
              <a:rPr lang="en-US" sz="2400" b="1" dirty="0">
                <a:solidFill>
                  <a:schemeClr val="accent4"/>
                </a:solidFill>
              </a:rPr>
              <a:t>.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Let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</a:rPr>
              <a:t>R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= 100000.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For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tx1">
                    <a:lumMod val="95000"/>
                  </a:schemeClr>
                </a:solidFill>
              </a:rPr>
              <a:t>i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4"/>
                </a:solidFill>
              </a:rPr>
              <a:t>from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1 </a:t>
            </a:r>
            <a:r>
              <a:rPr lang="en-US" sz="2400" b="1" dirty="0">
                <a:solidFill>
                  <a:schemeClr val="accent4"/>
                </a:solidFill>
              </a:rPr>
              <a:t>to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</a:rPr>
              <a:t>t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4"/>
                </a:solidFill>
              </a:rPr>
              <a:t>mod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255 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  Let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  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</a:rPr>
              <a:t>R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= </a:t>
            </a:r>
            <a:r>
              <a:rPr lang="en-US" sz="2400" dirty="0" err="1">
                <a:solidFill>
                  <a:schemeClr val="accent6"/>
                </a:solidFill>
              </a:rPr>
              <a:t>nextR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</a:rPr>
              <a:t>(R)</a:t>
            </a: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  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</a:rPr>
              <a:t>R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= </a:t>
            </a:r>
            <a:r>
              <a:rPr lang="en-US" sz="2400" dirty="0">
                <a:solidFill>
                  <a:schemeClr val="accent6"/>
                </a:solidFill>
              </a:rPr>
              <a:t>Trunc8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[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</a:rPr>
              <a:t>R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].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Return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i="1" dirty="0">
                <a:solidFill>
                  <a:schemeClr val="tx1">
                    <a:lumMod val="95000"/>
                  </a:schemeClr>
                </a:solidFill>
              </a:rPr>
              <a:t>R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[0].</a:t>
            </a:r>
          </a:p>
          <a:p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E669FB-15C3-6744-8672-DB4CF0234FD4}"/>
              </a:ext>
            </a:extLst>
          </p:cNvPr>
          <p:cNvSpPr txBox="1"/>
          <p:nvPr/>
        </p:nvSpPr>
        <p:spPr>
          <a:xfrm>
            <a:off x="409545" y="4222114"/>
            <a:ext cx="554467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// while function</a:t>
            </a:r>
          </a:p>
          <a:p>
            <a:r>
              <a:rPr lang="en-US" sz="2000" b="1" dirty="0">
                <a:latin typeface="Menlo" panose="020B0609030804020204" pitchFamily="49" charset="0"/>
              </a:rPr>
              <a:t>w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hile state </a:t>
            </a:r>
            <a:r>
              <a:rPr lang="en-US" sz="2000" b="1" dirty="0" err="1">
                <a:effectLst/>
                <a:latin typeface="Menlo" panose="020B0609030804020204" pitchFamily="49" charset="0"/>
              </a:rPr>
              <a:t>cond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 f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2000" b="1" dirty="0">
                <a:solidFill>
                  <a:schemeClr val="accent4"/>
                </a:solidFill>
                <a:latin typeface="Menlo" panose="020B0609030804020204" pitchFamily="49" charset="0"/>
              </a:rPr>
              <a:t>if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(</a:t>
            </a:r>
            <a:r>
              <a:rPr lang="en-US" sz="2000" b="1" dirty="0" err="1">
                <a:latin typeface="Menlo" panose="020B0609030804020204" pitchFamily="49" charset="0"/>
              </a:rPr>
              <a:t>cond</a:t>
            </a:r>
            <a:r>
              <a:rPr lang="en-US" sz="2000" b="1" dirty="0">
                <a:latin typeface="Menlo" panose="020B0609030804020204" pitchFamily="49" charset="0"/>
              </a:rPr>
              <a:t> state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) </a:t>
            </a:r>
            <a:r>
              <a:rPr lang="en-US" sz="2000" b="1" dirty="0">
                <a:solidFill>
                  <a:schemeClr val="accent4"/>
                </a:solidFill>
                <a:latin typeface="Menlo" panose="020B0609030804020204" pitchFamily="49" charset="0"/>
              </a:rPr>
              <a:t>then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  (</a:t>
            </a:r>
            <a:r>
              <a:rPr lang="en-US" sz="2000" b="1" dirty="0">
                <a:latin typeface="Menlo" panose="020B0609030804020204" pitchFamily="49" charset="0"/>
              </a:rPr>
              <a:t>while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(</a:t>
            </a:r>
            <a:r>
              <a:rPr lang="en-US" sz="2000" b="1" dirty="0">
                <a:latin typeface="Menlo" panose="020B0609030804020204" pitchFamily="49" charset="0"/>
              </a:rPr>
              <a:t>f state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) </a:t>
            </a:r>
            <a:r>
              <a:rPr lang="en-US" sz="2000" b="1" dirty="0" err="1">
                <a:latin typeface="Menlo" panose="020B0609030804020204" pitchFamily="49" charset="0"/>
              </a:rPr>
              <a:t>cond</a:t>
            </a:r>
            <a:r>
              <a:rPr lang="en-US" sz="2000" b="1" dirty="0">
                <a:latin typeface="Menlo" panose="020B0609030804020204" pitchFamily="49" charset="0"/>
              </a:rPr>
              <a:t> f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2000" b="1" dirty="0">
                <a:solidFill>
                  <a:schemeClr val="accent4"/>
                </a:solidFill>
                <a:effectLst/>
                <a:latin typeface="Menlo" panose="020B0609030804020204" pitchFamily="49" charset="0"/>
              </a:rPr>
              <a:t>else</a:t>
            </a:r>
            <a:endParaRPr lang="en-US" sz="2000" b="1" dirty="0">
              <a:solidFill>
                <a:schemeClr val="accent4"/>
              </a:solidFill>
              <a:latin typeface="Menlo" panose="020B060903080402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DB295-7566-644B-8BA5-DC8710E27E22}"/>
              </a:ext>
            </a:extLst>
          </p:cNvPr>
          <p:cNvSpPr txBox="1"/>
          <p:nvPr/>
        </p:nvSpPr>
        <p:spPr>
          <a:xfrm>
            <a:off x="5538591" y="50926"/>
            <a:ext cx="651979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Menlo" panose="020B0609030804020204" pitchFamily="49" charset="0"/>
              </a:rPr>
              <a:t>rc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 t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2000" b="1" dirty="0">
                <a:solidFill>
                  <a:schemeClr val="accent4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(t % </a:t>
            </a:r>
            <a:r>
              <a:rPr lang="en-US" sz="2000" b="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255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== </a:t>
            </a:r>
            <a:r>
              <a:rPr lang="en-US" sz="2000" b="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1" dirty="0">
                <a:solidFill>
                  <a:schemeClr val="accent4"/>
                </a:solidFill>
                <a:effectLst/>
                <a:latin typeface="Menlo" panose="020B0609030804020204" pitchFamily="49" charset="0"/>
              </a:rPr>
              <a:t>then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1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2000" b="1" dirty="0">
                <a:solidFill>
                  <a:schemeClr val="accent4"/>
                </a:solidFill>
                <a:latin typeface="Menlo" panose="020B0609030804020204" pitchFamily="49" charset="0"/>
              </a:rPr>
              <a:t>else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000" b="1" dirty="0" err="1">
                <a:latin typeface="Menlo" panose="020B0609030804020204" pitchFamily="49" charset="0"/>
              </a:rPr>
              <a:t>rs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!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@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000" b="1" dirty="0">
                <a:solidFill>
                  <a:schemeClr val="accent4"/>
                </a:solidFill>
                <a:latin typeface="Menlo" panose="020B0609030804020204" pitchFamily="49" charset="0"/>
              </a:rPr>
              <a:t>where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2000" b="1" dirty="0" err="1">
                <a:effectLst/>
                <a:latin typeface="Menlo" panose="020B0609030804020204" pitchFamily="49" charset="0"/>
              </a:rPr>
              <a:t>rs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</a:t>
            </a:r>
            <a:r>
              <a:rPr lang="en-US" sz="2000" b="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0b10000000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#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       [</a:t>
            </a:r>
            <a:r>
              <a:rPr lang="en-US" sz="2000" b="1" dirty="0">
                <a:solidFill>
                  <a:schemeClr val="accent4"/>
                </a:solidFill>
                <a:latin typeface="Menlo" panose="020B0609030804020204" pitchFamily="49" charset="0"/>
              </a:rPr>
              <a:t>if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000" b="1" dirty="0" err="1"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&lt;= </a:t>
            </a:r>
            <a:r>
              <a:rPr lang="en-US" sz="2000" b="1" dirty="0">
                <a:latin typeface="Menlo" panose="020B0609030804020204" pitchFamily="49" charset="0"/>
              </a:rPr>
              <a:t>t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% 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255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000" b="1" dirty="0">
                <a:solidFill>
                  <a:schemeClr val="accent4"/>
                </a:solidFill>
                <a:latin typeface="Menlo" panose="020B0609030804020204" pitchFamily="49" charset="0"/>
              </a:rPr>
              <a:t>then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  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2000" b="1" dirty="0">
                <a:solidFill>
                  <a:srgbClr val="D4D4D4"/>
                </a:solidFill>
                <a:latin typeface="Menlo" panose="020B0609030804020204" pitchFamily="49" charset="0"/>
              </a:rPr>
              <a:t>take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`{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8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}(</a:t>
            </a:r>
            <a:r>
              <a:rPr lang="en-US" sz="2000" b="0" dirty="0" err="1">
                <a:solidFill>
                  <a:schemeClr val="accent6"/>
                </a:solidFill>
                <a:effectLst/>
                <a:latin typeface="Menlo" panose="020B0609030804020204" pitchFamily="49" charset="0"/>
              </a:rPr>
              <a:t>nextR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2000" b="1" dirty="0" err="1">
                <a:latin typeface="Menlo" panose="020B0609030804020204" pitchFamily="49" charset="0"/>
              </a:rPr>
              <a:t>rs</a:t>
            </a:r>
            <a:r>
              <a:rPr lang="en-US" sz="2000" b="1" dirty="0"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@(</a:t>
            </a:r>
            <a:r>
              <a:rPr lang="en-US" sz="2000" b="1" dirty="0"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– 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)))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-US" sz="2000" b="1" dirty="0">
                <a:solidFill>
                  <a:schemeClr val="accent4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1" dirty="0" err="1">
                <a:effectLst/>
                <a:latin typeface="Menlo" panose="020B0609030804020204" pitchFamily="49" charset="0"/>
              </a:rPr>
              <a:t>rs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@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1" dirty="0" err="1">
                <a:effectLst/>
                <a:latin typeface="Menlo" panose="020B060903080402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– </a:t>
            </a:r>
            <a:r>
              <a:rPr lang="en-US" sz="2000" b="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       | </a:t>
            </a:r>
            <a:r>
              <a:rPr lang="en-US" sz="2000" b="1" dirty="0" err="1"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&lt;= [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..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254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]]</a:t>
            </a:r>
            <a:endParaRPr lang="en-US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7BF3D4-383E-A749-825B-EF98FFF8527A}"/>
              </a:ext>
            </a:extLst>
          </p:cNvPr>
          <p:cNvSpPr txBox="1"/>
          <p:nvPr/>
        </p:nvSpPr>
        <p:spPr>
          <a:xfrm>
            <a:off x="5538591" y="3826702"/>
            <a:ext cx="671603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Menlo" panose="020B0609030804020204" pitchFamily="49" charset="0"/>
              </a:rPr>
              <a:t>rc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 t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2000" b="1" dirty="0">
                <a:solidFill>
                  <a:schemeClr val="accent4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t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% </a:t>
            </a:r>
            <a:r>
              <a:rPr lang="en-US" sz="2000" b="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255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== </a:t>
            </a:r>
            <a:r>
              <a:rPr lang="en-US" sz="2000" b="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1" dirty="0">
                <a:solidFill>
                  <a:schemeClr val="accent4"/>
                </a:solidFill>
                <a:effectLst/>
                <a:latin typeface="Menlo" panose="020B0609030804020204" pitchFamily="49" charset="0"/>
              </a:rPr>
              <a:t>then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1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2000" b="1" dirty="0">
                <a:solidFill>
                  <a:schemeClr val="accent4"/>
                </a:solidFill>
                <a:latin typeface="Menlo" panose="020B0609030804020204" pitchFamily="49" charset="0"/>
              </a:rPr>
              <a:t>else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D4D4D4"/>
                </a:solidFill>
                <a:latin typeface="Menlo" panose="020B0609030804020204" pitchFamily="49" charset="0"/>
              </a:rPr>
              <a:t>    (</a:t>
            </a:r>
            <a:r>
              <a:rPr lang="en-US" sz="2000" b="1" dirty="0">
                <a:latin typeface="Menlo" panose="020B0609030804020204" pitchFamily="49" charset="0"/>
              </a:rPr>
              <a:t>while</a:t>
            </a:r>
            <a:r>
              <a:rPr lang="en-US" sz="2000" b="1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  <a:r>
              <a:rPr lang="en-US" sz="2000" b="1" dirty="0" err="1"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= 1, </a:t>
            </a:r>
            <a:r>
              <a:rPr lang="en-US" sz="2000" b="1" dirty="0">
                <a:latin typeface="Menlo" panose="020B0609030804020204" pitchFamily="49" charset="0"/>
              </a:rPr>
              <a:t>R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= [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0b10000000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]}</a:t>
            </a:r>
          </a:p>
          <a:p>
            <a:r>
              <a:rPr lang="en-US" sz="2000" b="1" dirty="0">
                <a:latin typeface="Menlo" panose="020B0609030804020204" pitchFamily="49" charset="0"/>
              </a:rPr>
              <a:t>           </a:t>
            </a:r>
            <a:r>
              <a:rPr lang="en-US" sz="2000" dirty="0">
                <a:solidFill>
                  <a:schemeClr val="tx2"/>
                </a:solidFill>
                <a:latin typeface="Menlo" panose="020B0609030804020204" pitchFamily="49" charset="0"/>
              </a:rPr>
              <a:t>(\</a:t>
            </a:r>
            <a:r>
              <a:rPr lang="en-US" sz="2000" b="1" dirty="0">
                <a:latin typeface="Menlo" panose="020B0609030804020204" pitchFamily="49" charset="0"/>
              </a:rPr>
              <a:t>state</a:t>
            </a:r>
            <a:r>
              <a:rPr lang="en-US" sz="2000" dirty="0">
                <a:solidFill>
                  <a:schemeClr val="tx2"/>
                </a:solidFill>
                <a:latin typeface="Menlo" panose="020B0609030804020204" pitchFamily="49" charset="0"/>
              </a:rPr>
              <a:t> -&gt; \</a:t>
            </a:r>
            <a:r>
              <a:rPr lang="en-US" sz="2000" b="1" dirty="0" err="1">
                <a:latin typeface="Menlo" panose="020B0609030804020204" pitchFamily="49" charset="0"/>
              </a:rPr>
              <a:t>state</a:t>
            </a:r>
            <a:r>
              <a:rPr lang="en-US" sz="2000" dirty="0" err="1">
                <a:solidFill>
                  <a:schemeClr val="tx2"/>
                </a:solidFill>
                <a:latin typeface="Menlo" panose="020B0609030804020204" pitchFamily="49" charset="0"/>
              </a:rPr>
              <a:t>.</a:t>
            </a:r>
            <a:r>
              <a:rPr lang="en-US" sz="2000" b="1" dirty="0" err="1"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&lt;= </a:t>
            </a:r>
            <a:r>
              <a:rPr lang="en-US" sz="2000" b="1" dirty="0">
                <a:latin typeface="Menlo" panose="020B0609030804020204" pitchFamily="49" charset="0"/>
              </a:rPr>
              <a:t>t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% 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255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          (\</a:t>
            </a:r>
            <a:r>
              <a:rPr lang="en-US" sz="2000" b="1" dirty="0">
                <a:latin typeface="Menlo" panose="020B0609030804020204" pitchFamily="49" charset="0"/>
              </a:rPr>
              <a:t>state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 -&gt; { </a:t>
            </a:r>
            <a:endParaRPr lang="en-US" sz="2000" b="1" dirty="0">
              <a:solidFill>
                <a:schemeClr val="accent4"/>
              </a:solidFill>
              <a:latin typeface="Menlo" panose="020B060903080402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        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R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1" dirty="0"/>
              <a:t>take</a:t>
            </a:r>
            <a:r>
              <a:rPr lang="en-US" dirty="0"/>
              <a:t>`{</a:t>
            </a:r>
            <a:r>
              <a:rPr lang="en-US" sz="2000" dirty="0">
                <a:solidFill>
                  <a:schemeClr val="accent2"/>
                </a:solidFill>
                <a:latin typeface="Menlo" panose="020B0609030804020204" pitchFamily="49" charset="0"/>
              </a:rPr>
              <a:t>8</a:t>
            </a:r>
            <a:r>
              <a:rPr lang="en-US" dirty="0"/>
              <a:t>}(</a:t>
            </a:r>
            <a:r>
              <a:rPr lang="en-US" sz="2000" b="0" dirty="0" err="1">
                <a:solidFill>
                  <a:schemeClr val="accent6"/>
                </a:solidFill>
                <a:effectLst/>
                <a:latin typeface="Menlo" panose="020B0609030804020204" pitchFamily="49" charset="0"/>
              </a:rPr>
              <a:t>nextR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1" dirty="0" err="1">
                <a:latin typeface="Menlo" panose="020B0609030804020204" pitchFamily="49" charset="0"/>
              </a:rPr>
              <a:t>state.R</a:t>
            </a:r>
            <a:r>
              <a:rPr lang="en-US" sz="2000" dirty="0">
                <a:latin typeface="Menlo" panose="020B0609030804020204" pitchFamily="49" charset="0"/>
              </a:rPr>
              <a:t>)</a:t>
            </a:r>
            <a:r>
              <a:rPr lang="en-US" sz="2000" dirty="0">
                <a:solidFill>
                  <a:srgbClr val="D4D4D4"/>
                </a:solidFill>
                <a:latin typeface="Menlo" panose="020B0609030804020204" pitchFamily="49" charset="0"/>
              </a:rPr>
              <a:t>})</a:t>
            </a: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).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R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@</a:t>
            </a:r>
            <a:r>
              <a:rPr lang="en-US" sz="2000" b="0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0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6CC5AE76-1063-3749-BD33-D93925C39FA6}"/>
              </a:ext>
            </a:extLst>
          </p:cNvPr>
          <p:cNvSpPr/>
          <p:nvPr/>
        </p:nvSpPr>
        <p:spPr>
          <a:xfrm>
            <a:off x="3678797" y="944233"/>
            <a:ext cx="276632" cy="167996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166EFD-AFBC-EC4A-9BBB-9D26CFF76308}"/>
              </a:ext>
            </a:extLst>
          </p:cNvPr>
          <p:cNvSpPr txBox="1"/>
          <p:nvPr/>
        </p:nvSpPr>
        <p:spPr>
          <a:xfrm>
            <a:off x="3955429" y="1491829"/>
            <a:ext cx="205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Iteration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D7650D-104F-B541-B2C4-A27FC5F6808F}"/>
              </a:ext>
            </a:extLst>
          </p:cNvPr>
          <p:cNvSpPr txBox="1"/>
          <p:nvPr/>
        </p:nvSpPr>
        <p:spPr>
          <a:xfrm>
            <a:off x="5620115" y="2971670"/>
            <a:ext cx="5415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List comprehension</a:t>
            </a:r>
          </a:p>
        </p:txBody>
      </p:sp>
    </p:spTree>
    <p:extLst>
      <p:ext uri="{BB962C8B-B14F-4D97-AF65-F5344CB8AC3E}">
        <p14:creationId xmlns:p14="http://schemas.microsoft.com/office/powerpoint/2010/main" val="162376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7" grpId="0"/>
      <p:bldP spid="18" grpId="0" animBg="1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E9768D8-EF42-1844-B563-19E207A2A994}"/>
              </a:ext>
            </a:extLst>
          </p:cNvPr>
          <p:cNvSpPr txBox="1"/>
          <p:nvPr/>
        </p:nvSpPr>
        <p:spPr>
          <a:xfrm>
            <a:off x="1296894" y="5922012"/>
            <a:ext cx="95982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/>
                </a:solidFill>
              </a:rPr>
              <a:t>Around 200 Lines of </a:t>
            </a:r>
            <a:r>
              <a:rPr lang="en-US" sz="2800" dirty="0" err="1">
                <a:solidFill>
                  <a:schemeClr val="accent6"/>
                </a:solidFill>
              </a:rPr>
              <a:t>Cryptol</a:t>
            </a:r>
            <a:r>
              <a:rPr lang="en-US" sz="2800" dirty="0">
                <a:solidFill>
                  <a:schemeClr val="accent6"/>
                </a:solidFill>
              </a:rPr>
              <a:t> to ponder and compare but…</a:t>
            </a:r>
          </a:p>
          <a:p>
            <a:pPr algn="ctr"/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4A2DED-34BC-2C41-A8E6-3868425F4C98}"/>
              </a:ext>
            </a:extLst>
          </p:cNvPr>
          <p:cNvSpPr txBox="1"/>
          <p:nvPr/>
        </p:nvSpPr>
        <p:spPr>
          <a:xfrm>
            <a:off x="1296894" y="5922012"/>
            <a:ext cx="95982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>
              <a:solidFill>
                <a:schemeClr val="accent6"/>
              </a:solidFill>
            </a:endParaRPr>
          </a:p>
          <a:p>
            <a:pPr algn="ctr"/>
            <a:r>
              <a:rPr lang="en-US" sz="2800" dirty="0">
                <a:solidFill>
                  <a:schemeClr val="accent6"/>
                </a:solidFill>
              </a:rPr>
              <a:t>…test vectors help!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850140-1BD9-6140-925B-439B2CA0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Argue Specification matches NIST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DEE405B-E01E-EC4C-86FB-736BFAE5810C}"/>
              </a:ext>
            </a:extLst>
          </p:cNvPr>
          <p:cNvGrpSpPr/>
          <p:nvPr/>
        </p:nvGrpSpPr>
        <p:grpSpPr>
          <a:xfrm>
            <a:off x="1912469" y="3114107"/>
            <a:ext cx="2528047" cy="2557938"/>
            <a:chOff x="1350682" y="2683435"/>
            <a:chExt cx="2528047" cy="2731247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35CF92C8-76DA-CE4C-8599-81A338380581}"/>
                </a:ext>
              </a:extLst>
            </p:cNvPr>
            <p:cNvSpPr/>
            <p:nvPr/>
          </p:nvSpPr>
          <p:spPr>
            <a:xfrm>
              <a:off x="1350682" y="2683435"/>
              <a:ext cx="2528047" cy="27312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NIST</a:t>
              </a:r>
            </a:p>
            <a:p>
              <a:pPr algn="ctr"/>
              <a:r>
                <a:rPr lang="en-US" sz="2400" dirty="0"/>
                <a:t>Standard (256)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FB1FD9C-63D4-3F4E-BC4C-71A0D7B41ED1}"/>
                </a:ext>
              </a:extLst>
            </p:cNvPr>
            <p:cNvSpPr txBox="1"/>
            <p:nvPr/>
          </p:nvSpPr>
          <p:spPr>
            <a:xfrm>
              <a:off x="1948329" y="4668229"/>
              <a:ext cx="1332752" cy="46166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  <a:endParaRPr lang="en-US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53CB0C9-9F13-5141-BAAB-DDA7AE1957D9}"/>
                </a:ext>
              </a:extLst>
            </p:cNvPr>
            <p:cNvSpPr txBox="1"/>
            <p:nvPr/>
          </p:nvSpPr>
          <p:spPr>
            <a:xfrm>
              <a:off x="2611724" y="2743200"/>
              <a:ext cx="1165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English 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A7EE954-EB1C-E841-B33B-77DC60AFBE54}"/>
              </a:ext>
            </a:extLst>
          </p:cNvPr>
          <p:cNvGrpSpPr/>
          <p:nvPr/>
        </p:nvGrpSpPr>
        <p:grpSpPr>
          <a:xfrm>
            <a:off x="7605055" y="3114107"/>
            <a:ext cx="2528047" cy="2557938"/>
            <a:chOff x="1350682" y="2683435"/>
            <a:chExt cx="2528047" cy="2731247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575B6A8A-EBCD-D545-9002-6CA214BAEAA5}"/>
                </a:ext>
              </a:extLst>
            </p:cNvPr>
            <p:cNvSpPr/>
            <p:nvPr/>
          </p:nvSpPr>
          <p:spPr>
            <a:xfrm>
              <a:off x="1350682" y="2683435"/>
              <a:ext cx="2528047" cy="273124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SPEC (256)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C0E6C5-A435-3B42-AB3B-3BE9883BCA51}"/>
                </a:ext>
              </a:extLst>
            </p:cNvPr>
            <p:cNvSpPr txBox="1"/>
            <p:nvPr/>
          </p:nvSpPr>
          <p:spPr>
            <a:xfrm>
              <a:off x="1948329" y="4668229"/>
              <a:ext cx="1332752" cy="461665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  <a:endParaRPr lang="en-US" sz="2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EBB33A-7417-484D-A0BB-47EF3AAC70AB}"/>
                </a:ext>
              </a:extLst>
            </p:cNvPr>
            <p:cNvSpPr txBox="1"/>
            <p:nvPr/>
          </p:nvSpPr>
          <p:spPr>
            <a:xfrm>
              <a:off x="2587820" y="2743200"/>
              <a:ext cx="1165413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CRY </a:t>
              </a:r>
            </a:p>
          </p:txBody>
        </p:sp>
      </p:grp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6C9ED229-9D88-624D-9FEC-70D474925EAA}"/>
              </a:ext>
            </a:extLst>
          </p:cNvPr>
          <p:cNvSpPr/>
          <p:nvPr/>
        </p:nvSpPr>
        <p:spPr>
          <a:xfrm>
            <a:off x="4533152" y="3887316"/>
            <a:ext cx="2991221" cy="951753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Visual Inspection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B0E325-C90D-F941-AC22-BB0234B001C9}"/>
              </a:ext>
            </a:extLst>
          </p:cNvPr>
          <p:cNvSpPr/>
          <p:nvPr/>
        </p:nvSpPr>
        <p:spPr>
          <a:xfrm>
            <a:off x="7808256" y="1525969"/>
            <a:ext cx="2121647" cy="782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Vectors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99156955-DC2A-8648-AF46-17BE506B3181}"/>
              </a:ext>
            </a:extLst>
          </p:cNvPr>
          <p:cNvSpPr/>
          <p:nvPr/>
        </p:nvSpPr>
        <p:spPr>
          <a:xfrm>
            <a:off x="8683805" y="2415926"/>
            <a:ext cx="430313" cy="63841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0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0140-1BD9-6140-925B-439B2CA0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Equivalent to OpenSSL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587F993-9971-2B41-8883-95D6CCA49217}"/>
              </a:ext>
            </a:extLst>
          </p:cNvPr>
          <p:cNvGrpSpPr/>
          <p:nvPr/>
        </p:nvGrpSpPr>
        <p:grpSpPr>
          <a:xfrm>
            <a:off x="1918445" y="3114107"/>
            <a:ext cx="2528047" cy="2557938"/>
            <a:chOff x="1350682" y="2683435"/>
            <a:chExt cx="2528047" cy="2731247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70DE8D81-3596-8A41-BD91-79586BA023A7}"/>
                </a:ext>
              </a:extLst>
            </p:cNvPr>
            <p:cNvSpPr/>
            <p:nvPr/>
          </p:nvSpPr>
          <p:spPr>
            <a:xfrm>
              <a:off x="1350682" y="2683435"/>
              <a:ext cx="2528047" cy="273124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SPEC (256)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5CEF114-593C-7F4D-9251-62C52CCBB829}"/>
                </a:ext>
              </a:extLst>
            </p:cNvPr>
            <p:cNvSpPr txBox="1"/>
            <p:nvPr/>
          </p:nvSpPr>
          <p:spPr>
            <a:xfrm>
              <a:off x="1874812" y="4668229"/>
              <a:ext cx="1468899" cy="492944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  <a:endParaRPr lang="en-US" sz="24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12AAA08-0789-1440-924B-E0A3EA4E9821}"/>
                </a:ext>
              </a:extLst>
            </p:cNvPr>
            <p:cNvSpPr txBox="1"/>
            <p:nvPr/>
          </p:nvSpPr>
          <p:spPr>
            <a:xfrm>
              <a:off x="2587820" y="2743200"/>
              <a:ext cx="1165413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CRY 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3FFBBF6-BACB-5748-A427-EDFF6895BC73}"/>
              </a:ext>
            </a:extLst>
          </p:cNvPr>
          <p:cNvGrpSpPr/>
          <p:nvPr/>
        </p:nvGrpSpPr>
        <p:grpSpPr>
          <a:xfrm>
            <a:off x="7605055" y="3113741"/>
            <a:ext cx="2528047" cy="2557938"/>
            <a:chOff x="1350682" y="2683435"/>
            <a:chExt cx="2528047" cy="2731247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8C347D7D-2108-B64B-8D8B-A1DDE289B845}"/>
                </a:ext>
              </a:extLst>
            </p:cNvPr>
            <p:cNvSpPr/>
            <p:nvPr/>
          </p:nvSpPr>
          <p:spPr>
            <a:xfrm>
              <a:off x="1350682" y="2683435"/>
              <a:ext cx="2528047" cy="273124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OpenSSL (256)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10B1823-2AA0-C843-8142-350C3B726405}"/>
                </a:ext>
              </a:extLst>
            </p:cNvPr>
            <p:cNvSpPr txBox="1"/>
            <p:nvPr/>
          </p:nvSpPr>
          <p:spPr>
            <a:xfrm>
              <a:off x="1873172" y="4668229"/>
              <a:ext cx="1467391" cy="492944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  <a:endParaRPr lang="en-US" sz="24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0604BDB-A88C-C349-A780-F87CF23BB90A}"/>
                </a:ext>
              </a:extLst>
            </p:cNvPr>
            <p:cNvSpPr txBox="1"/>
            <p:nvPr/>
          </p:nvSpPr>
          <p:spPr>
            <a:xfrm>
              <a:off x="2587820" y="2743200"/>
              <a:ext cx="1165413" cy="4929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C 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9EB7ECA-E083-9E44-96C0-4CD0F5FB4F83}"/>
              </a:ext>
            </a:extLst>
          </p:cNvPr>
          <p:cNvGrpSpPr/>
          <p:nvPr/>
        </p:nvGrpSpPr>
        <p:grpSpPr>
          <a:xfrm>
            <a:off x="4462179" y="3347579"/>
            <a:ext cx="3441700" cy="2362200"/>
            <a:chOff x="4462179" y="1887079"/>
            <a:chExt cx="3441700" cy="2362200"/>
          </a:xfrm>
        </p:grpSpPr>
        <p:sp>
          <p:nvSpPr>
            <p:cNvPr id="48" name="Left-Right Arrow 47">
              <a:extLst>
                <a:ext uri="{FF2B5EF4-FFF2-40B4-BE49-F238E27FC236}">
                  <a16:creationId xmlns:a16="http://schemas.microsoft.com/office/drawing/2014/main" id="{5AE70982-C321-374D-97FD-37106F7E6610}"/>
                </a:ext>
              </a:extLst>
            </p:cNvPr>
            <p:cNvSpPr/>
            <p:nvPr/>
          </p:nvSpPr>
          <p:spPr>
            <a:xfrm>
              <a:off x="4530162" y="2494433"/>
              <a:ext cx="2991221" cy="951753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</a:rPr>
                <a:t>Prove Equivalent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96153BAC-453E-8841-9B0C-F3E4C8838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13" b="97312" l="8487" r="89668">
                          <a14:foregroundMark x1="26130" y1="89661" x2="29963" y2="90114"/>
                          <a14:foregroundMark x1="21016" y1="89057" x2="24049" y2="89415"/>
                          <a14:foregroundMark x1="21811" y1="95706" x2="24536" y2="96202"/>
                          <a14:foregroundMark x1="19553" y1="8754" x2="27675" y2="5914"/>
                          <a14:foregroundMark x1="23985" y1="1613" x2="25092" y2="1613"/>
                          <a14:foregroundMark x1="74539" y1="1613" x2="79336" y2="2151"/>
                          <a14:backgroundMark x1="16605" y1="88710" x2="18081" y2="89247"/>
                          <a14:backgroundMark x1="18081" y1="96237" x2="18819" y2="95161"/>
                          <a14:backgroundMark x1="18450" y1="89785" x2="18450" y2="89785"/>
                          <a14:backgroundMark x1="32472" y1="91398" x2="30258" y2="90860"/>
                          <a14:backgroundMark x1="29520" y1="95699" x2="25461" y2="97849"/>
                          <a14:backgroundMark x1="18450" y1="94624" x2="18819" y2="96774"/>
                          <a14:backgroundMark x1="18450" y1="87634" x2="17712" y2="90323"/>
                          <a14:backgroundMark x1="18081" y1="13441" x2="17712" y2="9677"/>
                          <a14:backgroundMark x1="18081" y1="10215" x2="17712" y2="9677"/>
                          <a14:backgroundMark x1="16974" y1="10215" x2="19188" y2="9677"/>
                          <a14:backgroundMark x1="82657" y1="98387" x2="76384" y2="989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462179" y="1887079"/>
              <a:ext cx="3441700" cy="2362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159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0140-1BD9-6140-925B-439B2CA0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C Memory Layout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95229D-7573-7E44-AEDE-56176E85C0A2}"/>
              </a:ext>
            </a:extLst>
          </p:cNvPr>
          <p:cNvSpPr txBox="1"/>
          <p:nvPr/>
        </p:nvSpPr>
        <p:spPr>
          <a:xfrm>
            <a:off x="898073" y="2645963"/>
            <a:ext cx="4277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Cartesian State of 5 x 5 x 64 bits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474241-3310-CF46-917E-90706C5EB62A}"/>
              </a:ext>
            </a:extLst>
          </p:cNvPr>
          <p:cNvSpPr txBox="1"/>
          <p:nvPr/>
        </p:nvSpPr>
        <p:spPr>
          <a:xfrm>
            <a:off x="6816167" y="2645963"/>
            <a:ext cx="4105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uint64_t A[5][5]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BA7EF29-A709-5F44-AF1D-BF678968FA9F}"/>
              </a:ext>
            </a:extLst>
          </p:cNvPr>
          <p:cNvGrpSpPr/>
          <p:nvPr/>
        </p:nvGrpSpPr>
        <p:grpSpPr>
          <a:xfrm>
            <a:off x="1987931" y="3251231"/>
            <a:ext cx="2185825" cy="2231225"/>
            <a:chOff x="2069795" y="2129819"/>
            <a:chExt cx="2185825" cy="223122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184CC3DC-06C2-9742-9D7D-B3A898EA7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69795" y="2263100"/>
              <a:ext cx="2097944" cy="209794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297CDB-6638-D94D-BDD7-9A6EFFD6F69F}"/>
                </a:ext>
              </a:extLst>
            </p:cNvPr>
            <p:cNvSpPr txBox="1"/>
            <p:nvPr/>
          </p:nvSpPr>
          <p:spPr>
            <a:xfrm>
              <a:off x="3709520" y="3071167"/>
              <a:ext cx="546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/>
                <a:t>x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D6C334E-1913-D24F-AC50-13216AB1EF84}"/>
                </a:ext>
              </a:extLst>
            </p:cNvPr>
            <p:cNvSpPr txBox="1"/>
            <p:nvPr/>
          </p:nvSpPr>
          <p:spPr>
            <a:xfrm>
              <a:off x="3431750" y="2665847"/>
              <a:ext cx="546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/>
                <a:t>z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AEAC6AF-6748-DF44-96BF-426A402D79E5}"/>
                </a:ext>
              </a:extLst>
            </p:cNvPr>
            <p:cNvCxnSpPr>
              <a:cxnSpLocks/>
            </p:cNvCxnSpPr>
            <p:nvPr/>
          </p:nvCxnSpPr>
          <p:spPr>
            <a:xfrm>
              <a:off x="3111177" y="2591484"/>
              <a:ext cx="0" cy="149791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C37D590-CA95-D84A-B4A0-CCD97B14C49A}"/>
                </a:ext>
              </a:extLst>
            </p:cNvPr>
            <p:cNvCxnSpPr>
              <a:cxnSpLocks/>
            </p:cNvCxnSpPr>
            <p:nvPr/>
          </p:nvCxnSpPr>
          <p:spPr>
            <a:xfrm>
              <a:off x="2368550" y="3312072"/>
              <a:ext cx="151314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084F496-332A-0C41-AD6A-0DA8815A83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4725" y="3023680"/>
              <a:ext cx="1178475" cy="69107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875E157-92C1-4C42-8170-14AB880B2E1F}"/>
                </a:ext>
              </a:extLst>
            </p:cNvPr>
            <p:cNvSpPr txBox="1"/>
            <p:nvPr/>
          </p:nvSpPr>
          <p:spPr>
            <a:xfrm>
              <a:off x="2864970" y="2129819"/>
              <a:ext cx="546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/>
                <a:t>y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0657BA8-B3E6-FA4E-8433-FA14F2F45D47}"/>
              </a:ext>
            </a:extLst>
          </p:cNvPr>
          <p:cNvSpPr txBox="1"/>
          <p:nvPr/>
        </p:nvSpPr>
        <p:spPr>
          <a:xfrm>
            <a:off x="890483" y="5598080"/>
            <a:ext cx="4277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A[</a:t>
            </a:r>
            <a:r>
              <a:rPr lang="en-US" sz="2400" dirty="0" err="1"/>
              <a:t>x,y,z</a:t>
            </a:r>
            <a:r>
              <a:rPr lang="en-US" sz="2400" dirty="0"/>
              <a:t>]: </a:t>
            </a:r>
            <a:r>
              <a:rPr lang="en-US" sz="2400" dirty="0" err="1"/>
              <a:t>x</a:t>
            </a:r>
            <a:r>
              <a:rPr lang="en-US" sz="2400" baseline="30000" dirty="0" err="1"/>
              <a:t>th</a:t>
            </a:r>
            <a:r>
              <a:rPr lang="en-US" sz="2400" dirty="0"/>
              <a:t> col, </a:t>
            </a:r>
            <a:r>
              <a:rPr lang="en-US" sz="2400" dirty="0" err="1"/>
              <a:t>y</a:t>
            </a:r>
            <a:r>
              <a:rPr lang="en-US" sz="2400" baseline="30000" dirty="0" err="1"/>
              <a:t>th</a:t>
            </a:r>
            <a:r>
              <a:rPr lang="en-US" sz="2400" dirty="0"/>
              <a:t> row, </a:t>
            </a:r>
            <a:r>
              <a:rPr lang="en-US" sz="2400" dirty="0" err="1"/>
              <a:t>z</a:t>
            </a:r>
            <a:r>
              <a:rPr lang="en-US" sz="2400" baseline="30000" dirty="0" err="1"/>
              <a:t>th</a:t>
            </a:r>
            <a:r>
              <a:rPr lang="en-US" sz="2400" dirty="0"/>
              <a:t> bit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7524F9-BAE3-3142-B1E4-036F742887DF}"/>
              </a:ext>
            </a:extLst>
          </p:cNvPr>
          <p:cNvSpPr txBox="1"/>
          <p:nvPr/>
        </p:nvSpPr>
        <p:spPr>
          <a:xfrm>
            <a:off x="6443942" y="5601809"/>
            <a:ext cx="486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A[</a:t>
            </a:r>
            <a:r>
              <a:rPr lang="en-US" sz="2400" dirty="0" err="1"/>
              <a:t>x,y</a:t>
            </a:r>
            <a:r>
              <a:rPr lang="en-US" sz="2400" dirty="0"/>
              <a:t>]: 64 bit word at </a:t>
            </a:r>
            <a:r>
              <a:rPr lang="en-US" sz="2400" dirty="0" err="1"/>
              <a:t>x</a:t>
            </a:r>
            <a:r>
              <a:rPr lang="en-US" sz="2400" baseline="30000" dirty="0" err="1"/>
              <a:t>th</a:t>
            </a:r>
            <a:r>
              <a:rPr lang="en-US" sz="2400" dirty="0"/>
              <a:t> row, </a:t>
            </a:r>
            <a:r>
              <a:rPr lang="en-US" sz="2400" dirty="0" err="1"/>
              <a:t>y</a:t>
            </a:r>
            <a:r>
              <a:rPr lang="en-US" sz="2400" baseline="30000" dirty="0" err="1"/>
              <a:t>th</a:t>
            </a:r>
            <a:r>
              <a:rPr lang="en-US" sz="2400" dirty="0"/>
              <a:t> col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B465E6D0-8AF2-B94F-AEBC-7B1B336092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7569" y="3490260"/>
            <a:ext cx="5225292" cy="188644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7413976-0D2E-DB47-9AF0-4D28FBBF5D04}"/>
              </a:ext>
            </a:extLst>
          </p:cNvPr>
          <p:cNvSpPr txBox="1"/>
          <p:nvPr/>
        </p:nvSpPr>
        <p:spPr>
          <a:xfrm>
            <a:off x="1257696" y="1542226"/>
            <a:ext cx="3596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6"/>
                </a:solidFill>
              </a:rPr>
              <a:t>NIST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EE1DB49-6170-9148-A24D-8C1ED9B2774B}"/>
              </a:ext>
            </a:extLst>
          </p:cNvPr>
          <p:cNvSpPr txBox="1"/>
          <p:nvPr/>
        </p:nvSpPr>
        <p:spPr>
          <a:xfrm>
            <a:off x="7070615" y="1542226"/>
            <a:ext cx="3596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6"/>
                </a:solidFill>
              </a:rPr>
              <a:t>OpenSSL</a:t>
            </a:r>
          </a:p>
        </p:txBody>
      </p:sp>
    </p:spTree>
    <p:extLst>
      <p:ext uri="{BB962C8B-B14F-4D97-AF65-F5344CB8AC3E}">
        <p14:creationId xmlns:p14="http://schemas.microsoft.com/office/powerpoint/2010/main" val="413174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7" grpId="0"/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0140-1BD9-6140-925B-439B2CA0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C Memory Layout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DEA81D-CD52-2745-8BD3-BD42057B18AB}"/>
              </a:ext>
            </a:extLst>
          </p:cNvPr>
          <p:cNvSpPr txBox="1"/>
          <p:nvPr/>
        </p:nvSpPr>
        <p:spPr>
          <a:xfrm>
            <a:off x="1257696" y="1542226"/>
            <a:ext cx="3596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6"/>
                </a:solidFill>
              </a:rPr>
              <a:t>NIST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F0CC79-C28A-AA4D-859C-337A85EFDE40}"/>
              </a:ext>
            </a:extLst>
          </p:cNvPr>
          <p:cNvSpPr txBox="1"/>
          <p:nvPr/>
        </p:nvSpPr>
        <p:spPr>
          <a:xfrm>
            <a:off x="7070615" y="1542226"/>
            <a:ext cx="3596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6"/>
                </a:solidFill>
              </a:rPr>
              <a:t>OpenSSL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B4B3D6-F7A6-0145-B96D-46E09388B606}"/>
              </a:ext>
            </a:extLst>
          </p:cNvPr>
          <p:cNvSpPr txBox="1"/>
          <p:nvPr/>
        </p:nvSpPr>
        <p:spPr>
          <a:xfrm>
            <a:off x="898073" y="2645963"/>
            <a:ext cx="4277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Computed Constants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1322E2-86FB-6C4C-ABBF-22AD3895D746}"/>
              </a:ext>
            </a:extLst>
          </p:cNvPr>
          <p:cNvSpPr txBox="1"/>
          <p:nvPr/>
        </p:nvSpPr>
        <p:spPr>
          <a:xfrm>
            <a:off x="6816167" y="2645963"/>
            <a:ext cx="4105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Lookup Table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5E4BEC-FC59-974E-AA27-5E76A5BE19A8}"/>
              </a:ext>
            </a:extLst>
          </p:cNvPr>
          <p:cNvSpPr txBox="1"/>
          <p:nvPr/>
        </p:nvSpPr>
        <p:spPr>
          <a:xfrm>
            <a:off x="6724650" y="3230885"/>
            <a:ext cx="539115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uint64_t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iotas</a:t>
            </a:r>
            <a:r>
              <a:rPr lang="en-US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{…}</a:t>
            </a:r>
            <a:b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endParaRPr lang="en-US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Iota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uint64_t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-US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 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2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 … </a:t>
            </a:r>
            <a:r>
              <a:rPr lang="en-US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-US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^= </a:t>
            </a:r>
            <a:r>
              <a:rPr lang="en-US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iotas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]; …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735DCE67-084B-BE48-8612-572894200114}"/>
              </a:ext>
            </a:extLst>
          </p:cNvPr>
          <p:cNvSpPr/>
          <p:nvPr/>
        </p:nvSpPr>
        <p:spPr>
          <a:xfrm rot="5400000">
            <a:off x="9199358" y="4183133"/>
            <a:ext cx="276632" cy="372745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78B30D-53D6-0448-904D-917442F7A6A0}"/>
              </a:ext>
            </a:extLst>
          </p:cNvPr>
          <p:cNvSpPr txBox="1"/>
          <p:nvPr/>
        </p:nvSpPr>
        <p:spPr>
          <a:xfrm>
            <a:off x="6913842" y="6179659"/>
            <a:ext cx="4861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Pulled from constant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6D5539F-D7D1-E049-B979-6110DC3AEABD}"/>
                  </a:ext>
                </a:extLst>
              </p:cNvPr>
              <p:cNvSpPr txBox="1"/>
              <p:nvPr/>
            </p:nvSpPr>
            <p:spPr>
              <a:xfrm>
                <a:off x="898073" y="3152078"/>
                <a:ext cx="548877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>
                    <a:solidFill>
                      <a:schemeClr val="tx2">
                        <a:lumMod val="90000"/>
                      </a:schemeClr>
                    </a:solidFill>
                  </a:rPr>
                  <a:t>rc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(t) </a:t>
                </a:r>
              </a:p>
              <a:p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  </a:t>
                </a:r>
                <a:r>
                  <a:rPr lang="en-US" sz="2400" b="1" dirty="0">
                    <a:solidFill>
                      <a:schemeClr val="accent4"/>
                    </a:solidFill>
                  </a:rPr>
                  <a:t>if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 t </a:t>
                </a:r>
                <a:r>
                  <a:rPr lang="en-US" sz="2400" b="1" dirty="0">
                    <a:solidFill>
                      <a:schemeClr val="accent4"/>
                    </a:solidFill>
                  </a:rPr>
                  <a:t>mod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 255 = 0 </a:t>
                </a:r>
                <a:r>
                  <a:rPr lang="en-US" sz="2400" b="1" dirty="0">
                    <a:solidFill>
                      <a:schemeClr val="accent4"/>
                    </a:solidFill>
                  </a:rPr>
                  <a:t>return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 1 </a:t>
                </a:r>
                <a:r>
                  <a:rPr lang="en-US" sz="2400" b="1" dirty="0">
                    <a:solidFill>
                      <a:schemeClr val="accent4"/>
                    </a:solidFill>
                  </a:rPr>
                  <a:t>else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 …</a:t>
                </a:r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𝜄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(</a:t>
                </a:r>
                <a:r>
                  <a:rPr lang="en-US" sz="2400" i="1" dirty="0">
                    <a:solidFill>
                      <a:schemeClr val="tx2">
                        <a:lumMod val="90000"/>
                      </a:schemeClr>
                    </a:solidFill>
                  </a:rPr>
                  <a:t>A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, </a:t>
                </a:r>
                <a:r>
                  <a:rPr lang="en-US" sz="2400" i="1" dirty="0" err="1">
                    <a:solidFill>
                      <a:schemeClr val="tx2">
                        <a:lumMod val="90000"/>
                      </a:schemeClr>
                    </a:solidFill>
                  </a:rPr>
                  <a:t>i</a:t>
                </a:r>
                <a:r>
                  <a:rPr lang="en-US" sz="2400" i="1" baseline="-25000" dirty="0" err="1">
                    <a:solidFill>
                      <a:schemeClr val="tx2">
                        <a:lumMod val="90000"/>
                      </a:schemeClr>
                    </a:solidFill>
                  </a:rPr>
                  <a:t>r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)</a:t>
                </a:r>
              </a:p>
              <a:p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  …</a:t>
                </a:r>
                <a:endParaRPr lang="en-US" sz="2400" b="1" dirty="0">
                  <a:solidFill>
                    <a:schemeClr val="accent4"/>
                  </a:solidFill>
                </a:endParaRPr>
              </a:p>
              <a:p>
                <a:r>
                  <a:rPr lang="en-US" sz="2400" b="1" dirty="0">
                    <a:solidFill>
                      <a:schemeClr val="accent4"/>
                    </a:solidFill>
                  </a:rPr>
                  <a:t>  For </a:t>
                </a:r>
                <a:r>
                  <a:rPr lang="en-US" sz="2400" i="1" dirty="0">
                    <a:solidFill>
                      <a:schemeClr val="tx2">
                        <a:lumMod val="90000"/>
                      </a:schemeClr>
                    </a:solidFill>
                  </a:rPr>
                  <a:t>j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 from 0 to </a:t>
                </a:r>
                <a:r>
                  <a:rPr lang="en-US" sz="2400" i="1" dirty="0">
                    <a:solidFill>
                      <a:schemeClr val="tx2">
                        <a:lumMod val="90000"/>
                      </a:schemeClr>
                    </a:solidFill>
                  </a:rPr>
                  <a:t>l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, let </a:t>
                </a:r>
                <a:r>
                  <a:rPr lang="en-US" sz="2400" i="1" dirty="0">
                    <a:solidFill>
                      <a:schemeClr val="tx2">
                        <a:lumMod val="90000"/>
                      </a:schemeClr>
                    </a:solidFill>
                  </a:rPr>
                  <a:t>RC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[2</a:t>
                </a:r>
                <a:r>
                  <a:rPr lang="en-US" sz="2400" i="1" baseline="30000" dirty="0">
                    <a:solidFill>
                      <a:schemeClr val="tx2">
                        <a:lumMod val="90000"/>
                      </a:schemeClr>
                    </a:solidFill>
                  </a:rPr>
                  <a:t>j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-1] = </a:t>
                </a:r>
                <a:r>
                  <a:rPr lang="en-US" sz="2400" i="1" dirty="0" err="1">
                    <a:solidFill>
                      <a:schemeClr val="tx2">
                        <a:lumMod val="90000"/>
                      </a:schemeClr>
                    </a:solidFill>
                  </a:rPr>
                  <a:t>rc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(</a:t>
                </a:r>
                <a:r>
                  <a:rPr lang="en-US" sz="2400" i="1" dirty="0">
                    <a:solidFill>
                      <a:schemeClr val="tx2">
                        <a:lumMod val="90000"/>
                      </a:schemeClr>
                    </a:solidFill>
                  </a:rPr>
                  <a:t>j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+7</a:t>
                </a:r>
                <a:r>
                  <a:rPr lang="en-US" sz="2400" i="1" dirty="0">
                    <a:solidFill>
                      <a:schemeClr val="tx2">
                        <a:lumMod val="90000"/>
                      </a:schemeClr>
                    </a:solidFill>
                  </a:rPr>
                  <a:t>i</a:t>
                </a:r>
                <a:r>
                  <a:rPr lang="en-US" sz="2400" i="1" baseline="-25000" dirty="0">
                    <a:solidFill>
                      <a:schemeClr val="tx2">
                        <a:lumMod val="90000"/>
                      </a:schemeClr>
                    </a:solidFill>
                  </a:rPr>
                  <a:t>r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)</a:t>
                </a:r>
              </a:p>
              <a:p>
                <a:r>
                  <a:rPr lang="en-US" sz="2400" b="1" dirty="0">
                    <a:solidFill>
                      <a:schemeClr val="accent4"/>
                    </a:solidFill>
                  </a:rPr>
                  <a:t>  For all 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z </a:t>
                </a:r>
                <a:r>
                  <a:rPr lang="en-US" sz="2400" b="1" dirty="0">
                    <a:solidFill>
                      <a:schemeClr val="accent4"/>
                    </a:solidFill>
                  </a:rPr>
                  <a:t>such that 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0 &lt;= </a:t>
                </a:r>
                <a:r>
                  <a:rPr lang="en-US" sz="2400" i="1" dirty="0">
                    <a:solidFill>
                      <a:schemeClr val="tx2">
                        <a:lumMod val="90000"/>
                      </a:schemeClr>
                    </a:solidFill>
                  </a:rPr>
                  <a:t>z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 &lt; 64,</a:t>
                </a:r>
              </a:p>
              <a:p>
                <a:r>
                  <a:rPr lang="en-US" sz="2400" b="1" dirty="0">
                    <a:solidFill>
                      <a:schemeClr val="accent4"/>
                    </a:solidFill>
                  </a:rPr>
                  <a:t>    Let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 </a:t>
                </a:r>
                <a:r>
                  <a:rPr lang="en-US" sz="2400" i="1" dirty="0">
                    <a:solidFill>
                      <a:schemeClr val="tx2">
                        <a:lumMod val="90000"/>
                      </a:schemeClr>
                    </a:solidFill>
                  </a:rPr>
                  <a:t>A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’[</a:t>
                </a:r>
                <a:r>
                  <a:rPr lang="en-US" sz="2400" i="1" dirty="0">
                    <a:solidFill>
                      <a:schemeClr val="tx2">
                        <a:lumMod val="90000"/>
                      </a:schemeClr>
                    </a:solidFill>
                  </a:rPr>
                  <a:t>x, y, z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] = </a:t>
                </a:r>
                <a:r>
                  <a:rPr lang="en-US" sz="2400" i="1" dirty="0">
                    <a:solidFill>
                      <a:schemeClr val="tx2">
                        <a:lumMod val="90000"/>
                      </a:schemeClr>
                    </a:solidFill>
                  </a:rPr>
                  <a:t>A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[0, 0, </a:t>
                </a:r>
                <a:r>
                  <a:rPr lang="en-US" sz="2400" i="1" dirty="0">
                    <a:solidFill>
                      <a:schemeClr val="tx2">
                        <a:lumMod val="90000"/>
                      </a:schemeClr>
                    </a:solidFill>
                  </a:rPr>
                  <a:t>z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] </a:t>
                </a:r>
                <a:r>
                  <a:rPr lang="en-US" sz="2400" b="1" dirty="0" err="1">
                    <a:solidFill>
                      <a:schemeClr val="accent4"/>
                    </a:solidFill>
                  </a:rPr>
                  <a:t>xor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 </a:t>
                </a:r>
                <a:r>
                  <a:rPr lang="en-US" sz="2400" i="1" dirty="0">
                    <a:solidFill>
                      <a:schemeClr val="tx2">
                        <a:lumMod val="90000"/>
                      </a:schemeClr>
                    </a:solidFill>
                  </a:rPr>
                  <a:t>RC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[</a:t>
                </a:r>
                <a:r>
                  <a:rPr lang="en-US" sz="2400" i="1" dirty="0">
                    <a:solidFill>
                      <a:schemeClr val="tx2">
                        <a:lumMod val="90000"/>
                      </a:schemeClr>
                    </a:solidFill>
                  </a:rPr>
                  <a:t>z</a:t>
                </a:r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].</a:t>
                </a:r>
              </a:p>
              <a:p>
                <a:r>
                  <a:rPr lang="en-US" sz="2400" dirty="0">
                    <a:solidFill>
                      <a:schemeClr val="tx2">
                        <a:lumMod val="90000"/>
                      </a:schemeClr>
                    </a:solidFill>
                  </a:rPr>
                  <a:t>  …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6D5539F-D7D1-E049-B979-6110DC3AE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73" y="3152078"/>
                <a:ext cx="5488774" cy="3416320"/>
              </a:xfrm>
              <a:prstGeom prst="rect">
                <a:avLst/>
              </a:prstGeom>
              <a:blipFill>
                <a:blip r:embed="rId3"/>
                <a:stretch>
                  <a:fillRect l="-1613" t="-1487" b="-3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e 31">
            <a:extLst>
              <a:ext uri="{FF2B5EF4-FFF2-40B4-BE49-F238E27FC236}">
                <a16:creationId xmlns:a16="http://schemas.microsoft.com/office/drawing/2014/main" id="{906E752F-E2D2-A34A-995A-DA6FE9EF1D15}"/>
              </a:ext>
            </a:extLst>
          </p:cNvPr>
          <p:cNvSpPr/>
          <p:nvPr/>
        </p:nvSpPr>
        <p:spPr>
          <a:xfrm rot="16200000">
            <a:off x="4506709" y="3765467"/>
            <a:ext cx="276632" cy="229235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E02DDB-EFC2-284B-A624-8A591EA85844}"/>
              </a:ext>
            </a:extLst>
          </p:cNvPr>
          <p:cNvSpPr txBox="1"/>
          <p:nvPr/>
        </p:nvSpPr>
        <p:spPr>
          <a:xfrm>
            <a:off x="3642460" y="4311661"/>
            <a:ext cx="184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Computed</a:t>
            </a:r>
          </a:p>
        </p:txBody>
      </p:sp>
    </p:spTree>
    <p:extLst>
      <p:ext uri="{BB962C8B-B14F-4D97-AF65-F5344CB8AC3E}">
        <p14:creationId xmlns:p14="http://schemas.microsoft.com/office/powerpoint/2010/main" val="427367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7" grpId="0"/>
      <p:bldP spid="28" grpId="0" animBg="1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0140-1BD9-6140-925B-439B2CA0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C Memory Layout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A30966F-8DCD-C345-8427-DF8E0FA32BA5}"/>
              </a:ext>
            </a:extLst>
          </p:cNvPr>
          <p:cNvGrpSpPr/>
          <p:nvPr/>
        </p:nvGrpSpPr>
        <p:grpSpPr>
          <a:xfrm>
            <a:off x="7605055" y="3114107"/>
            <a:ext cx="2528047" cy="2557938"/>
            <a:chOff x="1350682" y="2683435"/>
            <a:chExt cx="2528047" cy="2731247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4D7CB0D3-B929-154E-B5BD-8EE2B4D4EA14}"/>
                </a:ext>
              </a:extLst>
            </p:cNvPr>
            <p:cNvSpPr/>
            <p:nvPr/>
          </p:nvSpPr>
          <p:spPr>
            <a:xfrm>
              <a:off x="1350682" y="2683435"/>
              <a:ext cx="2528047" cy="273124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OpenSSL (256)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C51B8C-0262-2147-A55E-4E08B7E4C2CE}"/>
                </a:ext>
              </a:extLst>
            </p:cNvPr>
            <p:cNvSpPr txBox="1"/>
            <p:nvPr/>
          </p:nvSpPr>
          <p:spPr>
            <a:xfrm>
              <a:off x="1912597" y="4668229"/>
              <a:ext cx="1431114" cy="492944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  <a:endParaRPr lang="en-US" sz="2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81FA74E-D375-F946-9F33-71342B5354ED}"/>
                </a:ext>
              </a:extLst>
            </p:cNvPr>
            <p:cNvSpPr txBox="1"/>
            <p:nvPr/>
          </p:nvSpPr>
          <p:spPr>
            <a:xfrm>
              <a:off x="2587820" y="2743200"/>
              <a:ext cx="1165413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CRY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587F993-9971-2B41-8883-95D6CCA49217}"/>
              </a:ext>
            </a:extLst>
          </p:cNvPr>
          <p:cNvGrpSpPr/>
          <p:nvPr/>
        </p:nvGrpSpPr>
        <p:grpSpPr>
          <a:xfrm>
            <a:off x="1918445" y="3114107"/>
            <a:ext cx="2528047" cy="2557938"/>
            <a:chOff x="1350682" y="2683435"/>
            <a:chExt cx="2528047" cy="2731247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70DE8D81-3596-8A41-BD91-79586BA023A7}"/>
                </a:ext>
              </a:extLst>
            </p:cNvPr>
            <p:cNvSpPr/>
            <p:nvPr/>
          </p:nvSpPr>
          <p:spPr>
            <a:xfrm>
              <a:off x="1350682" y="2683435"/>
              <a:ext cx="2528047" cy="273124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SPEC (256)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5CEF114-593C-7F4D-9251-62C52CCBB829}"/>
                </a:ext>
              </a:extLst>
            </p:cNvPr>
            <p:cNvSpPr txBox="1"/>
            <p:nvPr/>
          </p:nvSpPr>
          <p:spPr>
            <a:xfrm>
              <a:off x="1860646" y="4668229"/>
              <a:ext cx="1529815" cy="492944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  <a:endParaRPr lang="en-US" sz="24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12AAA08-0789-1440-924B-E0A3EA4E9821}"/>
                </a:ext>
              </a:extLst>
            </p:cNvPr>
            <p:cNvSpPr txBox="1"/>
            <p:nvPr/>
          </p:nvSpPr>
          <p:spPr>
            <a:xfrm>
              <a:off x="2587820" y="2743200"/>
              <a:ext cx="1165413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CRY </a:t>
              </a:r>
            </a:p>
          </p:txBody>
        </p:sp>
      </p:grpSp>
      <p:sp>
        <p:nvSpPr>
          <p:cNvPr id="35" name="Left-Right Arrow 34">
            <a:extLst>
              <a:ext uri="{FF2B5EF4-FFF2-40B4-BE49-F238E27FC236}">
                <a16:creationId xmlns:a16="http://schemas.microsoft.com/office/drawing/2014/main" id="{93B27D97-358E-3E4E-BF7C-550ED64D8207}"/>
              </a:ext>
            </a:extLst>
          </p:cNvPr>
          <p:cNvSpPr/>
          <p:nvPr/>
        </p:nvSpPr>
        <p:spPr>
          <a:xfrm>
            <a:off x="4533152" y="3887316"/>
            <a:ext cx="2991221" cy="951753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Brute Force 60 </a:t>
            </a:r>
            <a:r>
              <a:rPr lang="en-US" sz="2400" b="1" dirty="0" err="1">
                <a:solidFill>
                  <a:schemeClr val="bg2"/>
                </a:solidFill>
              </a:rPr>
              <a:t>hrs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54550B-6827-1048-8B69-3001A3530A77}"/>
              </a:ext>
            </a:extLst>
          </p:cNvPr>
          <p:cNvSpPr txBox="1"/>
          <p:nvPr/>
        </p:nvSpPr>
        <p:spPr>
          <a:xfrm>
            <a:off x="1024964" y="6036312"/>
            <a:ext cx="10142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/>
                </a:solidFill>
              </a:rPr>
              <a:t>Verified 0 to 1,088 bit message sizes to cover all padding scenarios</a:t>
            </a:r>
          </a:p>
        </p:txBody>
      </p:sp>
    </p:spTree>
    <p:extLst>
      <p:ext uri="{BB962C8B-B14F-4D97-AF65-F5344CB8AC3E}">
        <p14:creationId xmlns:p14="http://schemas.microsoft.com/office/powerpoint/2010/main" val="362816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5F36E09C-1B90-5349-9C79-76035A747A04}"/>
              </a:ext>
            </a:extLst>
          </p:cNvPr>
          <p:cNvGrpSpPr/>
          <p:nvPr/>
        </p:nvGrpSpPr>
        <p:grpSpPr>
          <a:xfrm>
            <a:off x="4462179" y="1887079"/>
            <a:ext cx="3441700" cy="2362200"/>
            <a:chOff x="4462179" y="1887079"/>
            <a:chExt cx="3441700" cy="2362200"/>
          </a:xfrm>
        </p:grpSpPr>
        <p:sp>
          <p:nvSpPr>
            <p:cNvPr id="20" name="Left-Right Arrow 19">
              <a:extLst>
                <a:ext uri="{FF2B5EF4-FFF2-40B4-BE49-F238E27FC236}">
                  <a16:creationId xmlns:a16="http://schemas.microsoft.com/office/drawing/2014/main" id="{B77233A5-2666-1C46-9D2B-F701E90A3637}"/>
                </a:ext>
              </a:extLst>
            </p:cNvPr>
            <p:cNvSpPr/>
            <p:nvPr/>
          </p:nvSpPr>
          <p:spPr>
            <a:xfrm>
              <a:off x="4530162" y="2494433"/>
              <a:ext cx="2991221" cy="951753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</a:rPr>
                <a:t>Prove Equivalent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E705B1F-858F-5844-8213-D5734EE51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13" b="97312" l="8487" r="89668">
                          <a14:foregroundMark x1="26130" y1="89661" x2="29963" y2="90114"/>
                          <a14:foregroundMark x1="21016" y1="89057" x2="24049" y2="89415"/>
                          <a14:foregroundMark x1="21811" y1="95706" x2="24536" y2="96202"/>
                          <a14:foregroundMark x1="19553" y1="8754" x2="27675" y2="5914"/>
                          <a14:foregroundMark x1="23985" y1="1613" x2="25092" y2="1613"/>
                          <a14:foregroundMark x1="74539" y1="1613" x2="79336" y2="2151"/>
                          <a14:backgroundMark x1="16605" y1="88710" x2="18081" y2="89247"/>
                          <a14:backgroundMark x1="18081" y1="96237" x2="18819" y2="95161"/>
                          <a14:backgroundMark x1="18450" y1="89785" x2="18450" y2="89785"/>
                          <a14:backgroundMark x1="32472" y1="91398" x2="30258" y2="90860"/>
                          <a14:backgroundMark x1="29520" y1="95699" x2="25461" y2="97849"/>
                          <a14:backgroundMark x1="18450" y1="94624" x2="18819" y2="96774"/>
                          <a14:backgroundMark x1="18450" y1="87634" x2="17712" y2="90323"/>
                          <a14:backgroundMark x1="18081" y1="13441" x2="17712" y2="9677"/>
                          <a14:backgroundMark x1="18081" y1="10215" x2="17712" y2="9677"/>
                          <a14:backgroundMark x1="16974" y1="10215" x2="19188" y2="9677"/>
                          <a14:backgroundMark x1="82657" y1="98387" x2="76384" y2="989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462179" y="1887079"/>
              <a:ext cx="3441700" cy="23622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45647D-C24D-CD41-A7E5-33896B09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on </a:t>
            </a:r>
            <a:r>
              <a:rPr lang="en-US" dirty="0">
                <a:latin typeface="Copperplate" panose="02000504000000020004" pitchFamily="2" charset="77"/>
              </a:rPr>
              <a:t>Keccak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D597A60-A773-E346-A493-31654B018CAD}"/>
              </a:ext>
            </a:extLst>
          </p:cNvPr>
          <p:cNvGrpSpPr/>
          <p:nvPr/>
        </p:nvGrpSpPr>
        <p:grpSpPr>
          <a:xfrm>
            <a:off x="7605055" y="1691341"/>
            <a:ext cx="2528047" cy="2557938"/>
            <a:chOff x="1350682" y="2683435"/>
            <a:chExt cx="2528047" cy="2731247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87F9138-FB57-8E4B-812F-EEDFE14970D6}"/>
                </a:ext>
              </a:extLst>
            </p:cNvPr>
            <p:cNvSpPr/>
            <p:nvPr/>
          </p:nvSpPr>
          <p:spPr>
            <a:xfrm>
              <a:off x="1350682" y="2683435"/>
              <a:ext cx="2528047" cy="273124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OpenSSL (256)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DDEE23-071A-974A-9E0A-11586353183B}"/>
                </a:ext>
              </a:extLst>
            </p:cNvPr>
            <p:cNvSpPr txBox="1"/>
            <p:nvPr/>
          </p:nvSpPr>
          <p:spPr>
            <a:xfrm>
              <a:off x="1910751" y="4668229"/>
              <a:ext cx="1410576" cy="492944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  <a:endParaRPr lang="en-US" sz="2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AF3AA9-13D2-C142-A3D3-9859B2C1C673}"/>
                </a:ext>
              </a:extLst>
            </p:cNvPr>
            <p:cNvSpPr txBox="1"/>
            <p:nvPr/>
          </p:nvSpPr>
          <p:spPr>
            <a:xfrm>
              <a:off x="2587820" y="2743200"/>
              <a:ext cx="1165413" cy="4929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C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3EBA79-56D4-8444-A85B-3CD6A7E12450}"/>
              </a:ext>
            </a:extLst>
          </p:cNvPr>
          <p:cNvGrpSpPr/>
          <p:nvPr/>
        </p:nvGrpSpPr>
        <p:grpSpPr>
          <a:xfrm>
            <a:off x="1918445" y="1691341"/>
            <a:ext cx="2528047" cy="2557938"/>
            <a:chOff x="1350682" y="2683435"/>
            <a:chExt cx="2528047" cy="273124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6546A04-879A-6F48-A37D-B2A159458893}"/>
                </a:ext>
              </a:extLst>
            </p:cNvPr>
            <p:cNvSpPr/>
            <p:nvPr/>
          </p:nvSpPr>
          <p:spPr>
            <a:xfrm>
              <a:off x="1350682" y="2683435"/>
              <a:ext cx="2528047" cy="273124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SPEC (256)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4CF50A-1302-A84F-A058-EDED45A22A3D}"/>
                </a:ext>
              </a:extLst>
            </p:cNvPr>
            <p:cNvSpPr txBox="1"/>
            <p:nvPr/>
          </p:nvSpPr>
          <p:spPr>
            <a:xfrm>
              <a:off x="1910751" y="4668229"/>
              <a:ext cx="1410576" cy="492944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  <a:endParaRPr lang="en-US" sz="2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68FD09-D2DF-3443-98E0-9AE46CE4EF29}"/>
                </a:ext>
              </a:extLst>
            </p:cNvPr>
            <p:cNvSpPr txBox="1"/>
            <p:nvPr/>
          </p:nvSpPr>
          <p:spPr>
            <a:xfrm>
              <a:off x="2587820" y="2743200"/>
              <a:ext cx="1165413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CRY 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6629702-8786-0C47-A575-16E7FE677269}"/>
              </a:ext>
            </a:extLst>
          </p:cNvPr>
          <p:cNvSpPr txBox="1"/>
          <p:nvPr/>
        </p:nvSpPr>
        <p:spPr>
          <a:xfrm>
            <a:off x="2453461" y="5187417"/>
            <a:ext cx="1473207" cy="46166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pperplate" panose="02000504000000020004" pitchFamily="2" charset="77"/>
              </a:rPr>
              <a:t>Keccak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1382F9-F01A-4F4F-84D6-827642B45228}"/>
              </a:ext>
            </a:extLst>
          </p:cNvPr>
          <p:cNvSpPr txBox="1"/>
          <p:nvPr/>
        </p:nvSpPr>
        <p:spPr>
          <a:xfrm>
            <a:off x="8140072" y="5187417"/>
            <a:ext cx="1473206" cy="46166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pperplate" panose="02000504000000020004" pitchFamily="2" charset="77"/>
              </a:rPr>
              <a:t>Keccak</a:t>
            </a:r>
            <a:endParaRPr lang="en-US" sz="2400" dirty="0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D4D0788C-2A53-C847-94CF-589A4CDC2367}"/>
              </a:ext>
            </a:extLst>
          </p:cNvPr>
          <p:cNvSpPr/>
          <p:nvPr/>
        </p:nvSpPr>
        <p:spPr>
          <a:xfrm>
            <a:off x="3006162" y="4356771"/>
            <a:ext cx="352611" cy="72315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C0AE180B-AF8D-F042-AE9C-3E2ACE5B1F3B}"/>
              </a:ext>
            </a:extLst>
          </p:cNvPr>
          <p:cNvSpPr/>
          <p:nvPr/>
        </p:nvSpPr>
        <p:spPr>
          <a:xfrm>
            <a:off x="8692772" y="4356771"/>
            <a:ext cx="352611" cy="72315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9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F681-0C2F-FD43-A9EE-FC45CAE38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</a:t>
            </a:r>
            <a:r>
              <a:rPr lang="en-US" dirty="0">
                <a:latin typeface="Copperplate" panose="02000504000000020004" pitchFamily="2" charset="77"/>
              </a:rPr>
              <a:t>Keccak </a:t>
            </a:r>
            <a:r>
              <a:rPr lang="en-US" dirty="0"/>
              <a:t>equivalence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05FF38-DC6F-6046-B3A6-9DD9DAA206ED}"/>
              </a:ext>
            </a:extLst>
          </p:cNvPr>
          <p:cNvGrpSpPr/>
          <p:nvPr/>
        </p:nvGrpSpPr>
        <p:grpSpPr>
          <a:xfrm>
            <a:off x="1505933" y="2765723"/>
            <a:ext cx="2930993" cy="1200329"/>
            <a:chOff x="956235" y="2641436"/>
            <a:chExt cx="2930993" cy="12003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24162D3-D191-D745-AD69-E56BC5D1F182}"/>
                </a:ext>
              </a:extLst>
            </p:cNvPr>
            <p:cNvSpPr txBox="1"/>
            <p:nvPr/>
          </p:nvSpPr>
          <p:spPr>
            <a:xfrm>
              <a:off x="956235" y="2641436"/>
              <a:ext cx="2930993" cy="1200329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</a:p>
            <a:p>
              <a:pPr algn="ctr"/>
              <a:endParaRPr lang="en-US" sz="2400" dirty="0">
                <a:latin typeface="Copperplate" panose="02000504000000020004" pitchFamily="2" charset="77"/>
              </a:endParaRPr>
            </a:p>
            <a:p>
              <a:pPr algn="ctr"/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26E90E1A-FB36-E84A-8580-F2274CA9BC28}"/>
                    </a:ext>
                  </a:extLst>
                </p:cNvPr>
                <p:cNvSpPr/>
                <p:nvPr/>
              </p:nvSpPr>
              <p:spPr>
                <a:xfrm>
                  <a:off x="1063811" y="3336428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26E90E1A-FB36-E84A-8580-F2274CA9BC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811" y="3336428"/>
                  <a:ext cx="463640" cy="416580"/>
                </a:xfrm>
                <a:prstGeom prst="roundRect">
                  <a:avLst/>
                </a:prstGeom>
                <a:blipFill>
                  <a:blip r:embed="rId3"/>
                  <a:stretch>
                    <a:fillRect l="-12195" b="-222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6B4ED423-42FC-8641-A8CF-F1775D594131}"/>
                    </a:ext>
                  </a:extLst>
                </p:cNvPr>
                <p:cNvSpPr/>
                <p:nvPr/>
              </p:nvSpPr>
              <p:spPr>
                <a:xfrm>
                  <a:off x="1617098" y="3329294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6B4ED423-42FC-8641-A8CF-F1775D5941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7098" y="3329294"/>
                  <a:ext cx="463640" cy="416580"/>
                </a:xfrm>
                <a:prstGeom prst="roundRect">
                  <a:avLst/>
                </a:prstGeom>
                <a:blipFill>
                  <a:blip r:embed="rId4"/>
                  <a:stretch>
                    <a:fillRect l="-9756" b="-216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959F79FF-D62F-A146-939E-59C9AB56A6B3}"/>
                    </a:ext>
                  </a:extLst>
                </p:cNvPr>
                <p:cNvSpPr/>
                <p:nvPr/>
              </p:nvSpPr>
              <p:spPr>
                <a:xfrm>
                  <a:off x="2170385" y="3336428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959F79FF-D62F-A146-939E-59C9AB56A6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0385" y="3336428"/>
                  <a:ext cx="463640" cy="416580"/>
                </a:xfrm>
                <a:prstGeom prst="roundRect">
                  <a:avLst/>
                </a:prstGeom>
                <a:blipFill>
                  <a:blip r:embed="rId5"/>
                  <a:stretch>
                    <a:fillRect l="-12195" b="-222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92906800-4740-3840-AA73-CAB0B69F0B5B}"/>
                    </a:ext>
                  </a:extLst>
                </p:cNvPr>
                <p:cNvSpPr/>
                <p:nvPr/>
              </p:nvSpPr>
              <p:spPr>
                <a:xfrm>
                  <a:off x="2723672" y="3336428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92906800-4740-3840-AA73-CAB0B69F0B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3672" y="3336428"/>
                  <a:ext cx="463640" cy="416580"/>
                </a:xfrm>
                <a:prstGeom prst="roundRect">
                  <a:avLst/>
                </a:prstGeom>
                <a:blipFill>
                  <a:blip r:embed="rId6"/>
                  <a:stretch>
                    <a:fillRect l="-12500" b="-222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A9FACEF6-E87D-A548-B69E-D049D7F2F1DB}"/>
                    </a:ext>
                  </a:extLst>
                </p:cNvPr>
                <p:cNvSpPr/>
                <p:nvPr/>
              </p:nvSpPr>
              <p:spPr>
                <a:xfrm>
                  <a:off x="3276959" y="3336428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𝜄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A9FACEF6-E87D-A548-B69E-D049D7F2F1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959" y="3336428"/>
                  <a:ext cx="463640" cy="416580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160910-C29C-224E-96BE-BAC900D8D2FE}"/>
              </a:ext>
            </a:extLst>
          </p:cNvPr>
          <p:cNvGrpSpPr/>
          <p:nvPr/>
        </p:nvGrpSpPr>
        <p:grpSpPr>
          <a:xfrm>
            <a:off x="7755073" y="2765723"/>
            <a:ext cx="2930992" cy="1200329"/>
            <a:chOff x="6881904" y="2641436"/>
            <a:chExt cx="2930992" cy="12003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D69F0B3-7CE6-D246-8666-7B8D83329724}"/>
                </a:ext>
              </a:extLst>
            </p:cNvPr>
            <p:cNvSpPr txBox="1"/>
            <p:nvPr/>
          </p:nvSpPr>
          <p:spPr>
            <a:xfrm>
              <a:off x="6881904" y="2641436"/>
              <a:ext cx="2930992" cy="1200329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</a:p>
            <a:p>
              <a:pPr algn="ctr"/>
              <a:endParaRPr lang="en-US" sz="2400" dirty="0">
                <a:latin typeface="Copperplate" panose="02000504000000020004" pitchFamily="2" charset="77"/>
              </a:endParaRPr>
            </a:p>
            <a:p>
              <a:pPr algn="ctr"/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198E2B40-3FA6-2849-821B-4D69BB29D9DF}"/>
                    </a:ext>
                  </a:extLst>
                </p:cNvPr>
                <p:cNvSpPr/>
                <p:nvPr/>
              </p:nvSpPr>
              <p:spPr>
                <a:xfrm>
                  <a:off x="7007421" y="3333444"/>
                  <a:ext cx="463640" cy="416580"/>
                </a:xfrm>
                <a:prstGeom prst="roundRect">
                  <a:avLst/>
                </a:prstGeom>
                <a:solidFill>
                  <a:schemeClr val="accent6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198E2B40-3FA6-2849-821B-4D69BB29D9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7421" y="3333444"/>
                  <a:ext cx="463640" cy="416580"/>
                </a:xfrm>
                <a:prstGeom prst="roundRect">
                  <a:avLst/>
                </a:prstGeom>
                <a:blipFill>
                  <a:blip r:embed="rId8"/>
                  <a:stretch>
                    <a:fillRect l="-15000" b="-216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EA45EB76-C9AD-FB4F-89A0-FDB58A58B353}"/>
                    </a:ext>
                  </a:extLst>
                </p:cNvPr>
                <p:cNvSpPr/>
                <p:nvPr/>
              </p:nvSpPr>
              <p:spPr>
                <a:xfrm>
                  <a:off x="7560708" y="3326310"/>
                  <a:ext cx="463640" cy="416580"/>
                </a:xfrm>
                <a:prstGeom prst="roundRect">
                  <a:avLst/>
                </a:prstGeom>
                <a:solidFill>
                  <a:schemeClr val="accent6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EA45EB76-C9AD-FB4F-89A0-FDB58A58B3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0708" y="3326310"/>
                  <a:ext cx="463640" cy="416580"/>
                </a:xfrm>
                <a:prstGeom prst="roundRect">
                  <a:avLst/>
                </a:prstGeom>
                <a:blipFill>
                  <a:blip r:embed="rId9"/>
                  <a:stretch>
                    <a:fillRect l="-9756" b="-25000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9C12541B-3AA3-0641-AEC5-31180CBE35B9}"/>
                    </a:ext>
                  </a:extLst>
                </p:cNvPr>
                <p:cNvSpPr/>
                <p:nvPr/>
              </p:nvSpPr>
              <p:spPr>
                <a:xfrm>
                  <a:off x="8113995" y="3333444"/>
                  <a:ext cx="463640" cy="416580"/>
                </a:xfrm>
                <a:prstGeom prst="roundRect">
                  <a:avLst/>
                </a:prstGeom>
                <a:solidFill>
                  <a:schemeClr val="accent6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9C12541B-3AA3-0641-AEC5-31180CBE35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3995" y="3333444"/>
                  <a:ext cx="463640" cy="416580"/>
                </a:xfrm>
                <a:prstGeom prst="roundRect">
                  <a:avLst/>
                </a:prstGeom>
                <a:blipFill>
                  <a:blip r:embed="rId10"/>
                  <a:stretch>
                    <a:fillRect l="-15000" b="-216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61AAC8B4-225D-DF46-A84F-F4FB28BCAD4F}"/>
                    </a:ext>
                  </a:extLst>
                </p:cNvPr>
                <p:cNvSpPr/>
                <p:nvPr/>
              </p:nvSpPr>
              <p:spPr>
                <a:xfrm>
                  <a:off x="8667282" y="3333444"/>
                  <a:ext cx="463640" cy="416580"/>
                </a:xfrm>
                <a:prstGeom prst="roundRect">
                  <a:avLst/>
                </a:prstGeom>
                <a:solidFill>
                  <a:schemeClr val="accent6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61AAC8B4-225D-DF46-A84F-F4FB28BCAD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7282" y="3333444"/>
                  <a:ext cx="463640" cy="416580"/>
                </a:xfrm>
                <a:prstGeom prst="roundRect">
                  <a:avLst/>
                </a:prstGeom>
                <a:blipFill>
                  <a:blip r:embed="rId11"/>
                  <a:stretch>
                    <a:fillRect l="-12195" b="-216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A0D0F0BC-C235-5D46-942B-4F08E2877C01}"/>
                    </a:ext>
                  </a:extLst>
                </p:cNvPr>
                <p:cNvSpPr/>
                <p:nvPr/>
              </p:nvSpPr>
              <p:spPr>
                <a:xfrm>
                  <a:off x="9220569" y="3333444"/>
                  <a:ext cx="463640" cy="416580"/>
                </a:xfrm>
                <a:prstGeom prst="roundRect">
                  <a:avLst/>
                </a:prstGeom>
                <a:solidFill>
                  <a:schemeClr val="accent6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𝜄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A0D0F0BC-C235-5D46-942B-4F08E2877C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0569" y="3333444"/>
                  <a:ext cx="463640" cy="416580"/>
                </a:xfrm>
                <a:prstGeom prst="round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A526BF6-4D9D-51D9-2773-192EDB6D09FE}"/>
              </a:ext>
            </a:extLst>
          </p:cNvPr>
          <p:cNvGrpSpPr/>
          <p:nvPr/>
        </p:nvGrpSpPr>
        <p:grpSpPr>
          <a:xfrm>
            <a:off x="4462179" y="2275385"/>
            <a:ext cx="3441700" cy="2362200"/>
            <a:chOff x="4462179" y="1887079"/>
            <a:chExt cx="3441700" cy="2362200"/>
          </a:xfrm>
        </p:grpSpPr>
        <p:sp>
          <p:nvSpPr>
            <p:cNvPr id="26" name="Left-Right Arrow 19">
              <a:extLst>
                <a:ext uri="{FF2B5EF4-FFF2-40B4-BE49-F238E27FC236}">
                  <a16:creationId xmlns:a16="http://schemas.microsoft.com/office/drawing/2014/main" id="{96FBDE78-8687-D564-4766-786FC9F5E7F9}"/>
                </a:ext>
              </a:extLst>
            </p:cNvPr>
            <p:cNvSpPr/>
            <p:nvPr/>
          </p:nvSpPr>
          <p:spPr>
            <a:xfrm>
              <a:off x="4530162" y="2494433"/>
              <a:ext cx="2991221" cy="951753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</a:rPr>
                <a:t>Prove Equivalent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4EC5125-53C3-8FE6-DDB1-09E1B53FA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613" b="97312" l="8487" r="89668">
                          <a14:foregroundMark x1="26130" y1="89661" x2="29963" y2="90114"/>
                          <a14:foregroundMark x1="21016" y1="89057" x2="24049" y2="89415"/>
                          <a14:foregroundMark x1="21811" y1="95706" x2="24536" y2="96202"/>
                          <a14:foregroundMark x1="19553" y1="8754" x2="27675" y2="5914"/>
                          <a14:foregroundMark x1="23985" y1="1613" x2="25092" y2="1613"/>
                          <a14:foregroundMark x1="74539" y1="1613" x2="79336" y2="2151"/>
                          <a14:backgroundMark x1="16605" y1="88710" x2="18081" y2="89247"/>
                          <a14:backgroundMark x1="18081" y1="96237" x2="18819" y2="95161"/>
                          <a14:backgroundMark x1="18450" y1="89785" x2="18450" y2="89785"/>
                          <a14:backgroundMark x1="32472" y1="91398" x2="30258" y2="90860"/>
                          <a14:backgroundMark x1="29520" y1="95699" x2="25461" y2="97849"/>
                          <a14:backgroundMark x1="18450" y1="94624" x2="18819" y2="96774"/>
                          <a14:backgroundMark x1="18450" y1="87634" x2="17712" y2="90323"/>
                          <a14:backgroundMark x1="18081" y1="13441" x2="17712" y2="9677"/>
                          <a14:backgroundMark x1="18081" y1="10215" x2="17712" y2="9677"/>
                          <a14:backgroundMark x1="16974" y1="10215" x2="19188" y2="9677"/>
                          <a14:backgroundMark x1="82657" y1="98387" x2="76384" y2="989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462179" y="1887079"/>
              <a:ext cx="3441700" cy="2362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0119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EA36-D044-9C4D-A424-E72A02A8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Inner Functions against OpenSSL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1F0E994-9404-A44A-8374-BF3F2A78CF65}"/>
                  </a:ext>
                </a:extLst>
              </p:cNvPr>
              <p:cNvSpPr/>
              <p:nvPr/>
            </p:nvSpPr>
            <p:spPr>
              <a:xfrm>
                <a:off x="3453570" y="1944944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1F0E994-9404-A44A-8374-BF3F2A78CF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570" y="1944944"/>
                <a:ext cx="930632" cy="752080"/>
              </a:xfrm>
              <a:prstGeom prst="round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185983DA-E9A4-7A40-80F0-E1CBF5DBE94C}"/>
                  </a:ext>
                </a:extLst>
              </p:cNvPr>
              <p:cNvSpPr/>
              <p:nvPr/>
            </p:nvSpPr>
            <p:spPr>
              <a:xfrm>
                <a:off x="3453570" y="2870682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185983DA-E9A4-7A40-80F0-E1CBF5DBE9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570" y="2870682"/>
                <a:ext cx="930632" cy="752080"/>
              </a:xfrm>
              <a:prstGeom prst="round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217D35A6-9017-EA40-871F-7270065DB46C}"/>
                  </a:ext>
                </a:extLst>
              </p:cNvPr>
              <p:cNvSpPr/>
              <p:nvPr/>
            </p:nvSpPr>
            <p:spPr>
              <a:xfrm>
                <a:off x="3453570" y="3796420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217D35A6-9017-EA40-871F-7270065DB4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570" y="3796420"/>
                <a:ext cx="930632" cy="752080"/>
              </a:xfrm>
              <a:prstGeom prst="round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90B61C41-0EF2-514A-85AF-E4FEA010F643}"/>
                  </a:ext>
                </a:extLst>
              </p:cNvPr>
              <p:cNvSpPr/>
              <p:nvPr/>
            </p:nvSpPr>
            <p:spPr>
              <a:xfrm>
                <a:off x="3453570" y="4722158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90B61C41-0EF2-514A-85AF-E4FEA010F6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570" y="4722158"/>
                <a:ext cx="930632" cy="752080"/>
              </a:xfrm>
              <a:prstGeom prst="round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AA457225-E704-F242-A21C-39E6B912D5DC}"/>
                  </a:ext>
                </a:extLst>
              </p:cNvPr>
              <p:cNvSpPr/>
              <p:nvPr/>
            </p:nvSpPr>
            <p:spPr>
              <a:xfrm>
                <a:off x="3453570" y="5647896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𝜄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AA457225-E704-F242-A21C-39E6B912D5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570" y="5647896"/>
                <a:ext cx="930632" cy="75208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2559C796-42CF-384A-87FC-F293410F2CED}"/>
                  </a:ext>
                </a:extLst>
              </p:cNvPr>
              <p:cNvSpPr/>
              <p:nvPr/>
            </p:nvSpPr>
            <p:spPr>
              <a:xfrm>
                <a:off x="7561455" y="1944944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2559C796-42CF-384A-87FC-F293410F2C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455" y="1944944"/>
                <a:ext cx="930632" cy="752080"/>
              </a:xfrm>
              <a:prstGeom prst="round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31D185BC-59C8-E14E-9496-EE33D85547FB}"/>
                  </a:ext>
                </a:extLst>
              </p:cNvPr>
              <p:cNvSpPr/>
              <p:nvPr/>
            </p:nvSpPr>
            <p:spPr>
              <a:xfrm>
                <a:off x="7561455" y="2870682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31D185BC-59C8-E14E-9496-EE33D85547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455" y="2870682"/>
                <a:ext cx="930632" cy="752080"/>
              </a:xfrm>
              <a:prstGeom prst="round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7F56A37-FC9E-5B49-B7A3-1949E8AEEBD1}"/>
                  </a:ext>
                </a:extLst>
              </p:cNvPr>
              <p:cNvSpPr/>
              <p:nvPr/>
            </p:nvSpPr>
            <p:spPr>
              <a:xfrm>
                <a:off x="7561455" y="3796420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7F56A37-FC9E-5B49-B7A3-1949E8AEE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455" y="3796420"/>
                <a:ext cx="930632" cy="752080"/>
              </a:xfrm>
              <a:prstGeom prst="round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E56BE6DD-41DD-5740-AD5C-D6ED64C56A0D}"/>
                  </a:ext>
                </a:extLst>
              </p:cNvPr>
              <p:cNvSpPr/>
              <p:nvPr/>
            </p:nvSpPr>
            <p:spPr>
              <a:xfrm>
                <a:off x="7561455" y="4722158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E56BE6DD-41DD-5740-AD5C-D6ED64C56A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455" y="4722158"/>
                <a:ext cx="930632" cy="752080"/>
              </a:xfrm>
              <a:prstGeom prst="round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1701B413-3E4B-FB4D-A1B9-DA8757B350B2}"/>
                  </a:ext>
                </a:extLst>
              </p:cNvPr>
              <p:cNvSpPr/>
              <p:nvPr/>
            </p:nvSpPr>
            <p:spPr>
              <a:xfrm>
                <a:off x="7561455" y="5647896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𝜄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1701B413-3E4B-FB4D-A1B9-DA8757B350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455" y="5647896"/>
                <a:ext cx="930632" cy="752080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1B80DF92-2F83-7142-8616-83B2FFAD1B24}"/>
              </a:ext>
            </a:extLst>
          </p:cNvPr>
          <p:cNvSpPr/>
          <p:nvPr/>
        </p:nvSpPr>
        <p:spPr>
          <a:xfrm>
            <a:off x="4477216" y="1938963"/>
            <a:ext cx="2991221" cy="75208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Equal for all input</a:t>
            </a:r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347E489C-912C-9B43-BB7F-9DD10423F006}"/>
              </a:ext>
            </a:extLst>
          </p:cNvPr>
          <p:cNvSpPr/>
          <p:nvPr/>
        </p:nvSpPr>
        <p:spPr>
          <a:xfrm>
            <a:off x="4477216" y="2870682"/>
            <a:ext cx="2991221" cy="75208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Equal for all input</a:t>
            </a:r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9F4F5196-C59F-654E-8B7D-C54CE1ABE1DC}"/>
              </a:ext>
            </a:extLst>
          </p:cNvPr>
          <p:cNvSpPr/>
          <p:nvPr/>
        </p:nvSpPr>
        <p:spPr>
          <a:xfrm>
            <a:off x="4477216" y="3796420"/>
            <a:ext cx="2991221" cy="75208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Equal for all input</a:t>
            </a:r>
          </a:p>
        </p:txBody>
      </p:sp>
      <p:sp>
        <p:nvSpPr>
          <p:cNvPr id="16" name="Left-Right Arrow 15">
            <a:extLst>
              <a:ext uri="{FF2B5EF4-FFF2-40B4-BE49-F238E27FC236}">
                <a16:creationId xmlns:a16="http://schemas.microsoft.com/office/drawing/2014/main" id="{7400F1A8-8082-A44D-9DE8-FB5ACA6355C0}"/>
              </a:ext>
            </a:extLst>
          </p:cNvPr>
          <p:cNvSpPr/>
          <p:nvPr/>
        </p:nvSpPr>
        <p:spPr>
          <a:xfrm>
            <a:off x="4477216" y="4722158"/>
            <a:ext cx="2991221" cy="75208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Equal for all input</a:t>
            </a:r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C4E7A20B-53FA-0C40-8379-9DFF2338DE72}"/>
              </a:ext>
            </a:extLst>
          </p:cNvPr>
          <p:cNvSpPr/>
          <p:nvPr/>
        </p:nvSpPr>
        <p:spPr>
          <a:xfrm>
            <a:off x="4477216" y="5647896"/>
            <a:ext cx="2991221" cy="752081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Equal for all input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BD9ED4-3509-7843-8E9B-245BFEAC02EF}"/>
              </a:ext>
            </a:extLst>
          </p:cNvPr>
          <p:cNvSpPr txBox="1"/>
          <p:nvPr/>
        </p:nvSpPr>
        <p:spPr>
          <a:xfrm>
            <a:off x="931498" y="3403019"/>
            <a:ext cx="19252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chemeClr val="accent3"/>
                </a:solidFill>
              </a:rPr>
              <a:t>Cryptol</a:t>
            </a:r>
            <a:endParaRPr lang="en-US" sz="4400" b="1" dirty="0">
              <a:solidFill>
                <a:schemeClr val="accent3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0C918A-DE29-FB44-A5CA-BCD97D247B9B}"/>
              </a:ext>
            </a:extLst>
          </p:cNvPr>
          <p:cNvSpPr txBox="1"/>
          <p:nvPr/>
        </p:nvSpPr>
        <p:spPr>
          <a:xfrm>
            <a:off x="9088904" y="2772076"/>
            <a:ext cx="27822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6"/>
                </a:solidFill>
              </a:rPr>
              <a:t>LLVM Bit Code Compiled from C</a:t>
            </a:r>
          </a:p>
        </p:txBody>
      </p:sp>
    </p:spTree>
    <p:extLst>
      <p:ext uri="{BB962C8B-B14F-4D97-AF65-F5344CB8AC3E}">
        <p14:creationId xmlns:p14="http://schemas.microsoft.com/office/powerpoint/2010/main" val="68785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C01657E-30AD-D44D-86BA-288AD948CB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-2"/>
          <a:stretch/>
        </p:blipFill>
        <p:spPr>
          <a:xfrm>
            <a:off x="6477427" y="455273"/>
            <a:ext cx="4944107" cy="4944110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0CC650-9282-A442-91F1-C7871E6F4F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13" r="5232"/>
          <a:stretch/>
        </p:blipFill>
        <p:spPr>
          <a:xfrm>
            <a:off x="563792" y="455273"/>
            <a:ext cx="4944107" cy="4944110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A0EC8E-75C3-174F-AED5-E28BD8F37918}"/>
              </a:ext>
            </a:extLst>
          </p:cNvPr>
          <p:cNvSpPr txBox="1"/>
          <p:nvPr/>
        </p:nvSpPr>
        <p:spPr>
          <a:xfrm>
            <a:off x="394694" y="5529609"/>
            <a:ext cx="52823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Cryptol</a:t>
            </a:r>
            <a:r>
              <a:rPr lang="en-US" sz="3200" dirty="0"/>
              <a:t> Language of Cryptography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3D8F7B-FECE-6E45-85F6-004CA5F8CB48}"/>
              </a:ext>
            </a:extLst>
          </p:cNvPr>
          <p:cNvSpPr txBox="1"/>
          <p:nvPr/>
        </p:nvSpPr>
        <p:spPr>
          <a:xfrm>
            <a:off x="6308329" y="5529609"/>
            <a:ext cx="52823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Galois Software Analysis Workbench (SAW)</a:t>
            </a:r>
          </a:p>
        </p:txBody>
      </p:sp>
    </p:spTree>
    <p:extLst>
      <p:ext uri="{BB962C8B-B14F-4D97-AF65-F5344CB8AC3E}">
        <p14:creationId xmlns:p14="http://schemas.microsoft.com/office/powerpoint/2010/main" val="161204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F681-0C2F-FD43-A9EE-FC45CAE38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</a:t>
            </a:r>
            <a:r>
              <a:rPr lang="en-US" dirty="0">
                <a:latin typeface="Copperplate" panose="02000504000000020004" pitchFamily="2" charset="77"/>
              </a:rPr>
              <a:t>Keccak </a:t>
            </a:r>
            <a:r>
              <a:rPr lang="en-US" dirty="0"/>
              <a:t>equivalence with overrides</a:t>
            </a:r>
          </a:p>
        </p:txBody>
      </p:sp>
      <p:sp>
        <p:nvSpPr>
          <p:cNvPr id="5" name="Left-Right Arrow 4">
            <a:extLst>
              <a:ext uri="{FF2B5EF4-FFF2-40B4-BE49-F238E27FC236}">
                <a16:creationId xmlns:a16="http://schemas.microsoft.com/office/drawing/2014/main" id="{299F4688-5BAA-BC4C-95D3-8F2C40453FE2}"/>
              </a:ext>
            </a:extLst>
          </p:cNvPr>
          <p:cNvSpPr/>
          <p:nvPr/>
        </p:nvSpPr>
        <p:spPr>
          <a:xfrm>
            <a:off x="4600389" y="2890012"/>
            <a:ext cx="2991221" cy="951753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Prove Equivalent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05FF38-DC6F-6046-B3A6-9DD9DAA206ED}"/>
              </a:ext>
            </a:extLst>
          </p:cNvPr>
          <p:cNvGrpSpPr/>
          <p:nvPr/>
        </p:nvGrpSpPr>
        <p:grpSpPr>
          <a:xfrm>
            <a:off x="1505933" y="2765723"/>
            <a:ext cx="2930993" cy="1200329"/>
            <a:chOff x="956235" y="2641436"/>
            <a:chExt cx="2930993" cy="12003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24162D3-D191-D745-AD69-E56BC5D1F182}"/>
                </a:ext>
              </a:extLst>
            </p:cNvPr>
            <p:cNvSpPr txBox="1"/>
            <p:nvPr/>
          </p:nvSpPr>
          <p:spPr>
            <a:xfrm>
              <a:off x="956235" y="2641436"/>
              <a:ext cx="2930993" cy="1200329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</a:p>
            <a:p>
              <a:pPr algn="ctr"/>
              <a:endParaRPr lang="en-US" sz="2400" dirty="0">
                <a:latin typeface="Copperplate" panose="02000504000000020004" pitchFamily="2" charset="77"/>
              </a:endParaRPr>
            </a:p>
            <a:p>
              <a:pPr algn="ctr"/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26E90E1A-FB36-E84A-8580-F2274CA9BC28}"/>
                    </a:ext>
                  </a:extLst>
                </p:cNvPr>
                <p:cNvSpPr/>
                <p:nvPr/>
              </p:nvSpPr>
              <p:spPr>
                <a:xfrm>
                  <a:off x="1063811" y="3336428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26E90E1A-FB36-E84A-8580-F2274CA9BC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811" y="3336428"/>
                  <a:ext cx="463640" cy="416580"/>
                </a:xfrm>
                <a:prstGeom prst="roundRect">
                  <a:avLst/>
                </a:prstGeom>
                <a:blipFill>
                  <a:blip r:embed="rId3"/>
                  <a:stretch>
                    <a:fillRect l="-12195" b="-222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6B4ED423-42FC-8641-A8CF-F1775D594131}"/>
                    </a:ext>
                  </a:extLst>
                </p:cNvPr>
                <p:cNvSpPr/>
                <p:nvPr/>
              </p:nvSpPr>
              <p:spPr>
                <a:xfrm>
                  <a:off x="1617098" y="3329294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6B4ED423-42FC-8641-A8CF-F1775D5941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7098" y="3329294"/>
                  <a:ext cx="463640" cy="416580"/>
                </a:xfrm>
                <a:prstGeom prst="roundRect">
                  <a:avLst/>
                </a:prstGeom>
                <a:blipFill>
                  <a:blip r:embed="rId4"/>
                  <a:stretch>
                    <a:fillRect l="-9756" b="-216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959F79FF-D62F-A146-939E-59C9AB56A6B3}"/>
                    </a:ext>
                  </a:extLst>
                </p:cNvPr>
                <p:cNvSpPr/>
                <p:nvPr/>
              </p:nvSpPr>
              <p:spPr>
                <a:xfrm>
                  <a:off x="2170385" y="3336428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959F79FF-D62F-A146-939E-59C9AB56A6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0385" y="3336428"/>
                  <a:ext cx="463640" cy="416580"/>
                </a:xfrm>
                <a:prstGeom prst="roundRect">
                  <a:avLst/>
                </a:prstGeom>
                <a:blipFill>
                  <a:blip r:embed="rId5"/>
                  <a:stretch>
                    <a:fillRect l="-12195" b="-222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92906800-4740-3840-AA73-CAB0B69F0B5B}"/>
                    </a:ext>
                  </a:extLst>
                </p:cNvPr>
                <p:cNvSpPr/>
                <p:nvPr/>
              </p:nvSpPr>
              <p:spPr>
                <a:xfrm>
                  <a:off x="2723672" y="3336428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92906800-4740-3840-AA73-CAB0B69F0B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3672" y="3336428"/>
                  <a:ext cx="463640" cy="416580"/>
                </a:xfrm>
                <a:prstGeom prst="roundRect">
                  <a:avLst/>
                </a:prstGeom>
                <a:blipFill>
                  <a:blip r:embed="rId6"/>
                  <a:stretch>
                    <a:fillRect l="-12500" b="-222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A9FACEF6-E87D-A548-B69E-D049D7F2F1DB}"/>
                    </a:ext>
                  </a:extLst>
                </p:cNvPr>
                <p:cNvSpPr/>
                <p:nvPr/>
              </p:nvSpPr>
              <p:spPr>
                <a:xfrm>
                  <a:off x="3276959" y="3336428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𝜄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A9FACEF6-E87D-A548-B69E-D049D7F2F1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959" y="3336428"/>
                  <a:ext cx="463640" cy="416580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160910-C29C-224E-96BE-BAC900D8D2FE}"/>
              </a:ext>
            </a:extLst>
          </p:cNvPr>
          <p:cNvGrpSpPr/>
          <p:nvPr/>
        </p:nvGrpSpPr>
        <p:grpSpPr>
          <a:xfrm>
            <a:off x="7755073" y="2765723"/>
            <a:ext cx="2930992" cy="1200329"/>
            <a:chOff x="6881904" y="2641436"/>
            <a:chExt cx="2930992" cy="12003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D69F0B3-7CE6-D246-8666-7B8D83329724}"/>
                </a:ext>
              </a:extLst>
            </p:cNvPr>
            <p:cNvSpPr txBox="1"/>
            <p:nvPr/>
          </p:nvSpPr>
          <p:spPr>
            <a:xfrm>
              <a:off x="6881904" y="2641436"/>
              <a:ext cx="2930992" cy="1200329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opperplate" panose="02000504000000020004" pitchFamily="2" charset="77"/>
                </a:rPr>
                <a:t>Keccak</a:t>
              </a:r>
            </a:p>
            <a:p>
              <a:pPr algn="ctr"/>
              <a:endParaRPr lang="en-US" sz="2400" dirty="0">
                <a:latin typeface="Copperplate" panose="02000504000000020004" pitchFamily="2" charset="77"/>
              </a:endParaRPr>
            </a:p>
            <a:p>
              <a:pPr algn="ctr"/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198E2B40-3FA6-2849-821B-4D69BB29D9DF}"/>
                    </a:ext>
                  </a:extLst>
                </p:cNvPr>
                <p:cNvSpPr/>
                <p:nvPr/>
              </p:nvSpPr>
              <p:spPr>
                <a:xfrm>
                  <a:off x="7007421" y="3333444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198E2B40-3FA6-2849-821B-4D69BB29D9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7421" y="3333444"/>
                  <a:ext cx="463640" cy="416580"/>
                </a:xfrm>
                <a:prstGeom prst="roundRect">
                  <a:avLst/>
                </a:prstGeom>
                <a:blipFill>
                  <a:blip r:embed="rId8"/>
                  <a:stretch>
                    <a:fillRect l="-15000" b="-216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EA45EB76-C9AD-FB4F-89A0-FDB58A58B353}"/>
                    </a:ext>
                  </a:extLst>
                </p:cNvPr>
                <p:cNvSpPr/>
                <p:nvPr/>
              </p:nvSpPr>
              <p:spPr>
                <a:xfrm>
                  <a:off x="7560708" y="3326310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EA45EB76-C9AD-FB4F-89A0-FDB58A58B3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0708" y="3326310"/>
                  <a:ext cx="463640" cy="416580"/>
                </a:xfrm>
                <a:prstGeom prst="roundRect">
                  <a:avLst/>
                </a:prstGeom>
                <a:blipFill>
                  <a:blip r:embed="rId9"/>
                  <a:stretch>
                    <a:fillRect l="-9756" b="-25000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9C12541B-3AA3-0641-AEC5-31180CBE35B9}"/>
                    </a:ext>
                  </a:extLst>
                </p:cNvPr>
                <p:cNvSpPr/>
                <p:nvPr/>
              </p:nvSpPr>
              <p:spPr>
                <a:xfrm>
                  <a:off x="8113995" y="3333444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9C12541B-3AA3-0641-AEC5-31180CBE35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3995" y="3333444"/>
                  <a:ext cx="463640" cy="416580"/>
                </a:xfrm>
                <a:prstGeom prst="roundRect">
                  <a:avLst/>
                </a:prstGeom>
                <a:blipFill>
                  <a:blip r:embed="rId10"/>
                  <a:stretch>
                    <a:fillRect l="-15000" b="-216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61AAC8B4-225D-DF46-A84F-F4FB28BCAD4F}"/>
                    </a:ext>
                  </a:extLst>
                </p:cNvPr>
                <p:cNvSpPr/>
                <p:nvPr/>
              </p:nvSpPr>
              <p:spPr>
                <a:xfrm>
                  <a:off x="8667282" y="3333444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61AAC8B4-225D-DF46-A84F-F4FB28BCAD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7282" y="3333444"/>
                  <a:ext cx="463640" cy="416580"/>
                </a:xfrm>
                <a:prstGeom prst="roundRect">
                  <a:avLst/>
                </a:prstGeom>
                <a:blipFill>
                  <a:blip r:embed="rId11"/>
                  <a:stretch>
                    <a:fillRect l="-12195" b="-21622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A0D0F0BC-C235-5D46-942B-4F08E2877C01}"/>
                    </a:ext>
                  </a:extLst>
                </p:cNvPr>
                <p:cNvSpPr/>
                <p:nvPr/>
              </p:nvSpPr>
              <p:spPr>
                <a:xfrm>
                  <a:off x="9220569" y="3333444"/>
                  <a:ext cx="463640" cy="416580"/>
                </a:xfrm>
                <a:prstGeom prst="round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𝜄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A0D0F0BC-C235-5D46-942B-4F08E2877C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0569" y="3333444"/>
                  <a:ext cx="463640" cy="416580"/>
                </a:xfrm>
                <a:prstGeom prst="round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F3622C1-E940-0D4B-8DD3-4424FA072496}"/>
              </a:ext>
            </a:extLst>
          </p:cNvPr>
          <p:cNvSpPr txBox="1"/>
          <p:nvPr/>
        </p:nvSpPr>
        <p:spPr>
          <a:xfrm>
            <a:off x="2099946" y="5342352"/>
            <a:ext cx="7993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5"/>
                </a:solidFill>
              </a:rPr>
              <a:t>Proof includes all 24 rounds in </a:t>
            </a:r>
            <a:r>
              <a:rPr lang="en-US" sz="3600" dirty="0">
                <a:solidFill>
                  <a:schemeClr val="accent5"/>
                </a:solidFill>
                <a:latin typeface="Copperplate" panose="02000504000000020004" pitchFamily="2" charset="77"/>
              </a:rPr>
              <a:t>Keccak</a:t>
            </a:r>
          </a:p>
          <a:p>
            <a:pPr algn="ctr"/>
            <a:r>
              <a:rPr lang="en-US" sz="3600" dirty="0">
                <a:solidFill>
                  <a:schemeClr val="accent5"/>
                </a:solidFill>
              </a:rPr>
              <a:t>And is against the LLVM bit code</a:t>
            </a:r>
          </a:p>
        </p:txBody>
      </p:sp>
    </p:spTree>
    <p:extLst>
      <p:ext uri="{BB962C8B-B14F-4D97-AF65-F5344CB8AC3E}">
        <p14:creationId xmlns:p14="http://schemas.microsoft.com/office/powerpoint/2010/main" val="331415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E857E-861E-AC4D-A316-9B5225759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Runtimes and Lines of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8F6EF353-5F0E-3B44-BFC8-1DFC9E2D58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7504857"/>
                  </p:ext>
                </p:extLst>
              </p:nvPr>
            </p:nvGraphicFramePr>
            <p:xfrm>
              <a:off x="2032000" y="2141417"/>
              <a:ext cx="8128000" cy="3132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287973511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16481748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24530055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54553232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834621358"/>
                        </a:ext>
                      </a:extLst>
                    </a:gridCol>
                  </a:tblGrid>
                  <a:tr h="38904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Yices</a:t>
                          </a:r>
                          <a:r>
                            <a:rPr lang="en-US" dirty="0"/>
                            <a:t> (seconds)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Abc</a:t>
                          </a:r>
                          <a:r>
                            <a:rPr lang="en-US" dirty="0"/>
                            <a:t> (seconds)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Cryptol</a:t>
                          </a:r>
                          <a:r>
                            <a:rPr lang="en-US" dirty="0"/>
                            <a:t> (LOCs)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 (LOCs)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95972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0.9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7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79750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4.5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5.9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0319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25.9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14.9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55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99327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5.1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9855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𝜄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11.0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612.5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0066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Copperplate" panose="02000504000000020004" pitchFamily="2" charset="77"/>
                            </a:rPr>
                            <a:t>Keccak*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745.2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2910.5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59247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8F6EF353-5F0E-3B44-BFC8-1DFC9E2D58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7504857"/>
                  </p:ext>
                </p:extLst>
              </p:nvPr>
            </p:nvGraphicFramePr>
            <p:xfrm>
              <a:off x="2032000" y="2141417"/>
              <a:ext cx="8128000" cy="3132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287973511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16481748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24530055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54553232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834621358"/>
                        </a:ext>
                      </a:extLst>
                    </a:gridCol>
                  </a:tblGrid>
                  <a:tr h="38904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Yices</a:t>
                          </a:r>
                          <a:r>
                            <a:rPr lang="en-US" dirty="0"/>
                            <a:t> (seconds)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Abc</a:t>
                          </a:r>
                          <a:r>
                            <a:rPr lang="en-US" dirty="0"/>
                            <a:t> (seconds)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Cryptol</a:t>
                          </a:r>
                          <a:r>
                            <a:rPr lang="en-US" dirty="0"/>
                            <a:t> (LOCs)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 (LOCs)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959727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81" t="-91667" r="-402344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0.9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7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797506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81" t="-191667" r="-402344" b="-4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4.5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5.9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031932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81" t="-291667" r="-402344" b="-3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25.9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14.9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55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993272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81" t="-381081" r="-402344" b="-2243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5.1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985542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81" t="-494444" r="-402344" b="-130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11.0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612.5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006675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Copperplate" panose="02000504000000020004" pitchFamily="2" charset="77"/>
                            </a:rPr>
                            <a:t>Keccak*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745.2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2910.5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59247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6553559-CD02-6544-B8C1-4DD104345596}"/>
              </a:ext>
            </a:extLst>
          </p:cNvPr>
          <p:cNvSpPr txBox="1"/>
          <p:nvPr/>
        </p:nvSpPr>
        <p:spPr>
          <a:xfrm>
            <a:off x="1764430" y="5724395"/>
            <a:ext cx="866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5"/>
                </a:solidFill>
                <a:latin typeface="Copperplate" panose="02000504000000020004" pitchFamily="2" charset="77"/>
              </a:rPr>
              <a:t>Keccak* </a:t>
            </a:r>
            <a:r>
              <a:rPr lang="en-US" sz="3600" dirty="0">
                <a:solidFill>
                  <a:schemeClr val="accent5"/>
                </a:solidFill>
              </a:rPr>
              <a:t>is the version using overrides</a:t>
            </a:r>
          </a:p>
        </p:txBody>
      </p:sp>
    </p:spTree>
    <p:extLst>
      <p:ext uri="{BB962C8B-B14F-4D97-AF65-F5344CB8AC3E}">
        <p14:creationId xmlns:p14="http://schemas.microsoft.com/office/powerpoint/2010/main" val="4135349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17FA5-0DD9-3E49-8576-522A7BD16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58C60-5467-9F4D-9E79-46C580510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Cryptol</a:t>
            </a:r>
            <a:r>
              <a:rPr lang="en-US" dirty="0"/>
              <a:t> is well suited to SHA-3 specification</a:t>
            </a:r>
          </a:p>
          <a:p>
            <a:r>
              <a:rPr lang="en-US" dirty="0"/>
              <a:t>Hiding list comprehensions makes visual inspection easier</a:t>
            </a:r>
          </a:p>
          <a:p>
            <a:r>
              <a:rPr lang="en-US" dirty="0"/>
              <a:t>Must take intermediate step for C memory layout with OpenSSL</a:t>
            </a:r>
          </a:p>
          <a:p>
            <a:r>
              <a:rPr lang="en-US" dirty="0">
                <a:solidFill>
                  <a:schemeClr val="accent6"/>
                </a:solidFill>
              </a:rPr>
              <a:t>Proved new </a:t>
            </a:r>
            <a:r>
              <a:rPr lang="en-US" dirty="0" err="1">
                <a:solidFill>
                  <a:schemeClr val="accent6"/>
                </a:solidFill>
              </a:rPr>
              <a:t>Cryptol</a:t>
            </a:r>
            <a:r>
              <a:rPr lang="en-US" dirty="0">
                <a:solidFill>
                  <a:schemeClr val="accent6"/>
                </a:solidFill>
              </a:rPr>
              <a:t> specification equivalent to NIST one for 0 to 1,088 bit messages</a:t>
            </a:r>
          </a:p>
          <a:p>
            <a:r>
              <a:rPr lang="en-US" dirty="0"/>
              <a:t>SHA-3 modularity creates override targets (intractable without)</a:t>
            </a:r>
          </a:p>
          <a:p>
            <a:r>
              <a:rPr lang="en-US" dirty="0">
                <a:solidFill>
                  <a:schemeClr val="accent6"/>
                </a:solidFill>
              </a:rPr>
              <a:t>Proved </a:t>
            </a:r>
            <a:r>
              <a:rPr lang="en-US" dirty="0">
                <a:solidFill>
                  <a:schemeClr val="accent6"/>
                </a:solidFill>
                <a:latin typeface="Copperplate" panose="02000504000000020004" pitchFamily="2" charset="77"/>
              </a:rPr>
              <a:t>Keccak </a:t>
            </a:r>
            <a:r>
              <a:rPr lang="en-US" dirty="0">
                <a:solidFill>
                  <a:schemeClr val="accent6"/>
                </a:solidFill>
              </a:rPr>
              <a:t>equivalence to OpenSSL C code for any arbitrary state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Prove padding equivalence to OpenSSL</a:t>
            </a:r>
          </a:p>
          <a:p>
            <a:r>
              <a:rPr lang="en-US" dirty="0"/>
              <a:t>Prove squeeze equivalence to OpenSSL (some difficult type issues…)</a:t>
            </a:r>
          </a:p>
          <a:p>
            <a:r>
              <a:rPr lang="en-US" dirty="0"/>
              <a:t>Proof of specification against OpenSSL with padding, squeeze and </a:t>
            </a:r>
            <a:r>
              <a:rPr lang="en-US" dirty="0">
                <a:solidFill>
                  <a:schemeClr val="tx2"/>
                </a:solidFill>
                <a:latin typeface="Copperplate" panose="02000504000000020004" pitchFamily="2" charset="77"/>
              </a:rPr>
              <a:t>Keccak</a:t>
            </a:r>
            <a:r>
              <a:rPr lang="en-US" dirty="0">
                <a:solidFill>
                  <a:schemeClr val="accent6"/>
                </a:solidFill>
                <a:latin typeface="Copperplate" panose="02000504000000020004" pitchFamily="2" charset="77"/>
              </a:rPr>
              <a:t> </a:t>
            </a:r>
            <a:r>
              <a:rPr lang="en-US" dirty="0"/>
              <a:t>overrides</a:t>
            </a:r>
          </a:p>
          <a:p>
            <a:r>
              <a:rPr lang="en-US" dirty="0"/>
              <a:t>Formal argument that 0 to 1,088 bit messages sufficient for any message</a:t>
            </a:r>
          </a:p>
          <a:p>
            <a:r>
              <a:rPr lang="en-US" dirty="0" err="1"/>
              <a:t>Dafny</a:t>
            </a:r>
            <a:r>
              <a:rPr lang="en-US" dirty="0"/>
              <a:t> proof?</a:t>
            </a:r>
          </a:p>
        </p:txBody>
      </p:sp>
    </p:spTree>
    <p:extLst>
      <p:ext uri="{BB962C8B-B14F-4D97-AF65-F5344CB8AC3E}">
        <p14:creationId xmlns:p14="http://schemas.microsoft.com/office/powerpoint/2010/main" val="284151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628E3-0BB5-9A47-83BD-37EB93C1EDBB}"/>
              </a:ext>
            </a:extLst>
          </p:cNvPr>
          <p:cNvSpPr txBox="1"/>
          <p:nvPr/>
        </p:nvSpPr>
        <p:spPr>
          <a:xfrm>
            <a:off x="890338" y="640080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>
                <a:latin typeface="+mj-lt"/>
                <a:ea typeface="+mj-ea"/>
                <a:cs typeface="+mj-cs"/>
              </a:rPr>
              <a:t>Relies on SHA-2 so a verified library is needed</a:t>
            </a:r>
          </a:p>
        </p:txBody>
      </p:sp>
      <p:sp>
        <p:nvSpPr>
          <p:cNvPr id="137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mazon releases low-cholesterol Heartbleed medicine called 's2n' – Naked  Security">
            <a:extLst>
              <a:ext uri="{FF2B5EF4-FFF2-40B4-BE49-F238E27FC236}">
                <a16:creationId xmlns:a16="http://schemas.microsoft.com/office/drawing/2014/main" id="{1F32253B-8583-934F-8092-3616005B88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5" r="30676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06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5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92787C-18A8-7C48-BE81-A4E8815285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19" r="-1" b="251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435A76B-D478-4F38-9D76-040E49ADC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0138" y="2758601"/>
            <a:ext cx="7832767" cy="4099399"/>
          </a:xfrm>
          <a:custGeom>
            <a:avLst/>
            <a:gdLst>
              <a:gd name="connsiteX0" fmla="*/ 4436398 w 7832767"/>
              <a:gd name="connsiteY0" fmla="*/ 580 h 4099399"/>
              <a:gd name="connsiteX1" fmla="*/ 5062070 w 7832767"/>
              <a:gd name="connsiteY1" fmla="*/ 20166 h 4099399"/>
              <a:gd name="connsiteX2" fmla="*/ 6429770 w 7832767"/>
              <a:gd name="connsiteY2" fmla="*/ 44716 h 4099399"/>
              <a:gd name="connsiteX3" fmla="*/ 7261927 w 7832767"/>
              <a:gd name="connsiteY3" fmla="*/ 147922 h 4099399"/>
              <a:gd name="connsiteX4" fmla="*/ 7370574 w 7832767"/>
              <a:gd name="connsiteY4" fmla="*/ 185497 h 4099399"/>
              <a:gd name="connsiteX5" fmla="*/ 7342690 w 7832767"/>
              <a:gd name="connsiteY5" fmla="*/ 262652 h 4099399"/>
              <a:gd name="connsiteX6" fmla="*/ 7154722 w 7832767"/>
              <a:gd name="connsiteY6" fmla="*/ 283192 h 4099399"/>
              <a:gd name="connsiteX7" fmla="*/ 7257600 w 7832767"/>
              <a:gd name="connsiteY7" fmla="*/ 340809 h 4099399"/>
              <a:gd name="connsiteX8" fmla="*/ 7031654 w 7832767"/>
              <a:gd name="connsiteY8" fmla="*/ 384897 h 4099399"/>
              <a:gd name="connsiteX9" fmla="*/ 7061460 w 7832767"/>
              <a:gd name="connsiteY9" fmla="*/ 415459 h 4099399"/>
              <a:gd name="connsiteX10" fmla="*/ 7091746 w 7832767"/>
              <a:gd name="connsiteY10" fmla="*/ 444516 h 4099399"/>
              <a:gd name="connsiteX11" fmla="*/ 6661966 w 7832767"/>
              <a:gd name="connsiteY11" fmla="*/ 519166 h 4099399"/>
              <a:gd name="connsiteX12" fmla="*/ 7169625 w 7832767"/>
              <a:gd name="connsiteY12" fmla="*/ 655940 h 4099399"/>
              <a:gd name="connsiteX13" fmla="*/ 7077324 w 7832767"/>
              <a:gd name="connsiteY13" fmla="*/ 729587 h 4099399"/>
              <a:gd name="connsiteX14" fmla="*/ 7370574 w 7832767"/>
              <a:gd name="connsiteY14" fmla="*/ 845819 h 4099399"/>
              <a:gd name="connsiteX15" fmla="*/ 7608539 w 7832767"/>
              <a:gd name="connsiteY15" fmla="*/ 990610 h 4099399"/>
              <a:gd name="connsiteX16" fmla="*/ 7742185 w 7832767"/>
              <a:gd name="connsiteY16" fmla="*/ 1180991 h 4099399"/>
              <a:gd name="connsiteX17" fmla="*/ 7789296 w 7832767"/>
              <a:gd name="connsiteY17" fmla="*/ 1266161 h 4099399"/>
              <a:gd name="connsiteX18" fmla="*/ 7831602 w 7832767"/>
              <a:gd name="connsiteY18" fmla="*/ 1355841 h 4099399"/>
              <a:gd name="connsiteX19" fmla="*/ 7758529 w 7832767"/>
              <a:gd name="connsiteY19" fmla="*/ 1445019 h 4099399"/>
              <a:gd name="connsiteX20" fmla="*/ 7710936 w 7832767"/>
              <a:gd name="connsiteY20" fmla="*/ 1553237 h 4099399"/>
              <a:gd name="connsiteX21" fmla="*/ 7754684 w 7832767"/>
              <a:gd name="connsiteY21" fmla="*/ 1616863 h 4099399"/>
              <a:gd name="connsiteX22" fmla="*/ 7755645 w 7832767"/>
              <a:gd name="connsiteY22" fmla="*/ 1759148 h 4099399"/>
              <a:gd name="connsiteX23" fmla="*/ 7725360 w 7832767"/>
              <a:gd name="connsiteY23" fmla="*/ 1826283 h 4099399"/>
              <a:gd name="connsiteX24" fmla="*/ 7633056 w 7832767"/>
              <a:gd name="connsiteY24" fmla="*/ 1972074 h 4099399"/>
              <a:gd name="connsiteX25" fmla="*/ 7554696 w 7832767"/>
              <a:gd name="connsiteY25" fmla="*/ 2004640 h 4099399"/>
              <a:gd name="connsiteX26" fmla="*/ 7562870 w 7832767"/>
              <a:gd name="connsiteY26" fmla="*/ 2592817 h 4099399"/>
              <a:gd name="connsiteX27" fmla="*/ 7620078 w 7832767"/>
              <a:gd name="connsiteY27" fmla="*/ 2877387 h 4099399"/>
              <a:gd name="connsiteX28" fmla="*/ 7579695 w 7832767"/>
              <a:gd name="connsiteY28" fmla="*/ 3198029 h 4099399"/>
              <a:gd name="connsiteX29" fmla="*/ 7713340 w 7832767"/>
              <a:gd name="connsiteY29" fmla="*/ 3435003 h 4099399"/>
              <a:gd name="connsiteX30" fmla="*/ 7658054 w 7832767"/>
              <a:gd name="connsiteY30" fmla="*/ 3526187 h 4099399"/>
              <a:gd name="connsiteX31" fmla="*/ 7813815 w 7832767"/>
              <a:gd name="connsiteY31" fmla="*/ 3628391 h 4099399"/>
              <a:gd name="connsiteX32" fmla="*/ 7669112 w 7832767"/>
              <a:gd name="connsiteY32" fmla="*/ 3773681 h 4099399"/>
              <a:gd name="connsiteX33" fmla="*/ 7429704 w 7832767"/>
              <a:gd name="connsiteY33" fmla="*/ 4001137 h 4099399"/>
              <a:gd name="connsiteX34" fmla="*/ 7417475 w 7832767"/>
              <a:gd name="connsiteY34" fmla="*/ 4099399 h 4099399"/>
              <a:gd name="connsiteX35" fmla="*/ 180606 w 7832767"/>
              <a:gd name="connsiteY35" fmla="*/ 4099399 h 4099399"/>
              <a:gd name="connsiteX36" fmla="*/ 164649 w 7832767"/>
              <a:gd name="connsiteY36" fmla="*/ 4093760 h 4099399"/>
              <a:gd name="connsiteX37" fmla="*/ 160465 w 7832767"/>
              <a:gd name="connsiteY37" fmla="*/ 4076287 h 4099399"/>
              <a:gd name="connsiteX38" fmla="*/ 549383 w 7832767"/>
              <a:gd name="connsiteY38" fmla="*/ 3827790 h 4099399"/>
              <a:gd name="connsiteX39" fmla="*/ 756100 w 7832767"/>
              <a:gd name="connsiteY39" fmla="*/ 3722078 h 4099399"/>
              <a:gd name="connsiteX40" fmla="*/ 415738 w 7832767"/>
              <a:gd name="connsiteY40" fmla="*/ 3746126 h 4099399"/>
              <a:gd name="connsiteX41" fmla="*/ 671971 w 7832767"/>
              <a:gd name="connsiteY41" fmla="*/ 3563762 h 4099399"/>
              <a:gd name="connsiteX42" fmla="*/ 619570 w 7832767"/>
              <a:gd name="connsiteY42" fmla="*/ 3530194 h 4099399"/>
              <a:gd name="connsiteX43" fmla="*/ 523422 w 7832767"/>
              <a:gd name="connsiteY43" fmla="*/ 3507649 h 4099399"/>
              <a:gd name="connsiteX44" fmla="*/ 957048 w 7832767"/>
              <a:gd name="connsiteY44" fmla="*/ 3392918 h 4099399"/>
              <a:gd name="connsiteX45" fmla="*/ 835904 w 7832767"/>
              <a:gd name="connsiteY45" fmla="*/ 3231596 h 4099399"/>
              <a:gd name="connsiteX46" fmla="*/ 930608 w 7832767"/>
              <a:gd name="connsiteY46" fmla="*/ 3195022 h 4099399"/>
              <a:gd name="connsiteX47" fmla="*/ 817153 w 7832767"/>
              <a:gd name="connsiteY47" fmla="*/ 3190514 h 4099399"/>
              <a:gd name="connsiteX48" fmla="*/ 727736 w 7832767"/>
              <a:gd name="connsiteY48" fmla="*/ 3191015 h 4099399"/>
              <a:gd name="connsiteX49" fmla="*/ 567170 w 7832767"/>
              <a:gd name="connsiteY49" fmla="*/ 3150434 h 4099399"/>
              <a:gd name="connsiteX50" fmla="*/ 2784 w 7832767"/>
              <a:gd name="connsiteY50" fmla="*/ 3218569 h 4099399"/>
              <a:gd name="connsiteX51" fmla="*/ 122006 w 7832767"/>
              <a:gd name="connsiteY51" fmla="*/ 3122877 h 4099399"/>
              <a:gd name="connsiteX52" fmla="*/ 264786 w 7832767"/>
              <a:gd name="connsiteY52" fmla="*/ 3068269 h 4099399"/>
              <a:gd name="connsiteX53" fmla="*/ 72009 w 7832767"/>
              <a:gd name="connsiteY53" fmla="*/ 3039210 h 4099399"/>
              <a:gd name="connsiteX54" fmla="*/ 459485 w 7832767"/>
              <a:gd name="connsiteY54" fmla="*/ 2948028 h 4099399"/>
              <a:gd name="connsiteX55" fmla="*/ 365260 w 7832767"/>
              <a:gd name="connsiteY55" fmla="*/ 2866364 h 4099399"/>
              <a:gd name="connsiteX56" fmla="*/ 607071 w 7832767"/>
              <a:gd name="connsiteY56" fmla="*/ 2498127 h 4099399"/>
              <a:gd name="connsiteX57" fmla="*/ 1090213 w 7832767"/>
              <a:gd name="connsiteY57" fmla="*/ 2289209 h 4099399"/>
              <a:gd name="connsiteX58" fmla="*/ 1337313 w 7832767"/>
              <a:gd name="connsiteY58" fmla="*/ 2272676 h 4099399"/>
              <a:gd name="connsiteX59" fmla="*/ 1268086 w 7832767"/>
              <a:gd name="connsiteY59" fmla="*/ 2205541 h 4099399"/>
              <a:gd name="connsiteX60" fmla="*/ 1449324 w 7832767"/>
              <a:gd name="connsiteY60" fmla="*/ 1827285 h 4099399"/>
              <a:gd name="connsiteX61" fmla="*/ 1255107 w 7832767"/>
              <a:gd name="connsiteY61" fmla="*/ 1849829 h 4099399"/>
              <a:gd name="connsiteX62" fmla="*/ 259497 w 7832767"/>
              <a:gd name="connsiteY62" fmla="*/ 1865862 h 4099399"/>
              <a:gd name="connsiteX63" fmla="*/ 160947 w 7832767"/>
              <a:gd name="connsiteY63" fmla="*/ 1851332 h 4099399"/>
              <a:gd name="connsiteX64" fmla="*/ 845998 w 7832767"/>
              <a:gd name="connsiteY64" fmla="*/ 1661453 h 4099399"/>
              <a:gd name="connsiteX65" fmla="*/ 575343 w 7832767"/>
              <a:gd name="connsiteY65" fmla="*/ 1610350 h 4099399"/>
              <a:gd name="connsiteX66" fmla="*/ 512846 w 7832767"/>
              <a:gd name="connsiteY66" fmla="*/ 1589809 h 4099399"/>
              <a:gd name="connsiteX67" fmla="*/ 570054 w 7832767"/>
              <a:gd name="connsiteY67" fmla="*/ 1536702 h 4099399"/>
              <a:gd name="connsiteX68" fmla="*/ 714276 w 7832767"/>
              <a:gd name="connsiteY68" fmla="*/ 1483095 h 4099399"/>
              <a:gd name="connsiteX69" fmla="*/ 321033 w 7832767"/>
              <a:gd name="connsiteY69" fmla="*/ 1560250 h 4099399"/>
              <a:gd name="connsiteX70" fmla="*/ 348915 w 7832767"/>
              <a:gd name="connsiteY70" fmla="*/ 1478587 h 4099399"/>
              <a:gd name="connsiteX71" fmla="*/ 309975 w 7832767"/>
              <a:gd name="connsiteY71" fmla="*/ 1404938 h 4099399"/>
              <a:gd name="connsiteX72" fmla="*/ 531595 w 7832767"/>
              <a:gd name="connsiteY72" fmla="*/ 1310249 h 4099399"/>
              <a:gd name="connsiteX73" fmla="*/ 840230 w 7832767"/>
              <a:gd name="connsiteY73" fmla="*/ 1125380 h 4099399"/>
              <a:gd name="connsiteX74" fmla="*/ 1149825 w 7832767"/>
              <a:gd name="connsiteY74" fmla="*/ 1007142 h 4099399"/>
              <a:gd name="connsiteX75" fmla="*/ 1405096 w 7832767"/>
              <a:gd name="connsiteY75" fmla="*/ 901932 h 4099399"/>
              <a:gd name="connsiteX76" fmla="*/ 1167613 w 7832767"/>
              <a:gd name="connsiteY76" fmla="*/ 918465 h 4099399"/>
              <a:gd name="connsiteX77" fmla="*/ 1563740 w 7832767"/>
              <a:gd name="connsiteY77" fmla="*/ 752632 h 4099399"/>
              <a:gd name="connsiteX78" fmla="*/ 1623833 w 7832767"/>
              <a:gd name="connsiteY78" fmla="*/ 742112 h 4099399"/>
              <a:gd name="connsiteX79" fmla="*/ 2259848 w 7832767"/>
              <a:gd name="connsiteY79" fmla="*/ 624877 h 4099399"/>
              <a:gd name="connsiteX80" fmla="*/ 2382917 w 7832767"/>
              <a:gd name="connsiteY80" fmla="*/ 566761 h 4099399"/>
              <a:gd name="connsiteX81" fmla="*/ 2241099 w 7832767"/>
              <a:gd name="connsiteY81" fmla="*/ 554235 h 4099399"/>
              <a:gd name="connsiteX82" fmla="*/ 1768535 w 7832767"/>
              <a:gd name="connsiteY82" fmla="*/ 588806 h 4099399"/>
              <a:gd name="connsiteX83" fmla="*/ 2089668 w 7832767"/>
              <a:gd name="connsiteY83" fmla="*/ 516159 h 4099399"/>
              <a:gd name="connsiteX84" fmla="*/ 1739690 w 7832767"/>
              <a:gd name="connsiteY84" fmla="*/ 493614 h 4099399"/>
              <a:gd name="connsiteX85" fmla="*/ 1657003 w 7832767"/>
              <a:gd name="connsiteY85" fmla="*/ 436500 h 4099399"/>
              <a:gd name="connsiteX86" fmla="*/ 1716134 w 7832767"/>
              <a:gd name="connsiteY86" fmla="*/ 380889 h 4099399"/>
              <a:gd name="connsiteX87" fmla="*/ 1931986 w 7832767"/>
              <a:gd name="connsiteY87" fmla="*/ 319766 h 4099399"/>
              <a:gd name="connsiteX88" fmla="*/ 2152163 w 7832767"/>
              <a:gd name="connsiteY88" fmla="*/ 230087 h 4099399"/>
              <a:gd name="connsiteX89" fmla="*/ 2858367 w 7832767"/>
              <a:gd name="connsiteY89" fmla="*/ 102831 h 4099399"/>
              <a:gd name="connsiteX90" fmla="*/ 3327568 w 7832767"/>
              <a:gd name="connsiteY90" fmla="*/ 61248 h 4099399"/>
              <a:gd name="connsiteX91" fmla="*/ 4227028 w 7832767"/>
              <a:gd name="connsiteY91" fmla="*/ 1129 h 4099399"/>
              <a:gd name="connsiteX92" fmla="*/ 4436398 w 7832767"/>
              <a:gd name="connsiteY92" fmla="*/ 580 h 4099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7832767" h="4099399">
                <a:moveTo>
                  <a:pt x="4436398" y="580"/>
                </a:moveTo>
                <a:cubicBezTo>
                  <a:pt x="4645360" y="3164"/>
                  <a:pt x="4853309" y="13778"/>
                  <a:pt x="5062070" y="20166"/>
                </a:cubicBezTo>
                <a:cubicBezTo>
                  <a:pt x="5516848" y="34696"/>
                  <a:pt x="5974030" y="34194"/>
                  <a:pt x="6429770" y="44716"/>
                </a:cubicBezTo>
                <a:cubicBezTo>
                  <a:pt x="6713886" y="51228"/>
                  <a:pt x="6994637" y="74776"/>
                  <a:pt x="7261927" y="147922"/>
                </a:cubicBezTo>
                <a:cubicBezTo>
                  <a:pt x="7299424" y="158443"/>
                  <a:pt x="7341729" y="160448"/>
                  <a:pt x="7370574" y="185497"/>
                </a:cubicBezTo>
                <a:cubicBezTo>
                  <a:pt x="7402784" y="213553"/>
                  <a:pt x="7389804" y="254635"/>
                  <a:pt x="7342690" y="262652"/>
                </a:cubicBezTo>
                <a:cubicBezTo>
                  <a:pt x="7282599" y="273173"/>
                  <a:pt x="7221066" y="276179"/>
                  <a:pt x="7154722" y="283192"/>
                </a:cubicBezTo>
                <a:cubicBezTo>
                  <a:pt x="7180202" y="321770"/>
                  <a:pt x="7241736" y="292713"/>
                  <a:pt x="7257600" y="340809"/>
                </a:cubicBezTo>
                <a:cubicBezTo>
                  <a:pt x="7186452" y="373874"/>
                  <a:pt x="7100400" y="352331"/>
                  <a:pt x="7031654" y="384897"/>
                </a:cubicBezTo>
                <a:cubicBezTo>
                  <a:pt x="7033577" y="407441"/>
                  <a:pt x="7048960" y="409446"/>
                  <a:pt x="7061460" y="415459"/>
                </a:cubicBezTo>
                <a:cubicBezTo>
                  <a:pt x="7073960" y="420968"/>
                  <a:pt x="7105206" y="412953"/>
                  <a:pt x="7091746" y="444516"/>
                </a:cubicBezTo>
                <a:cubicBezTo>
                  <a:pt x="6948967" y="463553"/>
                  <a:pt x="6812438" y="528183"/>
                  <a:pt x="6661966" y="519166"/>
                </a:cubicBezTo>
                <a:cubicBezTo>
                  <a:pt x="6848013" y="536700"/>
                  <a:pt x="7005214" y="608344"/>
                  <a:pt x="7169625" y="655940"/>
                </a:cubicBezTo>
                <a:cubicBezTo>
                  <a:pt x="7162896" y="712052"/>
                  <a:pt x="7096554" y="689507"/>
                  <a:pt x="7077324" y="729587"/>
                </a:cubicBezTo>
                <a:cubicBezTo>
                  <a:pt x="7182606" y="757642"/>
                  <a:pt x="7283560" y="790709"/>
                  <a:pt x="7370574" y="845819"/>
                </a:cubicBezTo>
                <a:cubicBezTo>
                  <a:pt x="7448935" y="895418"/>
                  <a:pt x="7523448" y="950028"/>
                  <a:pt x="7608539" y="990610"/>
                </a:cubicBezTo>
                <a:cubicBezTo>
                  <a:pt x="7697957" y="1033195"/>
                  <a:pt x="7752280" y="1087804"/>
                  <a:pt x="7742185" y="1180991"/>
                </a:cubicBezTo>
                <a:cubicBezTo>
                  <a:pt x="7737858" y="1219067"/>
                  <a:pt x="7749396" y="1251131"/>
                  <a:pt x="7789296" y="1266161"/>
                </a:cubicBezTo>
                <a:cubicBezTo>
                  <a:pt x="7838813" y="1284698"/>
                  <a:pt x="7833526" y="1312754"/>
                  <a:pt x="7831602" y="1355841"/>
                </a:cubicBezTo>
                <a:cubicBezTo>
                  <a:pt x="7828717" y="1407443"/>
                  <a:pt x="7803238" y="1427485"/>
                  <a:pt x="7758529" y="1445019"/>
                </a:cubicBezTo>
                <a:cubicBezTo>
                  <a:pt x="7694591" y="1469568"/>
                  <a:pt x="7694110" y="1507644"/>
                  <a:pt x="7710936" y="1553237"/>
                </a:cubicBezTo>
                <a:cubicBezTo>
                  <a:pt x="7720072" y="1578286"/>
                  <a:pt x="7734012" y="1598327"/>
                  <a:pt x="7754684" y="1616863"/>
                </a:cubicBezTo>
                <a:cubicBezTo>
                  <a:pt x="7826314" y="1681493"/>
                  <a:pt x="7825833" y="1682494"/>
                  <a:pt x="7755645" y="1759148"/>
                </a:cubicBezTo>
                <a:cubicBezTo>
                  <a:pt x="7736896" y="1779688"/>
                  <a:pt x="7716704" y="1793216"/>
                  <a:pt x="7725360" y="1826283"/>
                </a:cubicBezTo>
                <a:cubicBezTo>
                  <a:pt x="7754684" y="1936002"/>
                  <a:pt x="7750838" y="1936002"/>
                  <a:pt x="7633056" y="1972074"/>
                </a:cubicBezTo>
                <a:cubicBezTo>
                  <a:pt x="7606135" y="1980591"/>
                  <a:pt x="7570080" y="1973076"/>
                  <a:pt x="7554696" y="2004640"/>
                </a:cubicBezTo>
                <a:cubicBezTo>
                  <a:pt x="7564311" y="2027686"/>
                  <a:pt x="7541716" y="2583799"/>
                  <a:pt x="7562870" y="2592817"/>
                </a:cubicBezTo>
                <a:cubicBezTo>
                  <a:pt x="7728244" y="2663458"/>
                  <a:pt x="7748914" y="2746625"/>
                  <a:pt x="7620078" y="2877387"/>
                </a:cubicBezTo>
                <a:cubicBezTo>
                  <a:pt x="7533544" y="2965063"/>
                  <a:pt x="7543639" y="3108349"/>
                  <a:pt x="7579695" y="3198029"/>
                </a:cubicBezTo>
                <a:cubicBezTo>
                  <a:pt x="7715743" y="3237608"/>
                  <a:pt x="7685939" y="3342818"/>
                  <a:pt x="7713340" y="3435003"/>
                </a:cubicBezTo>
                <a:cubicBezTo>
                  <a:pt x="7733531" y="3504142"/>
                  <a:pt x="7654210" y="3494623"/>
                  <a:pt x="7658054" y="3526187"/>
                </a:cubicBezTo>
                <a:cubicBezTo>
                  <a:pt x="7708052" y="3564262"/>
                  <a:pt x="7774874" y="3576287"/>
                  <a:pt x="7813815" y="3628391"/>
                </a:cubicBezTo>
                <a:cubicBezTo>
                  <a:pt x="7743627" y="3666467"/>
                  <a:pt x="7708052" y="3720074"/>
                  <a:pt x="7669112" y="3773681"/>
                </a:cubicBezTo>
                <a:cubicBezTo>
                  <a:pt x="7606135" y="3860855"/>
                  <a:pt x="7520564" y="3934503"/>
                  <a:pt x="7429704" y="4001137"/>
                </a:cubicBezTo>
                <a:lnTo>
                  <a:pt x="7417475" y="4099399"/>
                </a:lnTo>
                <a:lnTo>
                  <a:pt x="180606" y="4099399"/>
                </a:lnTo>
                <a:lnTo>
                  <a:pt x="164649" y="4093760"/>
                </a:lnTo>
                <a:cubicBezTo>
                  <a:pt x="148507" y="4086464"/>
                  <a:pt x="145082" y="4080295"/>
                  <a:pt x="160465" y="4076287"/>
                </a:cubicBezTo>
                <a:cubicBezTo>
                  <a:pt x="230173" y="4057751"/>
                  <a:pt x="478714" y="3837810"/>
                  <a:pt x="549383" y="3827790"/>
                </a:cubicBezTo>
                <a:cubicBezTo>
                  <a:pt x="631589" y="3816267"/>
                  <a:pt x="647934" y="3800736"/>
                  <a:pt x="756100" y="3722078"/>
                </a:cubicBezTo>
                <a:cubicBezTo>
                  <a:pt x="827251" y="3670474"/>
                  <a:pt x="531115" y="3782698"/>
                  <a:pt x="415738" y="3746126"/>
                </a:cubicBezTo>
                <a:cubicBezTo>
                  <a:pt x="373433" y="3732598"/>
                  <a:pt x="671971" y="3589813"/>
                  <a:pt x="671971" y="3563762"/>
                </a:cubicBezTo>
                <a:cubicBezTo>
                  <a:pt x="671971" y="3536206"/>
                  <a:pt x="645049" y="3530194"/>
                  <a:pt x="619570" y="3530194"/>
                </a:cubicBezTo>
                <a:cubicBezTo>
                  <a:pt x="562844" y="3530194"/>
                  <a:pt x="580151" y="3506145"/>
                  <a:pt x="523422" y="3507649"/>
                </a:cubicBezTo>
                <a:cubicBezTo>
                  <a:pt x="689758" y="3438010"/>
                  <a:pt x="792637" y="3456547"/>
                  <a:pt x="957048" y="3392918"/>
                </a:cubicBezTo>
                <a:cubicBezTo>
                  <a:pt x="1037333" y="3361856"/>
                  <a:pt x="753217" y="3258649"/>
                  <a:pt x="835904" y="3231596"/>
                </a:cubicBezTo>
                <a:cubicBezTo>
                  <a:pt x="867151" y="3221074"/>
                  <a:pt x="908974" y="3232097"/>
                  <a:pt x="930608" y="3195022"/>
                </a:cubicBezTo>
                <a:cubicBezTo>
                  <a:pt x="896476" y="3165464"/>
                  <a:pt x="851286" y="3178490"/>
                  <a:pt x="817153" y="3190514"/>
                </a:cubicBezTo>
                <a:cubicBezTo>
                  <a:pt x="730141" y="3221576"/>
                  <a:pt x="736391" y="3214062"/>
                  <a:pt x="727736" y="3191015"/>
                </a:cubicBezTo>
                <a:cubicBezTo>
                  <a:pt x="699374" y="3112357"/>
                  <a:pt x="629186" y="3137408"/>
                  <a:pt x="567170" y="3150434"/>
                </a:cubicBezTo>
                <a:cubicBezTo>
                  <a:pt x="379682" y="3189512"/>
                  <a:pt x="189791" y="3178490"/>
                  <a:pt x="2784" y="3218569"/>
                </a:cubicBezTo>
                <a:cubicBezTo>
                  <a:pt x="-17406" y="3223079"/>
                  <a:pt x="77299" y="3133400"/>
                  <a:pt x="122006" y="3122877"/>
                </a:cubicBezTo>
                <a:cubicBezTo>
                  <a:pt x="170561" y="3111856"/>
                  <a:pt x="230173" y="3119872"/>
                  <a:pt x="264786" y="3068269"/>
                </a:cubicBezTo>
                <a:cubicBezTo>
                  <a:pt x="203252" y="3055243"/>
                  <a:pt x="133065" y="3080292"/>
                  <a:pt x="72009" y="3039210"/>
                </a:cubicBezTo>
                <a:cubicBezTo>
                  <a:pt x="207578" y="2982597"/>
                  <a:pt x="342665" y="2984601"/>
                  <a:pt x="459485" y="2948028"/>
                </a:cubicBezTo>
                <a:cubicBezTo>
                  <a:pt x="470061" y="2880393"/>
                  <a:pt x="393143" y="2904941"/>
                  <a:pt x="365260" y="2866364"/>
                </a:cubicBezTo>
                <a:cubicBezTo>
                  <a:pt x="1245010" y="2800232"/>
                  <a:pt x="753697" y="2604840"/>
                  <a:pt x="607071" y="2498127"/>
                </a:cubicBezTo>
                <a:cubicBezTo>
                  <a:pt x="558036" y="2462556"/>
                  <a:pt x="1073387" y="2293717"/>
                  <a:pt x="1090213" y="2289209"/>
                </a:cubicBezTo>
                <a:cubicBezTo>
                  <a:pt x="1132999" y="2278688"/>
                  <a:pt x="1302700" y="2286203"/>
                  <a:pt x="1337313" y="2272676"/>
                </a:cubicBezTo>
                <a:cubicBezTo>
                  <a:pt x="1381541" y="2255643"/>
                  <a:pt x="1235395" y="2226083"/>
                  <a:pt x="1268086" y="2205541"/>
                </a:cubicBezTo>
                <a:cubicBezTo>
                  <a:pt x="1497398" y="2060752"/>
                  <a:pt x="1513743" y="1842815"/>
                  <a:pt x="1449324" y="1827285"/>
                </a:cubicBezTo>
                <a:cubicBezTo>
                  <a:pt x="1382502" y="1811252"/>
                  <a:pt x="1317121" y="1823778"/>
                  <a:pt x="1255107" y="1849829"/>
                </a:cubicBezTo>
                <a:cubicBezTo>
                  <a:pt x="1154152" y="1892415"/>
                  <a:pt x="455158" y="1831793"/>
                  <a:pt x="259497" y="1865862"/>
                </a:cubicBezTo>
                <a:cubicBezTo>
                  <a:pt x="229691" y="1870872"/>
                  <a:pt x="189311" y="1893417"/>
                  <a:pt x="160947" y="1851332"/>
                </a:cubicBezTo>
                <a:cubicBezTo>
                  <a:pt x="362377" y="1715060"/>
                  <a:pt x="621013" y="1754138"/>
                  <a:pt x="845998" y="1661453"/>
                </a:cubicBezTo>
                <a:cubicBezTo>
                  <a:pt x="757542" y="1597824"/>
                  <a:pt x="667645" y="1600832"/>
                  <a:pt x="575343" y="1610350"/>
                </a:cubicBezTo>
                <a:cubicBezTo>
                  <a:pt x="551306" y="1612855"/>
                  <a:pt x="518615" y="1616362"/>
                  <a:pt x="512846" y="1589809"/>
                </a:cubicBezTo>
                <a:cubicBezTo>
                  <a:pt x="505636" y="1556242"/>
                  <a:pt x="544576" y="1550229"/>
                  <a:pt x="570054" y="1536702"/>
                </a:cubicBezTo>
                <a:cubicBezTo>
                  <a:pt x="608994" y="1515660"/>
                  <a:pt x="666682" y="1540710"/>
                  <a:pt x="714276" y="1483095"/>
                </a:cubicBezTo>
                <a:cubicBezTo>
                  <a:pt x="570054" y="1496622"/>
                  <a:pt x="448428" y="1520170"/>
                  <a:pt x="321033" y="1560250"/>
                </a:cubicBezTo>
                <a:cubicBezTo>
                  <a:pt x="332089" y="1524679"/>
                  <a:pt x="370548" y="1508145"/>
                  <a:pt x="348915" y="1478587"/>
                </a:cubicBezTo>
                <a:cubicBezTo>
                  <a:pt x="332571" y="1456542"/>
                  <a:pt x="285939" y="1446021"/>
                  <a:pt x="309975" y="1404938"/>
                </a:cubicBezTo>
                <a:cubicBezTo>
                  <a:pt x="377759" y="1361351"/>
                  <a:pt x="473907" y="1372876"/>
                  <a:pt x="531595" y="1310249"/>
                </a:cubicBezTo>
                <a:cubicBezTo>
                  <a:pt x="613321" y="1221071"/>
                  <a:pt x="740236" y="1190509"/>
                  <a:pt x="840230" y="1125380"/>
                </a:cubicBezTo>
                <a:cubicBezTo>
                  <a:pt x="873400" y="1104337"/>
                  <a:pt x="1091175" y="1030690"/>
                  <a:pt x="1149825" y="1007142"/>
                </a:cubicBezTo>
                <a:cubicBezTo>
                  <a:pt x="1231551" y="974076"/>
                  <a:pt x="1324813" y="962553"/>
                  <a:pt x="1405096" y="901932"/>
                </a:cubicBezTo>
                <a:cubicBezTo>
                  <a:pt x="1326255" y="889406"/>
                  <a:pt x="1262318" y="946021"/>
                  <a:pt x="1167613" y="918465"/>
                </a:cubicBezTo>
                <a:cubicBezTo>
                  <a:pt x="1317602" y="859848"/>
                  <a:pt x="1455092" y="833294"/>
                  <a:pt x="1563740" y="752632"/>
                </a:cubicBezTo>
                <a:cubicBezTo>
                  <a:pt x="1577201" y="742613"/>
                  <a:pt x="1603642" y="745619"/>
                  <a:pt x="1623833" y="742112"/>
                </a:cubicBezTo>
                <a:cubicBezTo>
                  <a:pt x="1836317" y="706540"/>
                  <a:pt x="2049765" y="676480"/>
                  <a:pt x="2259848" y="624877"/>
                </a:cubicBezTo>
                <a:cubicBezTo>
                  <a:pt x="2307442" y="612853"/>
                  <a:pt x="2391570" y="609847"/>
                  <a:pt x="2382917" y="566761"/>
                </a:cubicBezTo>
                <a:cubicBezTo>
                  <a:pt x="2369937" y="502131"/>
                  <a:pt x="2291577" y="548223"/>
                  <a:pt x="2241099" y="554235"/>
                </a:cubicBezTo>
                <a:cubicBezTo>
                  <a:pt x="2084379" y="573775"/>
                  <a:pt x="1927659" y="607843"/>
                  <a:pt x="1768535" y="588806"/>
                </a:cubicBezTo>
                <a:cubicBezTo>
                  <a:pt x="1875738" y="564757"/>
                  <a:pt x="1982463" y="540207"/>
                  <a:pt x="2089668" y="516159"/>
                </a:cubicBezTo>
                <a:cubicBezTo>
                  <a:pt x="1966597" y="524676"/>
                  <a:pt x="1859394" y="468563"/>
                  <a:pt x="1739690" y="493614"/>
                </a:cubicBezTo>
                <a:cubicBezTo>
                  <a:pt x="1701230" y="501630"/>
                  <a:pt x="1660850" y="476079"/>
                  <a:pt x="1657003" y="436500"/>
                </a:cubicBezTo>
                <a:cubicBezTo>
                  <a:pt x="1652677" y="404937"/>
                  <a:pt x="1688732" y="390909"/>
                  <a:pt x="1716134" y="380889"/>
                </a:cubicBezTo>
                <a:cubicBezTo>
                  <a:pt x="1786322" y="355337"/>
                  <a:pt x="1842086" y="279687"/>
                  <a:pt x="1931986" y="319766"/>
                </a:cubicBezTo>
                <a:cubicBezTo>
                  <a:pt x="1988712" y="256640"/>
                  <a:pt x="2079091" y="246619"/>
                  <a:pt x="2152163" y="230087"/>
                </a:cubicBezTo>
                <a:cubicBezTo>
                  <a:pt x="2385321" y="177982"/>
                  <a:pt x="2621844" y="137401"/>
                  <a:pt x="2858367" y="102831"/>
                </a:cubicBezTo>
                <a:cubicBezTo>
                  <a:pt x="3013645" y="80286"/>
                  <a:pt x="3173731" y="89806"/>
                  <a:pt x="3327568" y="61248"/>
                </a:cubicBezTo>
                <a:cubicBezTo>
                  <a:pt x="3628510" y="5637"/>
                  <a:pt x="3927528" y="7141"/>
                  <a:pt x="4227028" y="1129"/>
                </a:cubicBezTo>
                <a:cubicBezTo>
                  <a:pt x="4296975" y="-249"/>
                  <a:pt x="4366742" y="-281"/>
                  <a:pt x="4436398" y="5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B53D39-BE7B-6D4B-93BC-5DF172EF6A6B}"/>
              </a:ext>
            </a:extLst>
          </p:cNvPr>
          <p:cNvSpPr txBox="1"/>
          <p:nvPr/>
        </p:nvSpPr>
        <p:spPr>
          <a:xfrm>
            <a:off x="5967949" y="3939567"/>
            <a:ext cx="5631112" cy="1878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+mj-lt"/>
                <a:ea typeface="+mj-ea"/>
                <a:cs typeface="+mj-cs"/>
              </a:rPr>
              <a:t>Proved out OpenSSL’s SHA-2 with SAW, but what about modern algorithms for digests?</a:t>
            </a:r>
          </a:p>
        </p:txBody>
      </p:sp>
    </p:spTree>
    <p:extLst>
      <p:ext uri="{BB962C8B-B14F-4D97-AF65-F5344CB8AC3E}">
        <p14:creationId xmlns:p14="http://schemas.microsoft.com/office/powerpoint/2010/main" val="1683512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B68B7A-1839-4841-8B4C-A1D8D5DBFAEF}"/>
              </a:ext>
            </a:extLst>
          </p:cNvPr>
          <p:cNvSpPr txBox="1"/>
          <p:nvPr/>
        </p:nvSpPr>
        <p:spPr>
          <a:xfrm>
            <a:off x="1757841" y="2394021"/>
            <a:ext cx="691492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4"/>
                </a:solidFill>
                <a:latin typeface="Lucida Console" panose="020B0609040504020204" pitchFamily="49" charset="0"/>
              </a:rPr>
              <a:t>func</a:t>
            </a:r>
            <a:r>
              <a:rPr lang="en-US" sz="2400" dirty="0">
                <a:latin typeface="Lucida Console" panose="020B0609040504020204" pitchFamily="49" charset="0"/>
              </a:rPr>
              <a:t> SHA-3[</a:t>
            </a:r>
            <a:r>
              <a:rPr lang="en-US" sz="2400" i="1" dirty="0">
                <a:latin typeface="Lucida Console" panose="020B0609040504020204" pitchFamily="49" charset="0"/>
              </a:rPr>
              <a:t>d</a:t>
            </a:r>
            <a:r>
              <a:rPr lang="en-US" sz="2400" dirty="0">
                <a:latin typeface="Lucida Console" panose="020B0609040504020204" pitchFamily="49" charset="0"/>
              </a:rPr>
              <a:t>](</a:t>
            </a:r>
            <a:r>
              <a:rPr lang="en-US" sz="2400" i="1" dirty="0">
                <a:latin typeface="Lucida Console" panose="020B0609040504020204" pitchFamily="49" charset="0"/>
              </a:rPr>
              <a:t>M</a:t>
            </a:r>
            <a:r>
              <a:rPr lang="en-US" sz="2400" dirty="0">
                <a:latin typeface="Lucida Console" panose="020B0609040504020204" pitchFamily="49" charset="0"/>
              </a:rPr>
              <a:t>) </a:t>
            </a:r>
            <a:r>
              <a:rPr lang="en-US" sz="2400" b="1" dirty="0">
                <a:solidFill>
                  <a:schemeClr val="accent4"/>
                </a:solidFill>
                <a:latin typeface="Lucida Console" panose="020B0609040504020204" pitchFamily="49" charset="0"/>
              </a:rPr>
              <a:t>returns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i="1" dirty="0">
                <a:latin typeface="Lucida Console" panose="020B0609040504020204" pitchFamily="49" charset="0"/>
              </a:rPr>
              <a:t>D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1: </a:t>
            </a:r>
            <a:r>
              <a:rPr lang="en-US" sz="2400" i="1" dirty="0">
                <a:latin typeface="Lucida Console" panose="020B0609040504020204" pitchFamily="49" charset="0"/>
              </a:rPr>
              <a:t>p</a:t>
            </a:r>
            <a:r>
              <a:rPr lang="en-US" sz="2400" i="1" baseline="-25000" dirty="0">
                <a:latin typeface="Lucida Console" panose="020B0609040504020204" pitchFamily="49" charset="0"/>
              </a:rPr>
              <a:t>0</a:t>
            </a:r>
            <a:r>
              <a:rPr lang="en-US" sz="2400" dirty="0">
                <a:latin typeface="Lucida Console" panose="020B0609040504020204" pitchFamily="49" charset="0"/>
              </a:rPr>
              <a:t>,…,</a:t>
            </a:r>
            <a:r>
              <a:rPr lang="en-US" sz="2400" i="1" dirty="0">
                <a:latin typeface="Lucida Console" panose="020B0609040504020204" pitchFamily="49" charset="0"/>
              </a:rPr>
              <a:t>p</a:t>
            </a:r>
            <a:r>
              <a:rPr lang="en-US" sz="2400" i="1" baseline="-25000" dirty="0">
                <a:latin typeface="Lucida Console" panose="020B0609040504020204" pitchFamily="49" charset="0"/>
              </a:rPr>
              <a:t>m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400" dirty="0">
                <a:solidFill>
                  <a:schemeClr val="accent5"/>
                </a:solidFill>
                <a:latin typeface="Lucida Console" panose="020B0609040504020204" pitchFamily="49" charset="0"/>
              </a:rPr>
              <a:t>pad</a:t>
            </a:r>
            <a:r>
              <a:rPr lang="en-US" sz="2400" dirty="0">
                <a:latin typeface="Lucida Console" panose="020B0609040504020204" pitchFamily="49" charset="0"/>
              </a:rPr>
              <a:t>(1600-2d,</a:t>
            </a:r>
            <a:r>
              <a:rPr lang="en-US" sz="2400" i="1" dirty="0">
                <a:latin typeface="Lucida Console" panose="020B0609040504020204" pitchFamily="49" charset="0"/>
              </a:rPr>
              <a:t>M·01</a:t>
            </a:r>
            <a:r>
              <a:rPr lang="en-US" sz="2400" dirty="0">
                <a:latin typeface="Lucida Console" panose="020B0609040504020204" pitchFamily="49" charset="0"/>
              </a:rPr>
              <a:t>) 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2: </a:t>
            </a:r>
            <a:r>
              <a:rPr lang="en-US" sz="2400" i="1" dirty="0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 = 0</a:t>
            </a:r>
            <a:r>
              <a:rPr lang="en-US" sz="2400" baseline="-25000" dirty="0">
                <a:latin typeface="Lucida Console" panose="020B0609040504020204" pitchFamily="49" charset="0"/>
              </a:rPr>
              <a:t>0</a:t>
            </a:r>
            <a:r>
              <a:rPr lang="en-US" sz="2400" dirty="0">
                <a:latin typeface="Lucida Console" panose="020B0609040504020204" pitchFamily="49" charset="0"/>
              </a:rPr>
              <a:t>,…,0</a:t>
            </a:r>
            <a:r>
              <a:rPr lang="en-US" sz="2400" baseline="-25000" dirty="0">
                <a:latin typeface="Lucida Console" panose="020B0609040504020204" pitchFamily="49" charset="0"/>
              </a:rPr>
              <a:t>1599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3: </a:t>
            </a:r>
            <a:r>
              <a:rPr lang="en-US" sz="2400" b="1" dirty="0">
                <a:solidFill>
                  <a:schemeClr val="accent4"/>
                </a:solidFill>
                <a:latin typeface="Lucida Console" panose="020B0609040504020204" pitchFamily="49" charset="0"/>
              </a:rPr>
              <a:t>for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i="1" dirty="0">
                <a:latin typeface="Lucida Console" panose="020B0609040504020204" pitchFamily="49" charset="0"/>
              </a:rPr>
              <a:t>p</a:t>
            </a:r>
            <a:r>
              <a:rPr lang="en-US" sz="2400" i="1" baseline="-25000" dirty="0">
                <a:latin typeface="Lucida Console" panose="020B0609040504020204" pitchFamily="49" charset="0"/>
              </a:rPr>
              <a:t>i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400" i="1" dirty="0">
                <a:latin typeface="Lucida Console" panose="020B0609040504020204" pitchFamily="49" charset="0"/>
              </a:rPr>
              <a:t>p</a:t>
            </a:r>
            <a:r>
              <a:rPr lang="en-US" sz="2400" i="1" baseline="-25000" dirty="0">
                <a:latin typeface="Lucida Console" panose="020B0609040504020204" pitchFamily="49" charset="0"/>
              </a:rPr>
              <a:t>0</a:t>
            </a:r>
            <a:r>
              <a:rPr lang="en-US" sz="2400" dirty="0">
                <a:latin typeface="Lucida Console" panose="020B0609040504020204" pitchFamily="49" charset="0"/>
              </a:rPr>
              <a:t>,…,</a:t>
            </a:r>
            <a:r>
              <a:rPr lang="en-US" sz="2400" i="1" dirty="0">
                <a:latin typeface="Lucida Console" panose="020B0609040504020204" pitchFamily="49" charset="0"/>
              </a:rPr>
              <a:t>p</a:t>
            </a:r>
            <a:r>
              <a:rPr lang="en-US" sz="2400" i="1" baseline="-25000" dirty="0">
                <a:latin typeface="Lucida Console" panose="020B0609040504020204" pitchFamily="49" charset="0"/>
              </a:rPr>
              <a:t>m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b="1" dirty="0">
                <a:solidFill>
                  <a:schemeClr val="accent4"/>
                </a:solidFill>
                <a:latin typeface="Lucida Console" panose="020B0609040504020204" pitchFamily="49" charset="0"/>
              </a:rPr>
              <a:t>do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4:   </a:t>
            </a:r>
            <a:r>
              <a:rPr lang="en-US" sz="2400" i="1" dirty="0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400" i="1" dirty="0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Lucida Console" panose="020B0609040504020204" pitchFamily="49" charset="0"/>
              </a:rPr>
              <a:t>xor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zeroExtend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i="1" dirty="0">
                <a:latin typeface="Lucida Console" panose="020B0609040504020204" pitchFamily="49" charset="0"/>
              </a:rPr>
              <a:t>p</a:t>
            </a:r>
            <a:r>
              <a:rPr lang="en-US" sz="2400" i="1" baseline="-25000" dirty="0">
                <a:latin typeface="Lucida Console" panose="020B0609040504020204" pitchFamily="49" charset="0"/>
              </a:rPr>
              <a:t>i</a:t>
            </a:r>
            <a:r>
              <a:rPr lang="en-US" sz="2400" dirty="0">
                <a:latin typeface="Lucida Console" panose="020B0609040504020204" pitchFamily="49" charset="0"/>
              </a:rPr>
              <a:t>,</a:t>
            </a:r>
            <a:r>
              <a:rPr lang="en-US" sz="2400" i="1" dirty="0">
                <a:latin typeface="Lucida Console" panose="020B0609040504020204" pitchFamily="49" charset="0"/>
              </a:rPr>
              <a:t>2d</a:t>
            </a:r>
            <a:r>
              <a:rPr lang="en-US" sz="24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5:   </a:t>
            </a:r>
            <a:r>
              <a:rPr lang="en-US" sz="2400" i="1" dirty="0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800" dirty="0">
                <a:solidFill>
                  <a:schemeClr val="accent5"/>
                </a:solidFill>
                <a:latin typeface="Copperplate"/>
              </a:rPr>
              <a:t>Keccak</a:t>
            </a:r>
            <a:r>
              <a:rPr lang="en-US" sz="2400" dirty="0">
                <a:latin typeface="Lucida Console" panose="020B0609040504020204" pitchFamily="49" charset="0"/>
              </a:rPr>
              <a:t>[</a:t>
            </a:r>
            <a:r>
              <a:rPr lang="en-US" sz="2400" i="1" dirty="0">
                <a:latin typeface="Lucida Console" panose="020B0609040504020204" pitchFamily="49" charset="0"/>
              </a:rPr>
              <a:t>1600</a:t>
            </a:r>
            <a:r>
              <a:rPr lang="en-US" sz="2400" dirty="0">
                <a:latin typeface="Lucida Console" panose="020B0609040504020204" pitchFamily="49" charset="0"/>
              </a:rPr>
              <a:t>,</a:t>
            </a:r>
            <a:r>
              <a:rPr lang="en-US" sz="2400" i="1" dirty="0">
                <a:latin typeface="Lucida Console" panose="020B0609040504020204" pitchFamily="49" charset="0"/>
              </a:rPr>
              <a:t>24</a:t>
            </a:r>
            <a:r>
              <a:rPr lang="en-US" sz="2400" dirty="0">
                <a:latin typeface="Lucida Console" panose="020B0609040504020204" pitchFamily="49" charset="0"/>
              </a:rPr>
              <a:t>](</a:t>
            </a:r>
            <a:r>
              <a:rPr lang="en-US" sz="2400" i="1" dirty="0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6: </a:t>
            </a:r>
            <a:r>
              <a:rPr lang="en-US" sz="2400" b="1" dirty="0">
                <a:solidFill>
                  <a:schemeClr val="accent4"/>
                </a:solidFill>
                <a:latin typeface="Lucida Console" panose="020B0609040504020204" pitchFamily="49" charset="0"/>
              </a:rPr>
              <a:t>end for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7: </a:t>
            </a:r>
            <a:r>
              <a:rPr lang="en-US" sz="2400" i="1" dirty="0">
                <a:latin typeface="Lucida Console" panose="020B0609040504020204" pitchFamily="49" charset="0"/>
              </a:rPr>
              <a:t>D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400" dirty="0">
                <a:solidFill>
                  <a:schemeClr val="accent5"/>
                </a:solidFill>
                <a:latin typeface="Lucida Console" panose="020B0609040504020204" pitchFamily="49" charset="0"/>
              </a:rPr>
              <a:t>take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i="1" dirty="0" err="1">
                <a:latin typeface="Lucida Console" panose="020B0609040504020204" pitchFamily="49" charset="0"/>
              </a:rPr>
              <a:t>A</a:t>
            </a:r>
            <a:r>
              <a:rPr lang="en-US" sz="2400" dirty="0" err="1">
                <a:latin typeface="Lucida Console" panose="020B0609040504020204" pitchFamily="49" charset="0"/>
              </a:rPr>
              <a:t>,</a:t>
            </a:r>
            <a:r>
              <a:rPr lang="en-US" sz="2400" i="1" dirty="0" err="1">
                <a:latin typeface="Lucida Console" panose="020B0609040504020204" pitchFamily="49" charset="0"/>
              </a:rPr>
              <a:t>d</a:t>
            </a:r>
            <a:r>
              <a:rPr lang="en-US" sz="2400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D8D4F7-E321-AB4A-A282-9229F251D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SHA-3 Sponge Construction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83727164-F37C-2E4E-89AF-4891D724BABE}"/>
              </a:ext>
            </a:extLst>
          </p:cNvPr>
          <p:cNvSpPr/>
          <p:nvPr/>
        </p:nvSpPr>
        <p:spPr>
          <a:xfrm>
            <a:off x="8191046" y="3864279"/>
            <a:ext cx="187891" cy="79540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916747-0890-6B4E-99AA-15BF3B6FFA1A}"/>
              </a:ext>
            </a:extLst>
          </p:cNvPr>
          <p:cNvSpPr txBox="1"/>
          <p:nvPr/>
        </p:nvSpPr>
        <p:spPr>
          <a:xfrm>
            <a:off x="8408012" y="3969592"/>
            <a:ext cx="2590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Absorb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F6F1B1F2-B3F9-E941-94BC-E7164F066745}"/>
              </a:ext>
            </a:extLst>
          </p:cNvPr>
          <p:cNvSpPr/>
          <p:nvPr/>
        </p:nvSpPr>
        <p:spPr>
          <a:xfrm>
            <a:off x="5274570" y="5064374"/>
            <a:ext cx="187891" cy="38956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B2C9BF-F415-1243-80B2-BAB9A577C077}"/>
              </a:ext>
            </a:extLst>
          </p:cNvPr>
          <p:cNvSpPr txBox="1"/>
          <p:nvPr/>
        </p:nvSpPr>
        <p:spPr>
          <a:xfrm>
            <a:off x="5462461" y="4966769"/>
            <a:ext cx="2590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Squeeze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7C96A954-D138-4242-B67E-C7A0C0E9FEEC}"/>
              </a:ext>
            </a:extLst>
          </p:cNvPr>
          <p:cNvSpPr/>
          <p:nvPr/>
        </p:nvSpPr>
        <p:spPr>
          <a:xfrm>
            <a:off x="7816364" y="2803602"/>
            <a:ext cx="187891" cy="38956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0AA474-BDFB-9644-A065-2B83E3205A31}"/>
              </a:ext>
            </a:extLst>
          </p:cNvPr>
          <p:cNvSpPr txBox="1"/>
          <p:nvPr/>
        </p:nvSpPr>
        <p:spPr>
          <a:xfrm>
            <a:off x="7995534" y="2701333"/>
            <a:ext cx="1762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Partition</a:t>
            </a:r>
          </a:p>
        </p:txBody>
      </p:sp>
    </p:spTree>
    <p:extLst>
      <p:ext uri="{BB962C8B-B14F-4D97-AF65-F5344CB8AC3E}">
        <p14:creationId xmlns:p14="http://schemas.microsoft.com/office/powerpoint/2010/main" val="298676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1B1F-4FED-1342-97AC-7CF50C59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Copperplate" panose="02027200000000000000" pitchFamily="18" charset="0"/>
              </a:rPr>
              <a:t>KECCAK</a:t>
            </a:r>
            <a:r>
              <a:rPr lang="en-US" sz="4800" dirty="0">
                <a:latin typeface="Copperplate" panose="02000504000000020004" pitchFamily="2" charset="77"/>
              </a:rPr>
              <a:t> </a:t>
            </a:r>
            <a:r>
              <a:rPr lang="en-US" sz="4800" dirty="0"/>
              <a:t>Inner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F2A6C16D-4093-1B44-A917-CD9D34D15D87}"/>
                  </a:ext>
                </a:extLst>
              </p:cNvPr>
              <p:cNvSpPr/>
              <p:nvPr/>
            </p:nvSpPr>
            <p:spPr>
              <a:xfrm>
                <a:off x="1097912" y="4189105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F2A6C16D-4093-1B44-A917-CD9D34D15D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912" y="4189105"/>
                <a:ext cx="930632" cy="752080"/>
              </a:xfrm>
              <a:prstGeom prst="round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EA31AC94-CC0C-4B46-AA8D-8207C9467A64}"/>
                  </a:ext>
                </a:extLst>
              </p:cNvPr>
              <p:cNvSpPr/>
              <p:nvPr/>
            </p:nvSpPr>
            <p:spPr>
              <a:xfrm>
                <a:off x="3252709" y="4167472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EA31AC94-CC0C-4B46-AA8D-8207C9467A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709" y="4167472"/>
                <a:ext cx="930632" cy="752080"/>
              </a:xfrm>
              <a:prstGeom prst="round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593A55DC-94B2-E648-B97D-35787CDE962F}"/>
                  </a:ext>
                </a:extLst>
              </p:cNvPr>
              <p:cNvSpPr/>
              <p:nvPr/>
            </p:nvSpPr>
            <p:spPr>
              <a:xfrm>
                <a:off x="5407506" y="4156650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593A55DC-94B2-E648-B97D-35787CDE9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506" y="4156650"/>
                <a:ext cx="930632" cy="752080"/>
              </a:xfrm>
              <a:prstGeom prst="round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F4CD2C08-0C9F-F44B-A19C-4D9684EDF7CE}"/>
                  </a:ext>
                </a:extLst>
              </p:cNvPr>
              <p:cNvSpPr/>
              <p:nvPr/>
            </p:nvSpPr>
            <p:spPr>
              <a:xfrm>
                <a:off x="7562303" y="4189105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F4CD2C08-0C9F-F44B-A19C-4D9684EDF7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303" y="4189105"/>
                <a:ext cx="930632" cy="752080"/>
              </a:xfrm>
              <a:prstGeom prst="round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F4B3BD9F-488A-694E-9171-602739D604F9}"/>
                  </a:ext>
                </a:extLst>
              </p:cNvPr>
              <p:cNvSpPr/>
              <p:nvPr/>
            </p:nvSpPr>
            <p:spPr>
              <a:xfrm>
                <a:off x="9717100" y="4167472"/>
                <a:ext cx="930632" cy="75208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𝜄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F4B3BD9F-488A-694E-9171-602739D604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100" y="4167472"/>
                <a:ext cx="930632" cy="75208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4226B91-26B9-1A4D-BFC7-992498FB8797}"/>
              </a:ext>
            </a:extLst>
          </p:cNvPr>
          <p:cNvSpPr txBox="1"/>
          <p:nvPr/>
        </p:nvSpPr>
        <p:spPr>
          <a:xfrm>
            <a:off x="729651" y="4995290"/>
            <a:ext cx="1667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Parity over Columns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8CA839-0F42-4540-A992-748CA57D51CD}"/>
              </a:ext>
            </a:extLst>
          </p:cNvPr>
          <p:cNvSpPr txBox="1"/>
          <p:nvPr/>
        </p:nvSpPr>
        <p:spPr>
          <a:xfrm>
            <a:off x="1055077" y="1972040"/>
            <a:ext cx="10139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Input:</a:t>
            </a:r>
            <a:r>
              <a:rPr lang="en-US" sz="3600" dirty="0"/>
              <a:t> 5 x 5 array of 64-bit words (1600 bits)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Output:</a:t>
            </a:r>
            <a:r>
              <a:rPr lang="en-US" sz="3600" dirty="0"/>
              <a:t> input transformed by 5 successive functions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E2236C-098C-C241-93AC-4DB744656106}"/>
              </a:ext>
            </a:extLst>
          </p:cNvPr>
          <p:cNvSpPr txBox="1"/>
          <p:nvPr/>
        </p:nvSpPr>
        <p:spPr>
          <a:xfrm>
            <a:off x="3158364" y="4995290"/>
            <a:ext cx="1119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Bitwise rotate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C914BC-E64A-444F-966A-570D0C2C198D}"/>
              </a:ext>
            </a:extLst>
          </p:cNvPr>
          <p:cNvSpPr txBox="1"/>
          <p:nvPr/>
        </p:nvSpPr>
        <p:spPr>
          <a:xfrm>
            <a:off x="4998953" y="4995290"/>
            <a:ext cx="174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Permutation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C68595-48C6-414B-8D04-BF4C894D7B7D}"/>
              </a:ext>
            </a:extLst>
          </p:cNvPr>
          <p:cNvSpPr txBox="1"/>
          <p:nvPr/>
        </p:nvSpPr>
        <p:spPr>
          <a:xfrm>
            <a:off x="7153750" y="4995290"/>
            <a:ext cx="1817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Row combination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1D2549-7396-7D47-B6AE-4BC58467A42F}"/>
              </a:ext>
            </a:extLst>
          </p:cNvPr>
          <p:cNvSpPr txBox="1"/>
          <p:nvPr/>
        </p:nvSpPr>
        <p:spPr>
          <a:xfrm>
            <a:off x="9308547" y="4995289"/>
            <a:ext cx="1747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Constant mix in</a:t>
            </a:r>
          </a:p>
        </p:txBody>
      </p:sp>
    </p:spTree>
    <p:extLst>
      <p:ext uri="{BB962C8B-B14F-4D97-AF65-F5344CB8AC3E}">
        <p14:creationId xmlns:p14="http://schemas.microsoft.com/office/powerpoint/2010/main" val="334435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8" grpId="0"/>
      <p:bldP spid="19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1B1F-4FED-1342-97AC-7CF50C59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Copperplate" panose="02027200000000000000" pitchFamily="18" charset="0"/>
              </a:rPr>
              <a:t>KECCAK</a:t>
            </a:r>
            <a:r>
              <a:rPr lang="en-US" sz="4800" dirty="0">
                <a:latin typeface="Copperplate" panose="02000504000000020004" pitchFamily="2" charset="77"/>
              </a:rPr>
              <a:t> </a:t>
            </a:r>
            <a:r>
              <a:rPr lang="en-US" sz="4800" dirty="0"/>
              <a:t>Transformation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549498B-8CF0-874C-B73A-B8496974AA39}"/>
                  </a:ext>
                </a:extLst>
              </p:cNvPr>
              <p:cNvSpPr txBox="1"/>
              <p:nvPr/>
            </p:nvSpPr>
            <p:spPr>
              <a:xfrm>
                <a:off x="3849855" y="2024503"/>
                <a:ext cx="6914923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err="1">
                    <a:solidFill>
                      <a:schemeClr val="accent4"/>
                    </a:solidFill>
                    <a:latin typeface="Lucida Console" panose="020B0609040504020204" pitchFamily="49" charset="0"/>
                  </a:rPr>
                  <a:t>func</a:t>
                </a:r>
                <a:r>
                  <a:rPr lang="en-US" sz="2400" dirty="0">
                    <a:latin typeface="Lucida Console" panose="020B0609040504020204" pitchFamily="49" charset="0"/>
                  </a:rPr>
                  <a:t> </a:t>
                </a:r>
                <a:r>
                  <a:rPr lang="en-US" sz="2400" dirty="0">
                    <a:latin typeface="Copperplate" panose="02000504000000020004" pitchFamily="2" charset="77"/>
                  </a:rPr>
                  <a:t>KECCAK</a:t>
                </a:r>
                <a:r>
                  <a:rPr lang="en-US" sz="2400" dirty="0">
                    <a:latin typeface="Lucida Console" panose="020B0609040504020204" pitchFamily="49" charset="0"/>
                  </a:rPr>
                  <a:t>(</a:t>
                </a:r>
                <a:r>
                  <a:rPr lang="en-US" sz="2400" i="1" dirty="0">
                    <a:latin typeface="Lucida Console" panose="020B0609040504020204" pitchFamily="49" charset="0"/>
                  </a:rPr>
                  <a:t>A</a:t>
                </a:r>
                <a:r>
                  <a:rPr lang="en-US" sz="2400" dirty="0">
                    <a:latin typeface="Lucida Console" panose="020B0609040504020204" pitchFamily="49" charset="0"/>
                  </a:rPr>
                  <a:t>) </a:t>
                </a:r>
                <a:r>
                  <a:rPr lang="en-US" sz="2400" b="1" dirty="0">
                    <a:solidFill>
                      <a:schemeClr val="accent4"/>
                    </a:solidFill>
                    <a:latin typeface="Lucida Console" panose="020B0609040504020204" pitchFamily="49" charset="0"/>
                  </a:rPr>
                  <a:t>returns</a:t>
                </a:r>
                <a:r>
                  <a:rPr lang="en-US" sz="2400" dirty="0">
                    <a:latin typeface="Lucida Console" panose="020B0609040504020204" pitchFamily="49" charset="0"/>
                  </a:rPr>
                  <a:t> </a:t>
                </a:r>
                <a:r>
                  <a:rPr lang="en-US" sz="2400" i="1" dirty="0">
                    <a:latin typeface="Lucida Console" panose="020B0609040504020204" pitchFamily="49" charset="0"/>
                  </a:rPr>
                  <a:t>A</a:t>
                </a:r>
              </a:p>
              <a:p>
                <a:r>
                  <a:rPr lang="en-US" sz="2400" dirty="0">
                    <a:latin typeface="Lucida Console" panose="020B0609040504020204" pitchFamily="49" charset="0"/>
                  </a:rPr>
                  <a:t>  1: </a:t>
                </a:r>
                <a:r>
                  <a:rPr lang="en-US" sz="2400" b="1" dirty="0">
                    <a:solidFill>
                      <a:schemeClr val="accent4"/>
                    </a:solidFill>
                    <a:latin typeface="Lucida Console" panose="020B0609040504020204" pitchFamily="49" charset="0"/>
                  </a:rPr>
                  <a:t>for</a:t>
                </a:r>
                <a:r>
                  <a:rPr lang="en-US" sz="2400" dirty="0">
                    <a:latin typeface="Lucida Console" panose="020B0609040504020204" pitchFamily="49" charset="0"/>
                  </a:rPr>
                  <a:t> </a:t>
                </a:r>
                <a:r>
                  <a:rPr lang="en-US" sz="2400" i="1" dirty="0" err="1">
                    <a:latin typeface="Lucida Console" panose="020B0609040504020204" pitchFamily="49" charset="0"/>
                  </a:rPr>
                  <a:t>i</a:t>
                </a:r>
                <a:r>
                  <a:rPr lang="en-US" sz="2400" dirty="0">
                    <a:latin typeface="Lucida Console" panose="020B0609040504020204" pitchFamily="49" charset="0"/>
                  </a:rPr>
                  <a:t> </a:t>
                </a:r>
                <a:r>
                  <a:rPr lang="en-US" sz="2400" b="1" dirty="0">
                    <a:solidFill>
                      <a:schemeClr val="accent4"/>
                    </a:solidFill>
                    <a:latin typeface="Lucida Console" panose="020B0609040504020204" pitchFamily="49" charset="0"/>
                  </a:rPr>
                  <a:t>in</a:t>
                </a:r>
                <a:r>
                  <a:rPr lang="en-US" sz="2400" dirty="0">
                    <a:latin typeface="Lucida Console" panose="020B0609040504020204" pitchFamily="49" charset="0"/>
                  </a:rPr>
                  <a:t> 0…23</a:t>
                </a:r>
                <a:r>
                  <a:rPr lang="en-US" sz="2400" i="1" dirty="0">
                    <a:latin typeface="Lucida Console" panose="020B0609040504020204" pitchFamily="49" charset="0"/>
                  </a:rPr>
                  <a:t> </a:t>
                </a:r>
                <a:r>
                  <a:rPr lang="en-US" sz="2400" b="1" dirty="0">
                    <a:solidFill>
                      <a:schemeClr val="accent4"/>
                    </a:solidFill>
                    <a:latin typeface="Lucida Console" panose="020B0609040504020204" pitchFamily="49" charset="0"/>
                  </a:rPr>
                  <a:t>do</a:t>
                </a:r>
              </a:p>
              <a:p>
                <a:r>
                  <a:rPr lang="en-US" sz="2400" dirty="0">
                    <a:latin typeface="Lucida Console" panose="020B0609040504020204" pitchFamily="49" charset="0"/>
                  </a:rPr>
                  <a:t>  2:   </a:t>
                </a:r>
                <a:r>
                  <a:rPr lang="en-US" sz="2400" i="1" dirty="0">
                    <a:latin typeface="Lucida Console" panose="020B0609040504020204" pitchFamily="49" charset="0"/>
                  </a:rPr>
                  <a:t>A</a:t>
                </a:r>
                <a:r>
                  <a:rPr lang="en-US" sz="2400" dirty="0">
                    <a:latin typeface="Lucida Console" panose="020B0609040504020204" pitchFamily="49" charset="0"/>
                  </a:rPr>
                  <a:t> = </a:t>
                </a:r>
                <a:r>
                  <a:rPr lang="en-US" sz="2800" dirty="0">
                    <a:solidFill>
                      <a:schemeClr val="accent5"/>
                    </a:solidFill>
                    <a:latin typeface="+mj-lt"/>
                  </a:rPr>
                  <a:t>Θ</a:t>
                </a:r>
                <a:r>
                  <a:rPr lang="en-US" sz="2400" dirty="0">
                    <a:latin typeface="Lucida Console" panose="020B0609040504020204" pitchFamily="49" charset="0"/>
                  </a:rPr>
                  <a:t>(</a:t>
                </a:r>
                <a:r>
                  <a:rPr lang="en-US" sz="2400" i="1" dirty="0">
                    <a:latin typeface="Lucida Console" panose="020B0609040504020204" pitchFamily="49" charset="0"/>
                  </a:rPr>
                  <a:t>A</a:t>
                </a:r>
                <a:r>
                  <a:rPr lang="en-US" sz="2400" dirty="0">
                    <a:latin typeface="Lucida Console" panose="020B0609040504020204" pitchFamily="49" charset="0"/>
                  </a:rPr>
                  <a:t>)</a:t>
                </a:r>
              </a:p>
              <a:p>
                <a:r>
                  <a:rPr lang="en-US" sz="2400" dirty="0">
                    <a:latin typeface="Lucida Console" panose="020B0609040504020204" pitchFamily="49" charset="0"/>
                  </a:rPr>
                  <a:t>  3:   </a:t>
                </a:r>
                <a:r>
                  <a:rPr lang="en-US" sz="2400" i="1" dirty="0">
                    <a:latin typeface="Lucida Console" panose="020B0609040504020204" pitchFamily="49" charset="0"/>
                  </a:rPr>
                  <a:t>A</a:t>
                </a:r>
                <a:r>
                  <a:rPr lang="en-US" sz="2400" dirty="0">
                    <a:latin typeface="Lucida Console" panose="020B0609040504020204" pitchFamily="49" charset="0"/>
                  </a:rPr>
                  <a:t> = </a:t>
                </a:r>
                <a:r>
                  <a:rPr lang="en-US" sz="2400" dirty="0" err="1">
                    <a:solidFill>
                      <a:schemeClr val="accent5"/>
                    </a:solidFill>
                    <a:latin typeface="Lucida Console" panose="020B0609040504020204" pitchFamily="49" charset="0"/>
                  </a:rPr>
                  <a:t>ρ</a:t>
                </a:r>
                <a:r>
                  <a:rPr lang="en-US" sz="2400" dirty="0">
                    <a:latin typeface="Lucida Console" panose="020B0609040504020204" pitchFamily="49" charset="0"/>
                  </a:rPr>
                  <a:t>(</a:t>
                </a:r>
                <a:r>
                  <a:rPr lang="en-US" sz="2400" i="1" dirty="0">
                    <a:latin typeface="Lucida Console" panose="020B0609040504020204" pitchFamily="49" charset="0"/>
                  </a:rPr>
                  <a:t>A</a:t>
                </a:r>
                <a:r>
                  <a:rPr lang="en-US" sz="2400" dirty="0">
                    <a:latin typeface="Lucida Console" panose="020B0609040504020204" pitchFamily="49" charset="0"/>
                  </a:rPr>
                  <a:t>)</a:t>
                </a:r>
              </a:p>
              <a:p>
                <a:r>
                  <a:rPr lang="en-US" sz="2400" dirty="0">
                    <a:latin typeface="Lucida Console" panose="020B0609040504020204" pitchFamily="49" charset="0"/>
                  </a:rPr>
                  <a:t>  4:   </a:t>
                </a:r>
                <a:r>
                  <a:rPr lang="en-US" sz="2400" i="1" dirty="0">
                    <a:latin typeface="Lucida Console" panose="020B0609040504020204" pitchFamily="49" charset="0"/>
                  </a:rPr>
                  <a:t>A</a:t>
                </a:r>
                <a:r>
                  <a:rPr lang="en-US" sz="2400" dirty="0">
                    <a:latin typeface="Lucida Console" panose="020B0609040504020204" pitchFamily="49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>
                    <a:latin typeface="Lucida Console" panose="020B0609040504020204" pitchFamily="49" charset="0"/>
                  </a:rPr>
                  <a:t>(</a:t>
                </a:r>
                <a:r>
                  <a:rPr lang="en-US" sz="2400" i="1" dirty="0">
                    <a:latin typeface="Lucida Console" panose="020B0609040504020204" pitchFamily="49" charset="0"/>
                  </a:rPr>
                  <a:t>A</a:t>
                </a:r>
                <a:r>
                  <a:rPr lang="en-US" sz="2400" dirty="0">
                    <a:latin typeface="Lucida Console" panose="020B0609040504020204" pitchFamily="49" charset="0"/>
                  </a:rPr>
                  <a:t>)</a:t>
                </a:r>
              </a:p>
              <a:p>
                <a:r>
                  <a:rPr lang="en-US" sz="2400" dirty="0">
                    <a:latin typeface="Lucida Console" panose="020B0609040504020204" pitchFamily="49" charset="0"/>
                  </a:rPr>
                  <a:t>  5:   </a:t>
                </a:r>
                <a:r>
                  <a:rPr lang="en-US" sz="2400" i="1" dirty="0">
                    <a:latin typeface="Lucida Console" panose="020B0609040504020204" pitchFamily="49" charset="0"/>
                  </a:rPr>
                  <a:t>A</a:t>
                </a:r>
                <a:r>
                  <a:rPr lang="en-US" sz="2400" dirty="0">
                    <a:latin typeface="Lucida Console" panose="020B0609040504020204" pitchFamily="49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2400" dirty="0">
                    <a:latin typeface="Lucida Console" panose="020B0609040504020204" pitchFamily="49" charset="0"/>
                  </a:rPr>
                  <a:t>(</a:t>
                </a:r>
                <a:r>
                  <a:rPr lang="en-US" sz="2400" i="1" dirty="0">
                    <a:latin typeface="Lucida Console" panose="020B0609040504020204" pitchFamily="49" charset="0"/>
                  </a:rPr>
                  <a:t>A</a:t>
                </a:r>
                <a:r>
                  <a:rPr lang="en-US" sz="2400" dirty="0">
                    <a:latin typeface="Lucida Console" panose="020B0609040504020204" pitchFamily="49" charset="0"/>
                  </a:rPr>
                  <a:t>)</a:t>
                </a:r>
              </a:p>
              <a:p>
                <a:r>
                  <a:rPr lang="en-US" sz="2400" dirty="0">
                    <a:latin typeface="Lucida Console" panose="020B0609040504020204" pitchFamily="49" charset="0"/>
                  </a:rPr>
                  <a:t>  6:   </a:t>
                </a:r>
                <a:r>
                  <a:rPr lang="en-US" sz="2400" i="1" dirty="0">
                    <a:latin typeface="Lucida Console" panose="020B0609040504020204" pitchFamily="49" charset="0"/>
                  </a:rPr>
                  <a:t>A</a:t>
                </a:r>
                <a:r>
                  <a:rPr lang="en-US" sz="2400" dirty="0">
                    <a:latin typeface="Lucida Console" panose="020B0609040504020204" pitchFamily="49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𝜄</m:t>
                    </m:r>
                  </m:oMath>
                </a14:m>
                <a:r>
                  <a:rPr lang="en-US" sz="2400" dirty="0">
                    <a:latin typeface="Lucida Console" panose="020B0609040504020204" pitchFamily="49" charset="0"/>
                  </a:rPr>
                  <a:t>(</a:t>
                </a:r>
                <a:r>
                  <a:rPr lang="en-US" sz="2400" i="1" dirty="0" err="1">
                    <a:latin typeface="Lucida Console" panose="020B0609040504020204" pitchFamily="49" charset="0"/>
                  </a:rPr>
                  <a:t>A</a:t>
                </a:r>
                <a:r>
                  <a:rPr lang="en-US" sz="2400" dirty="0" err="1">
                    <a:latin typeface="Lucida Console" panose="020B0609040504020204" pitchFamily="49" charset="0"/>
                  </a:rPr>
                  <a:t>,</a:t>
                </a:r>
                <a:r>
                  <a:rPr lang="en-US" sz="2400" i="1" dirty="0" err="1">
                    <a:latin typeface="Lucida Console" panose="020B0609040504020204" pitchFamily="49" charset="0"/>
                  </a:rPr>
                  <a:t>i</a:t>
                </a:r>
                <a:r>
                  <a:rPr lang="en-US" sz="2400" dirty="0">
                    <a:latin typeface="Lucida Console" panose="020B0609040504020204" pitchFamily="49" charset="0"/>
                  </a:rPr>
                  <a:t>)</a:t>
                </a:r>
              </a:p>
              <a:p>
                <a:r>
                  <a:rPr lang="en-US" sz="2400" dirty="0">
                    <a:latin typeface="Lucida Console" panose="020B0609040504020204" pitchFamily="49" charset="0"/>
                  </a:rPr>
                  <a:t>  7: </a:t>
                </a:r>
                <a:r>
                  <a:rPr lang="en-US" sz="2400" b="1" dirty="0">
                    <a:solidFill>
                      <a:schemeClr val="accent4"/>
                    </a:solidFill>
                    <a:latin typeface="Lucida Console" panose="020B0609040504020204" pitchFamily="49" charset="0"/>
                  </a:rPr>
                  <a:t>end for</a:t>
                </a:r>
              </a:p>
              <a:p>
                <a:r>
                  <a:rPr lang="en-US" sz="2400" dirty="0">
                    <a:latin typeface="Lucida Console" panose="020B0609040504020204" pitchFamily="49" charset="0"/>
                  </a:rPr>
                  <a:t> 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549498B-8CF0-874C-B73A-B8496974A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855" y="2024503"/>
                <a:ext cx="6914923" cy="3477875"/>
              </a:xfrm>
              <a:prstGeom prst="rect">
                <a:avLst/>
              </a:prstGeom>
              <a:blipFill>
                <a:blip r:embed="rId3"/>
                <a:stretch>
                  <a:fillRect l="-1411" t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C48EA3E-33A1-A94A-953B-A3CD0D35B524}"/>
              </a:ext>
            </a:extLst>
          </p:cNvPr>
          <p:cNvSpPr txBox="1"/>
          <p:nvPr/>
        </p:nvSpPr>
        <p:spPr>
          <a:xfrm>
            <a:off x="1877860" y="5699255"/>
            <a:ext cx="8436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5"/>
                </a:solidFill>
              </a:rPr>
              <a:t>24 Rounds in a call to </a:t>
            </a:r>
            <a:r>
              <a:rPr lang="en-US" sz="3600" dirty="0">
                <a:solidFill>
                  <a:schemeClr val="accent5"/>
                </a:solidFill>
                <a:latin typeface="Copperplate" panose="02000504000000020004" pitchFamily="2" charset="77"/>
              </a:rPr>
              <a:t>Keccak</a:t>
            </a:r>
            <a:r>
              <a:rPr lang="en-US" sz="3600" dirty="0">
                <a:solidFill>
                  <a:schemeClr val="accent5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992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24967-1633-FD4F-B6AF-A658C525712B}"/>
              </a:ext>
            </a:extLst>
          </p:cNvPr>
          <p:cNvSpPr txBox="1"/>
          <p:nvPr/>
        </p:nvSpPr>
        <p:spPr>
          <a:xfrm>
            <a:off x="626304" y="3921740"/>
            <a:ext cx="47420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i="1" dirty="0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800" dirty="0">
                <a:solidFill>
                  <a:schemeClr val="accent5"/>
                </a:solidFill>
                <a:latin typeface="Copperplate" panose="02000504000000020004" pitchFamily="2" charset="77"/>
              </a:rPr>
              <a:t>KECCAK</a:t>
            </a:r>
            <a:r>
              <a:rPr lang="en-US" sz="2400" dirty="0">
                <a:latin typeface="Lucida Console" panose="020B0609040504020204" pitchFamily="49" charset="0"/>
              </a:rPr>
              <a:t>[</a:t>
            </a:r>
            <a:r>
              <a:rPr lang="en-US" sz="2400" i="1" dirty="0">
                <a:latin typeface="Lucida Console" panose="020B0609040504020204" pitchFamily="49" charset="0"/>
              </a:rPr>
              <a:t>1600</a:t>
            </a:r>
            <a:r>
              <a:rPr lang="en-US" sz="2400" dirty="0">
                <a:latin typeface="Lucida Console" panose="020B0609040504020204" pitchFamily="49" charset="0"/>
              </a:rPr>
              <a:t>,</a:t>
            </a:r>
            <a:r>
              <a:rPr lang="en-US" sz="2400" i="1" dirty="0">
                <a:latin typeface="Lucida Console" panose="020B0609040504020204" pitchFamily="49" charset="0"/>
              </a:rPr>
              <a:t>24</a:t>
            </a:r>
            <a:r>
              <a:rPr lang="en-US" sz="2400" dirty="0">
                <a:latin typeface="Lucida Console" panose="020B0609040504020204" pitchFamily="49" charset="0"/>
              </a:rPr>
              <a:t>](</a:t>
            </a:r>
            <a:r>
              <a:rPr lang="en-US" sz="2400" i="1" dirty="0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)</a:t>
            </a:r>
          </a:p>
          <a:p>
            <a:pPr algn="r"/>
            <a:endParaRPr lang="en-US" sz="2400" dirty="0">
              <a:latin typeface="Lucida Console" panose="020B06090405040202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8C79C0-B839-8941-AB98-8187901E604F}"/>
              </a:ext>
            </a:extLst>
          </p:cNvPr>
          <p:cNvGrpSpPr/>
          <p:nvPr/>
        </p:nvGrpSpPr>
        <p:grpSpPr>
          <a:xfrm>
            <a:off x="6428680" y="877968"/>
            <a:ext cx="5153947" cy="1682758"/>
            <a:chOff x="4982735" y="1158773"/>
            <a:chExt cx="5153947" cy="118046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D70978C-CC3D-BC47-B1AE-DD329F42024D}"/>
                </a:ext>
              </a:extLst>
            </p:cNvPr>
            <p:cNvSpPr txBox="1"/>
            <p:nvPr/>
          </p:nvSpPr>
          <p:spPr>
            <a:xfrm>
              <a:off x="4982735" y="1440069"/>
              <a:ext cx="8084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err="1"/>
                <a:t>W</a:t>
              </a:r>
              <a:r>
                <a:rPr lang="en-US" sz="2400" i="1" baseline="-25000" dirty="0" err="1"/>
                <a:t>t</a:t>
              </a:r>
              <a:r>
                <a:rPr lang="en-US" sz="2400" dirty="0"/>
                <a:t> =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7B7C31-EC98-9D42-9DE7-8ED7606926DF}"/>
                </a:ext>
              </a:extLst>
            </p:cNvPr>
            <p:cNvSpPr txBox="1"/>
            <p:nvPr/>
          </p:nvSpPr>
          <p:spPr>
            <a:xfrm>
              <a:off x="5865542" y="1168646"/>
              <a:ext cx="8084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p</a:t>
              </a:r>
              <a:r>
                <a:rPr lang="en-US" sz="2400" i="1" baseline="-25000" dirty="0"/>
                <a:t>i</a:t>
              </a:r>
              <a:r>
                <a:rPr lang="en-US" sz="2400" i="1" baseline="30000" dirty="0"/>
                <a:t>t</a:t>
              </a:r>
              <a:endParaRPr 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ED5FE36-FF3A-644B-BBF4-4D10341E950F}"/>
                    </a:ext>
                  </a:extLst>
                </p:cNvPr>
                <p:cNvSpPr txBox="1"/>
                <p:nvPr/>
              </p:nvSpPr>
              <p:spPr>
                <a:xfrm>
                  <a:off x="5967271" y="1586516"/>
                  <a:ext cx="416941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sz="2400" baseline="-25000" dirty="0"/>
                    <a:t>1</a:t>
                  </a:r>
                  <a:r>
                    <a:rPr lang="en-US" sz="2400" dirty="0"/>
                    <a:t>(</a:t>
                  </a:r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t-2</a:t>
                  </a:r>
                  <a:r>
                    <a:rPr lang="en-US" sz="2400" dirty="0"/>
                    <a:t>) + </a:t>
                  </a:r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t-7</a:t>
                  </a:r>
                  <a:r>
                    <a:rPr lang="en-US" sz="2400" dirty="0"/>
                    <a:t> +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400" b="0" i="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sz="2400" baseline="-25000" dirty="0"/>
                    <a:t> </a:t>
                  </a:r>
                  <a:r>
                    <a:rPr lang="en-US" sz="2400" dirty="0"/>
                    <a:t>(</a:t>
                  </a:r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t-15</a:t>
                  </a:r>
                  <a:r>
                    <a:rPr lang="en-US" sz="2400" dirty="0"/>
                    <a:t>) + </a:t>
                  </a:r>
                  <a:r>
                    <a:rPr lang="en-US" sz="2400" i="1" dirty="0"/>
                    <a:t>W</a:t>
                  </a:r>
                  <a:r>
                    <a:rPr lang="en-US" sz="2400" i="1" baseline="-25000" dirty="0"/>
                    <a:t>t-16</a:t>
                  </a:r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ED5FE36-FF3A-644B-BBF4-4D10341E95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7271" y="1586516"/>
                  <a:ext cx="4169411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818" t="-16667" r="-303"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0B491708-EC35-1C46-B326-8E2817BF9CF0}"/>
                </a:ext>
              </a:extLst>
            </p:cNvPr>
            <p:cNvSpPr/>
            <p:nvPr/>
          </p:nvSpPr>
          <p:spPr>
            <a:xfrm>
              <a:off x="5711285" y="1158773"/>
              <a:ext cx="241118" cy="1018600"/>
            </a:xfrm>
            <a:prstGeom prst="leftBrac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978BC5F-6798-F94B-BBBF-F51A3BC881AE}"/>
                    </a:ext>
                  </a:extLst>
                </p:cNvPr>
                <p:cNvSpPr txBox="1"/>
                <p:nvPr/>
              </p:nvSpPr>
              <p:spPr>
                <a:xfrm>
                  <a:off x="6420312" y="1181546"/>
                  <a:ext cx="18343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≤15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978BC5F-6798-F94B-BBBF-F51A3BC881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0312" y="1181546"/>
                  <a:ext cx="1834375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D6EBD09-0EA5-C94C-87DD-992C8E691E83}"/>
                    </a:ext>
                  </a:extLst>
                </p:cNvPr>
                <p:cNvSpPr txBox="1"/>
                <p:nvPr/>
              </p:nvSpPr>
              <p:spPr>
                <a:xfrm>
                  <a:off x="6503022" y="1877573"/>
                  <a:ext cx="18343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≤63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D6EBD09-0EA5-C94C-87DD-992C8E691E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3022" y="1877573"/>
                  <a:ext cx="1834375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EED1830-59F0-8D40-8AEC-D05E7B6B4A6B}"/>
              </a:ext>
            </a:extLst>
          </p:cNvPr>
          <p:cNvSpPr txBox="1"/>
          <p:nvPr/>
        </p:nvSpPr>
        <p:spPr>
          <a:xfrm>
            <a:off x="6515102" y="2655763"/>
            <a:ext cx="541577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a, b, c, d, e, f, g, h</a:t>
            </a:r>
            <a:r>
              <a:rPr lang="en-US" dirty="0"/>
              <a:t> = </a:t>
            </a:r>
          </a:p>
          <a:p>
            <a:r>
              <a:rPr lang="en-US" i="1" dirty="0"/>
              <a:t>	H</a:t>
            </a:r>
            <a:r>
              <a:rPr lang="en-US" i="1" baseline="-25000" dirty="0"/>
              <a:t>0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1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2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3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4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5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6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7</a:t>
            </a:r>
            <a:r>
              <a:rPr lang="en-US" i="1" baseline="30000" dirty="0"/>
              <a:t>(i-1)</a:t>
            </a:r>
          </a:p>
          <a:p>
            <a:r>
              <a:rPr lang="en-US" b="1" dirty="0">
                <a:solidFill>
                  <a:schemeClr val="accent4"/>
                </a:solidFill>
              </a:rPr>
              <a:t>for</a:t>
            </a:r>
            <a:r>
              <a:rPr lang="en-US" b="1" dirty="0"/>
              <a:t> </a:t>
            </a:r>
            <a:r>
              <a:rPr lang="en-US" i="1" dirty="0"/>
              <a:t>t</a:t>
            </a:r>
            <a:r>
              <a:rPr lang="en-US" dirty="0"/>
              <a:t> = 0 to 63:</a:t>
            </a:r>
          </a:p>
          <a:p>
            <a:r>
              <a:rPr lang="en-US" b="1" dirty="0"/>
              <a:t>  </a:t>
            </a:r>
            <a:r>
              <a:rPr lang="en-US" i="1" dirty="0"/>
              <a:t>T</a:t>
            </a:r>
            <a:r>
              <a:rPr lang="en-US" i="1" baseline="-25000" dirty="0"/>
              <a:t>1</a:t>
            </a:r>
            <a:r>
              <a:rPr lang="en-US" dirty="0"/>
              <a:t> = </a:t>
            </a:r>
            <a:r>
              <a:rPr lang="en-US" i="1" dirty="0"/>
              <a:t>h</a:t>
            </a:r>
            <a:r>
              <a:rPr lang="en-US" dirty="0"/>
              <a:t> + ∑(</a:t>
            </a:r>
            <a:r>
              <a:rPr lang="en-US" i="1" dirty="0"/>
              <a:t>e</a:t>
            </a:r>
            <a:r>
              <a:rPr lang="en-US" dirty="0"/>
              <a:t>) + </a:t>
            </a:r>
            <a:r>
              <a:rPr lang="en-US" i="1" dirty="0">
                <a:solidFill>
                  <a:schemeClr val="accent5"/>
                </a:solidFill>
              </a:rPr>
              <a:t>Ch</a:t>
            </a:r>
            <a:r>
              <a:rPr lang="en-US" dirty="0"/>
              <a:t>(</a:t>
            </a:r>
            <a:r>
              <a:rPr lang="en-US" i="1" dirty="0" err="1"/>
              <a:t>e</a:t>
            </a:r>
            <a:r>
              <a:rPr lang="en-US" dirty="0" err="1"/>
              <a:t>,</a:t>
            </a:r>
            <a:r>
              <a:rPr lang="en-US" i="1" dirty="0" err="1"/>
              <a:t>f</a:t>
            </a:r>
            <a:r>
              <a:rPr lang="en-US" dirty="0" err="1"/>
              <a:t>,</a:t>
            </a:r>
            <a:r>
              <a:rPr lang="en-US" i="1" dirty="0" err="1"/>
              <a:t>g</a:t>
            </a:r>
            <a:r>
              <a:rPr lang="en-US" dirty="0"/>
              <a:t>) + </a:t>
            </a:r>
            <a:r>
              <a:rPr lang="en-US" i="1" dirty="0"/>
              <a:t>K</a:t>
            </a:r>
            <a:r>
              <a:rPr lang="en-US" i="1" baseline="-25000" dirty="0"/>
              <a:t>t</a:t>
            </a:r>
            <a:r>
              <a:rPr lang="en-US" dirty="0"/>
              <a:t> + </a:t>
            </a:r>
            <a:r>
              <a:rPr lang="en-US" i="1" dirty="0" err="1"/>
              <a:t>W</a:t>
            </a:r>
            <a:r>
              <a:rPr lang="en-US" i="1" baseline="-25000" dirty="0" err="1"/>
              <a:t>t</a:t>
            </a:r>
            <a:endParaRPr lang="en-US" i="1" baseline="-25000" dirty="0"/>
          </a:p>
          <a:p>
            <a:r>
              <a:rPr lang="en-US" b="1" dirty="0"/>
              <a:t> 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 ∑(</a:t>
            </a:r>
            <a:r>
              <a:rPr lang="en-US" i="1" dirty="0"/>
              <a:t>a</a:t>
            </a:r>
            <a:r>
              <a:rPr lang="en-US" dirty="0"/>
              <a:t>) + </a:t>
            </a:r>
            <a:r>
              <a:rPr lang="en-US" i="1" dirty="0">
                <a:solidFill>
                  <a:schemeClr val="accent5"/>
                </a:solidFill>
              </a:rPr>
              <a:t>Maj</a:t>
            </a:r>
            <a:r>
              <a:rPr lang="en-US" dirty="0"/>
              <a:t>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 err="1"/>
              <a:t>,</a:t>
            </a:r>
            <a:r>
              <a:rPr lang="en-US" i="1" dirty="0" err="1"/>
              <a:t>c</a:t>
            </a:r>
            <a:r>
              <a:rPr lang="en-US" dirty="0"/>
              <a:t>)</a:t>
            </a:r>
          </a:p>
          <a:p>
            <a:r>
              <a:rPr lang="en-US" b="1" dirty="0"/>
              <a:t>  </a:t>
            </a:r>
            <a:r>
              <a:rPr lang="en-US" i="1" dirty="0"/>
              <a:t>a, b, c, d, e, f, g, h =</a:t>
            </a:r>
          </a:p>
          <a:p>
            <a:r>
              <a:rPr lang="en-US" b="1" i="1" dirty="0"/>
              <a:t>    </a:t>
            </a:r>
            <a:r>
              <a:rPr lang="en-US" i="1" dirty="0"/>
              <a:t>g, f, e, d </a:t>
            </a:r>
            <a:r>
              <a:rPr lang="en-US" dirty="0"/>
              <a:t>+ </a:t>
            </a:r>
            <a:r>
              <a:rPr lang="en-US" i="1" dirty="0"/>
              <a:t>T</a:t>
            </a:r>
            <a:r>
              <a:rPr lang="en-US" i="1" baseline="-25000" dirty="0"/>
              <a:t>1</a:t>
            </a:r>
            <a:r>
              <a:rPr lang="en-US" i="1" dirty="0"/>
              <a:t>, c, b, a, T</a:t>
            </a:r>
            <a:r>
              <a:rPr lang="en-US" i="1" baseline="-25000" dirty="0"/>
              <a:t>1</a:t>
            </a:r>
            <a:r>
              <a:rPr lang="en-US" i="1" dirty="0"/>
              <a:t> </a:t>
            </a:r>
            <a:r>
              <a:rPr lang="en-US" dirty="0"/>
              <a:t>+</a:t>
            </a:r>
            <a:r>
              <a:rPr lang="en-US" i="1" dirty="0"/>
              <a:t> T</a:t>
            </a:r>
            <a:r>
              <a:rPr lang="en-US" i="1" baseline="-25000" dirty="0"/>
              <a:t>2</a:t>
            </a:r>
          </a:p>
          <a:p>
            <a:r>
              <a:rPr lang="en-US" b="1" dirty="0">
                <a:solidFill>
                  <a:schemeClr val="accent4"/>
                </a:solidFill>
              </a:rPr>
              <a:t>end for</a:t>
            </a:r>
          </a:p>
          <a:p>
            <a:r>
              <a:rPr lang="en-US" i="1" dirty="0"/>
              <a:t>H</a:t>
            </a:r>
            <a:r>
              <a:rPr lang="en-US" i="1" baseline="-25000" dirty="0"/>
              <a:t>0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1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2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3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4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5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6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i="1" baseline="-25000" dirty="0"/>
              <a:t>7</a:t>
            </a:r>
            <a:r>
              <a:rPr lang="en-US" i="1" baseline="30000" dirty="0"/>
              <a:t>(</a:t>
            </a:r>
            <a:r>
              <a:rPr lang="en-US" i="1" baseline="30000" dirty="0" err="1"/>
              <a:t>i</a:t>
            </a:r>
            <a:r>
              <a:rPr lang="en-US" i="1" baseline="30000" dirty="0"/>
              <a:t>) </a:t>
            </a:r>
            <a:r>
              <a:rPr lang="en-US" dirty="0"/>
              <a:t>=</a:t>
            </a:r>
          </a:p>
          <a:p>
            <a:r>
              <a:rPr lang="en-US" i="1" baseline="30000" dirty="0"/>
              <a:t>  </a:t>
            </a:r>
            <a:r>
              <a:rPr lang="en-US" i="1" dirty="0"/>
              <a:t>a + H</a:t>
            </a:r>
            <a:r>
              <a:rPr lang="en-US" i="1" baseline="-25000" dirty="0"/>
              <a:t>0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 + </a:t>
            </a:r>
            <a:r>
              <a:rPr lang="en-US" i="1" dirty="0"/>
              <a:t>H</a:t>
            </a:r>
            <a:r>
              <a:rPr lang="en-US" i="1" baseline="-25000" dirty="0"/>
              <a:t>1</a:t>
            </a:r>
            <a:r>
              <a:rPr lang="en-US" i="1" baseline="30000" dirty="0"/>
              <a:t>(i-1)</a:t>
            </a:r>
            <a:r>
              <a:rPr lang="en-US" dirty="0"/>
              <a:t>, c + </a:t>
            </a:r>
            <a:r>
              <a:rPr lang="en-US" i="1" dirty="0"/>
              <a:t>H</a:t>
            </a:r>
            <a:r>
              <a:rPr lang="en-US" i="1" baseline="-25000" dirty="0"/>
              <a:t>2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 + </a:t>
            </a:r>
            <a:r>
              <a:rPr lang="en-US" i="1" dirty="0"/>
              <a:t>H</a:t>
            </a:r>
            <a:r>
              <a:rPr lang="en-US" i="1" baseline="-25000" dirty="0"/>
              <a:t>3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</a:p>
          <a:p>
            <a:r>
              <a:rPr lang="en-US" i="1" dirty="0"/>
              <a:t> e</a:t>
            </a:r>
            <a:r>
              <a:rPr lang="en-US" dirty="0"/>
              <a:t> + </a:t>
            </a:r>
            <a:r>
              <a:rPr lang="en-US" i="1" dirty="0"/>
              <a:t>H</a:t>
            </a:r>
            <a:r>
              <a:rPr lang="en-US" i="1" baseline="-25000" dirty="0"/>
              <a:t>4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 + </a:t>
            </a:r>
            <a:r>
              <a:rPr lang="en-US" i="1" dirty="0"/>
              <a:t>H</a:t>
            </a:r>
            <a:r>
              <a:rPr lang="en-US" i="1" baseline="-25000" dirty="0"/>
              <a:t>5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g</a:t>
            </a:r>
            <a:r>
              <a:rPr lang="en-US" dirty="0"/>
              <a:t> + </a:t>
            </a:r>
            <a:r>
              <a:rPr lang="en-US" i="1" dirty="0"/>
              <a:t>H</a:t>
            </a:r>
            <a:r>
              <a:rPr lang="en-US" i="1" baseline="-25000" dirty="0"/>
              <a:t>6</a:t>
            </a:r>
            <a:r>
              <a:rPr lang="en-US" i="1" baseline="30000" dirty="0"/>
              <a:t>(i-1)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dirty="0"/>
              <a:t> + </a:t>
            </a:r>
            <a:r>
              <a:rPr lang="en-US" i="1" dirty="0"/>
              <a:t>H</a:t>
            </a:r>
            <a:r>
              <a:rPr lang="en-US" i="1" baseline="-25000" dirty="0"/>
              <a:t>7</a:t>
            </a:r>
            <a:r>
              <a:rPr lang="en-US" i="1" baseline="30000" dirty="0"/>
              <a:t>(i-1)</a:t>
            </a:r>
          </a:p>
          <a:p>
            <a:r>
              <a:rPr lang="en-US" i="1" baseline="3000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322FF5-588E-DB42-AE33-C7FBC68895B4}"/>
              </a:ext>
            </a:extLst>
          </p:cNvPr>
          <p:cNvSpPr txBox="1"/>
          <p:nvPr/>
        </p:nvSpPr>
        <p:spPr>
          <a:xfrm>
            <a:off x="6515102" y="6228018"/>
            <a:ext cx="55282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/>
              <a:t>H</a:t>
            </a:r>
            <a:r>
              <a:rPr lang="en-US" sz="2400" i="1" baseline="-25000" dirty="0"/>
              <a:t>0</a:t>
            </a:r>
            <a:r>
              <a:rPr lang="en-US" sz="2400" i="1" baseline="30000" dirty="0"/>
              <a:t>(m)</a:t>
            </a:r>
            <a:r>
              <a:rPr lang="en-US" sz="2400" i="1" dirty="0"/>
              <a:t>·H</a:t>
            </a:r>
            <a:r>
              <a:rPr lang="en-US" sz="2400" i="1" baseline="-25000" dirty="0"/>
              <a:t>1</a:t>
            </a:r>
            <a:r>
              <a:rPr lang="en-US" sz="2400" i="1" baseline="30000" dirty="0"/>
              <a:t>(m)</a:t>
            </a:r>
            <a:r>
              <a:rPr lang="en-US" sz="2400" i="1" dirty="0"/>
              <a:t>·H</a:t>
            </a:r>
            <a:r>
              <a:rPr lang="en-US" sz="2400" i="1" baseline="-25000" dirty="0"/>
              <a:t>2</a:t>
            </a:r>
            <a:r>
              <a:rPr lang="en-US" sz="2400" i="1" baseline="30000" dirty="0"/>
              <a:t>(m)</a:t>
            </a:r>
            <a:r>
              <a:rPr lang="en-US" sz="2400" i="1" dirty="0"/>
              <a:t>·H</a:t>
            </a:r>
            <a:r>
              <a:rPr lang="en-US" sz="2400" i="1" baseline="-25000" dirty="0"/>
              <a:t>3</a:t>
            </a:r>
            <a:r>
              <a:rPr lang="en-US" sz="2400" i="1" baseline="30000" dirty="0"/>
              <a:t>(m)</a:t>
            </a:r>
            <a:r>
              <a:rPr lang="en-US" sz="2400" i="1" dirty="0"/>
              <a:t>·H</a:t>
            </a:r>
            <a:r>
              <a:rPr lang="en-US" sz="2400" i="1" baseline="-25000" dirty="0"/>
              <a:t>4</a:t>
            </a:r>
            <a:r>
              <a:rPr lang="en-US" sz="2400" i="1" baseline="30000" dirty="0"/>
              <a:t>(m)</a:t>
            </a:r>
            <a:r>
              <a:rPr lang="en-US" sz="2400" i="1" dirty="0"/>
              <a:t>·H</a:t>
            </a:r>
            <a:r>
              <a:rPr lang="en-US" sz="2400" i="1" baseline="-25000" dirty="0"/>
              <a:t>5</a:t>
            </a:r>
            <a:r>
              <a:rPr lang="en-US" sz="2400" i="1" baseline="30000" dirty="0"/>
              <a:t>(m)</a:t>
            </a:r>
            <a:r>
              <a:rPr lang="en-US" sz="2400" i="1" dirty="0"/>
              <a:t>·H</a:t>
            </a:r>
            <a:r>
              <a:rPr lang="en-US" sz="2400" i="1" baseline="-25000" dirty="0"/>
              <a:t>6</a:t>
            </a:r>
            <a:r>
              <a:rPr lang="en-US" sz="2400" i="1" baseline="30000" dirty="0"/>
              <a:t>(m)</a:t>
            </a:r>
            <a:r>
              <a:rPr lang="en-US" sz="2400" i="1" dirty="0"/>
              <a:t>·H</a:t>
            </a:r>
            <a:r>
              <a:rPr lang="en-US" sz="2400" i="1" baseline="-25000" dirty="0"/>
              <a:t>7</a:t>
            </a:r>
            <a:r>
              <a:rPr lang="en-US" sz="2400" i="1" baseline="30000" dirty="0"/>
              <a:t>(m) 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93C0D3-C277-D545-B7CA-07A6675F63DB}"/>
              </a:ext>
            </a:extLst>
          </p:cNvPr>
          <p:cNvSpPr txBox="1"/>
          <p:nvPr/>
        </p:nvSpPr>
        <p:spPr>
          <a:xfrm>
            <a:off x="82707" y="1337703"/>
            <a:ext cx="5285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i="1" dirty="0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400" i="1" dirty="0">
                <a:latin typeface="Lucida Console" panose="020B0609040504020204" pitchFamily="49" charset="0"/>
              </a:rPr>
              <a:t>A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Lucida Console" panose="020B0609040504020204" pitchFamily="49" charset="0"/>
              </a:rPr>
              <a:t>xor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zeroExtend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i="1" dirty="0">
                <a:latin typeface="Lucida Console" panose="020B0609040504020204" pitchFamily="49" charset="0"/>
              </a:rPr>
              <a:t>p</a:t>
            </a:r>
            <a:r>
              <a:rPr lang="en-US" sz="2400" i="1" baseline="-25000" dirty="0">
                <a:latin typeface="Lucida Console" panose="020B0609040504020204" pitchFamily="49" charset="0"/>
              </a:rPr>
              <a:t>i</a:t>
            </a:r>
            <a:r>
              <a:rPr lang="en-US" sz="2400" dirty="0">
                <a:latin typeface="Lucida Console" panose="020B0609040504020204" pitchFamily="49" charset="0"/>
              </a:rPr>
              <a:t>,</a:t>
            </a:r>
            <a:r>
              <a:rPr lang="en-US" sz="2400" i="1" dirty="0">
                <a:latin typeface="Lucida Console" panose="020B0609040504020204" pitchFamily="49" charset="0"/>
              </a:rPr>
              <a:t>2c</a:t>
            </a:r>
            <a:r>
              <a:rPr lang="en-US" sz="2400" dirty="0">
                <a:latin typeface="Lucida Console" panose="020B0609040504020204" pitchFamily="49" charset="0"/>
              </a:rPr>
              <a:t>)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504321-0CD8-6F48-9421-26AA3660D900}"/>
              </a:ext>
            </a:extLst>
          </p:cNvPr>
          <p:cNvSpPr txBox="1"/>
          <p:nvPr/>
        </p:nvSpPr>
        <p:spPr>
          <a:xfrm>
            <a:off x="2552701" y="6228017"/>
            <a:ext cx="28156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i="1" dirty="0">
                <a:latin typeface="Lucida Console" panose="020B0609040504020204" pitchFamily="49" charset="0"/>
              </a:rPr>
              <a:t>D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400" dirty="0">
                <a:solidFill>
                  <a:schemeClr val="accent5"/>
                </a:solidFill>
                <a:latin typeface="Lucida Console" panose="020B0609040504020204" pitchFamily="49" charset="0"/>
              </a:rPr>
              <a:t>take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r>
              <a:rPr lang="en-US" sz="2400" i="1" dirty="0" err="1">
                <a:latin typeface="Lucida Console" panose="020B0609040504020204" pitchFamily="49" charset="0"/>
              </a:rPr>
              <a:t>A</a:t>
            </a:r>
            <a:r>
              <a:rPr lang="en-US" sz="2400" dirty="0" err="1">
                <a:latin typeface="Lucida Console" panose="020B0609040504020204" pitchFamily="49" charset="0"/>
              </a:rPr>
              <a:t>,</a:t>
            </a:r>
            <a:r>
              <a:rPr lang="en-US" sz="2400" i="1" dirty="0" err="1">
                <a:latin typeface="Lucida Console" panose="020B0609040504020204" pitchFamily="49" charset="0"/>
              </a:rPr>
              <a:t>c</a:t>
            </a:r>
            <a:r>
              <a:rPr lang="en-US" sz="2400" dirty="0">
                <a:latin typeface="Lucida Console" panose="020B0609040504020204" pitchFamily="49" charset="0"/>
              </a:rPr>
              <a:t>)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16D801-DBF1-4146-962A-1E480EBE2F7E}"/>
              </a:ext>
            </a:extLst>
          </p:cNvPr>
          <p:cNvSpPr txBox="1"/>
          <p:nvPr/>
        </p:nvSpPr>
        <p:spPr>
          <a:xfrm>
            <a:off x="1466386" y="153787"/>
            <a:ext cx="1438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SHA-3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6CD07D-1A48-4B4F-80A6-50FD0CB6AD67}"/>
              </a:ext>
            </a:extLst>
          </p:cNvPr>
          <p:cNvSpPr txBox="1"/>
          <p:nvPr/>
        </p:nvSpPr>
        <p:spPr>
          <a:xfrm>
            <a:off x="8269558" y="172377"/>
            <a:ext cx="1438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SHA-2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1BB481F-1C3C-8247-82EB-07AFAB2BC10E}"/>
              </a:ext>
            </a:extLst>
          </p:cNvPr>
          <p:cNvCxnSpPr/>
          <p:nvPr/>
        </p:nvCxnSpPr>
        <p:spPr>
          <a:xfrm>
            <a:off x="128239" y="685800"/>
            <a:ext cx="119150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16C7D5-7AD1-8D4D-A4D0-AA6BDD6122B7}"/>
              </a:ext>
            </a:extLst>
          </p:cNvPr>
          <p:cNvCxnSpPr>
            <a:cxnSpLocks/>
          </p:cNvCxnSpPr>
          <p:nvPr/>
        </p:nvCxnSpPr>
        <p:spPr>
          <a:xfrm>
            <a:off x="5886036" y="685800"/>
            <a:ext cx="0" cy="60038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3D37452-9CE1-E546-9219-11D87964CF6C}"/>
              </a:ext>
            </a:extLst>
          </p:cNvPr>
          <p:cNvCxnSpPr/>
          <p:nvPr/>
        </p:nvCxnSpPr>
        <p:spPr>
          <a:xfrm>
            <a:off x="130327" y="2535473"/>
            <a:ext cx="119150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6FA676D-AC62-A041-A458-680BE6A42172}"/>
              </a:ext>
            </a:extLst>
          </p:cNvPr>
          <p:cNvCxnSpPr/>
          <p:nvPr/>
        </p:nvCxnSpPr>
        <p:spPr>
          <a:xfrm>
            <a:off x="130327" y="5980123"/>
            <a:ext cx="119150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25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E38066-C34D-0D4D-B2EB-C5027509E1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20" r="16380" b="-1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AB7CE5-1F47-9F49-9C6C-43135FE9F310}"/>
              </a:ext>
            </a:extLst>
          </p:cNvPr>
          <p:cNvSpPr txBox="1"/>
          <p:nvPr/>
        </p:nvSpPr>
        <p:spPr>
          <a:xfrm>
            <a:off x="952228" y="743447"/>
            <a:ext cx="3973385" cy="369202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Modularity of SHA-3 should make it easier to verify in SAW because of overrides</a:t>
            </a:r>
          </a:p>
        </p:txBody>
      </p:sp>
    </p:spTree>
    <p:extLst>
      <p:ext uri="{BB962C8B-B14F-4D97-AF65-F5344CB8AC3E}">
        <p14:creationId xmlns:p14="http://schemas.microsoft.com/office/powerpoint/2010/main" val="1753551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2913</Words>
  <Application>Microsoft Office PowerPoint</Application>
  <PresentationFormat>Widescreen</PresentationFormat>
  <Paragraphs>413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-apple-system</vt:lpstr>
      <vt:lpstr>Arial</vt:lpstr>
      <vt:lpstr>Calibri</vt:lpstr>
      <vt:lpstr>Calibri Light</vt:lpstr>
      <vt:lpstr>Cambria Math</vt:lpstr>
      <vt:lpstr>Copperplate</vt:lpstr>
      <vt:lpstr>Courier New</vt:lpstr>
      <vt:lpstr>Lucida Console</vt:lpstr>
      <vt:lpstr>Menlo</vt:lpstr>
      <vt:lpstr>Open Sans</vt:lpstr>
      <vt:lpstr>Office Theme</vt:lpstr>
      <vt:lpstr>Verifying the SHA-3 Implementation from OpenSSL with the Software Analysis Workbench</vt:lpstr>
      <vt:lpstr>PowerPoint Presentation</vt:lpstr>
      <vt:lpstr>PowerPoint Presentation</vt:lpstr>
      <vt:lpstr>PowerPoint Presentation</vt:lpstr>
      <vt:lpstr>SHA-3 Sponge Construction</vt:lpstr>
      <vt:lpstr>KECCAK Inner Functions</vt:lpstr>
      <vt:lpstr>KECCAK Transformation Function</vt:lpstr>
      <vt:lpstr>PowerPoint Presentation</vt:lpstr>
      <vt:lpstr>PowerPoint Presentation</vt:lpstr>
      <vt:lpstr>Write a Cryptol Specification for SHA-3</vt:lpstr>
      <vt:lpstr>PowerPoint Presentation</vt:lpstr>
      <vt:lpstr>Argue Specification matches NIST</vt:lpstr>
      <vt:lpstr>Prove Equivalent to OpenSSL</vt:lpstr>
      <vt:lpstr>Address C Memory Layout</vt:lpstr>
      <vt:lpstr>Address C Memory Layout</vt:lpstr>
      <vt:lpstr>Address C Memory Layout</vt:lpstr>
      <vt:lpstr>Focus on Keccak</vt:lpstr>
      <vt:lpstr>Prove Keccak equivalence</vt:lpstr>
      <vt:lpstr>Prove Inner Functions against OpenSSL C</vt:lpstr>
      <vt:lpstr>Prove Keccak equivalence with overrides</vt:lpstr>
      <vt:lpstr>Runtimes and Lines of Code</vt:lpstr>
      <vt:lpstr>Conclusions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Verifying the SHA-3 Implementation from OpenSSL with the Software Analysis Workbench</dc:title>
  <dc:creator>Eric Mercer</dc:creator>
  <cp:lastModifiedBy>Parker Hanson</cp:lastModifiedBy>
  <cp:revision>61</cp:revision>
  <dcterms:created xsi:type="dcterms:W3CDTF">2022-05-18T16:07:51Z</dcterms:created>
  <dcterms:modified xsi:type="dcterms:W3CDTF">2022-05-20T06:54:45Z</dcterms:modified>
</cp:coreProperties>
</file>