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10_EF993C80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4" r:id="rId3"/>
    <p:sldId id="262" r:id="rId4"/>
    <p:sldId id="260" r:id="rId5"/>
    <p:sldId id="265" r:id="rId6"/>
    <p:sldId id="266" r:id="rId7"/>
    <p:sldId id="276" r:id="rId8"/>
    <p:sldId id="267" r:id="rId9"/>
    <p:sldId id="263" r:id="rId10"/>
    <p:sldId id="278" r:id="rId11"/>
    <p:sldId id="269" r:id="rId12"/>
    <p:sldId id="270" r:id="rId13"/>
    <p:sldId id="279" r:id="rId14"/>
    <p:sldId id="271" r:id="rId15"/>
    <p:sldId id="280" r:id="rId16"/>
    <p:sldId id="281" r:id="rId17"/>
    <p:sldId id="272" r:id="rId18"/>
    <p:sldId id="275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47F790-A760-A233-90F9-8943DDACFEB7}" name="Parker Hanson" initials="PH" userId="Parker Han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7"/>
    <p:restoredTop sz="79547" autoAdjust="0"/>
  </p:normalViewPr>
  <p:slideViewPr>
    <p:cSldViewPr snapToGrid="0" snapToObjects="1">
      <p:cViewPr varScale="1">
        <p:scale>
          <a:sx n="200" d="100"/>
          <a:sy n="200" d="100"/>
        </p:scale>
        <p:origin x="2096" y="1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10_EF993C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0E8BA7-7854-472F-B1D3-F39F990E67FF}" authorId="{2047F790-A760-A233-90F9-8943DDACFEB7}" created="2022-05-19T00:44:11.2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19797120" sldId="272"/>
      <ac:spMk id="21" creationId="{D4EE9CAC-5C9B-9C40-A030-757CE0B5B310}"/>
      <ac:txMk cp="8">
        <ac:context len="29" hash="3121733803"/>
      </ac:txMk>
    </ac:txMkLst>
    <p188:replyLst>
      <p188:reply id="{FC1A7384-E593-402F-BD89-F6C1C17E4DA1}" authorId="{2047F790-A760-A233-90F9-8943DDACFEB7}" created="2022-05-19T00:44:34.992">
        <p188:txBody>
          <a:bodyPr/>
          <a:lstStyle/>
          <a:p>
            <a:r>
              <a:rPr lang="en-US"/>
              <a:t>Main issues were typing and iterative stream setup.</a:t>
            </a:r>
          </a:p>
        </p188:txBody>
      </p188:reply>
    </p188:replyLst>
    <p188:txBody>
      <a:bodyPr/>
      <a:lstStyle/>
      <a:p>
        <a:r>
          <a:rPr lang="en-US"/>
          <a:t>Is this the proper term?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2D25-F818-3F41-A083-9D0C2C4584D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696-0A7F-9A4B-8E6F-F6689242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Parker Hanson, and I’m an adult.</a:t>
            </a:r>
          </a:p>
          <a:p>
            <a:r>
              <a:rPr lang="en-US" dirty="0"/>
              <a:t>My dad </a:t>
            </a:r>
            <a:r>
              <a:rPr lang="en-US" dirty="0" err="1"/>
              <a:t>ain’t</a:t>
            </a:r>
            <a:r>
              <a:rPr lang="en-US" dirty="0"/>
              <a:t> a cell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and while loops.</a:t>
            </a:r>
          </a:p>
          <a:p>
            <a:r>
              <a:rPr lang="en-US" dirty="0"/>
              <a:t>This led to a more straightforward visual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and while loops.</a:t>
            </a:r>
          </a:p>
          <a:p>
            <a:r>
              <a:rPr lang="en-US" dirty="0"/>
              <a:t>This led to a more straightforward visual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NIST standard is written in a document, visual inspection is impossible to avoid.</a:t>
            </a:r>
          </a:p>
          <a:p>
            <a:r>
              <a:rPr lang="en-US" dirty="0"/>
              <a:t>By leveraging our higher-order functions we produced a visually comparable </a:t>
            </a:r>
            <a:r>
              <a:rPr lang="en-US" dirty="0" err="1"/>
              <a:t>Cryptol</a:t>
            </a:r>
            <a:r>
              <a:rPr lang="en-US" dirty="0"/>
              <a:t> implementation of SHA3.</a:t>
            </a:r>
          </a:p>
          <a:p>
            <a:r>
              <a:rPr lang="en-US" dirty="0"/>
              <a:t>We also relied on the provided NIST test vectors for additional assurance of correctness.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OpenSSL’s C implementation formatted the intermediate state differently from the NIST standard.</a:t>
            </a:r>
          </a:p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</a:t>
            </a:r>
          </a:p>
          <a:p>
            <a:r>
              <a:rPr lang="en-US" dirty="0"/>
              <a:t>Due to differences in memory, this was done at the top level of the SHA3 algorithm.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1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&lt;What should we cover here?&gt;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was too difficult to prove, yet due to its modularity we could prove each of the inner functions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3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smaller transformation function was compared and shown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cryptol</a:t>
            </a:r>
            <a:r>
              <a:rPr lang="en-US" dirty="0"/>
              <a:t>?</a:t>
            </a:r>
          </a:p>
          <a:p>
            <a:r>
              <a:rPr lang="en-US" dirty="0"/>
              <a:t>What is SAW?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 overrides, we lessened the complexity of the generated computational models.</a:t>
            </a:r>
          </a:p>
          <a:p>
            <a:r>
              <a:rPr lang="en-US" dirty="0"/>
              <a:t>This allowed the solver to complete within a reasonable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Galois used SAW to prove HMAC and other crypto structures to be correct.</a:t>
            </a:r>
          </a:p>
          <a:p>
            <a:r>
              <a:rPr lang="en-US" dirty="0"/>
              <a:t>The HMAC proof assumes correctness of the </a:t>
            </a:r>
            <a:r>
              <a:rPr lang="en-US"/>
              <a:t>SHA2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SHA-2 is a compression-based algorithm.</a:t>
            </a:r>
          </a:p>
          <a:p>
            <a:r>
              <a:rPr lang="en-US" dirty="0"/>
              <a:t>It is not modular, so it had to be decomposed to be proved out in SAW.</a:t>
            </a:r>
          </a:p>
          <a:p>
            <a:r>
              <a:rPr lang="en-US" dirty="0"/>
              <a:t>Each decomposed piece shown equivalent to a </a:t>
            </a:r>
            <a:r>
              <a:rPr lang="en-US" dirty="0" err="1"/>
              <a:t>Cryptol</a:t>
            </a:r>
            <a:r>
              <a:rPr lang="en-US" dirty="0"/>
              <a:t> specification.</a:t>
            </a:r>
          </a:p>
          <a:p>
            <a:r>
              <a:rPr lang="en-US" dirty="0"/>
              <a:t>Use overrides to replace decomposed piece with the </a:t>
            </a:r>
            <a:r>
              <a:rPr lang="en-US" dirty="0" err="1"/>
              <a:t>Cryptol</a:t>
            </a:r>
            <a:r>
              <a:rPr lang="en-US" dirty="0"/>
              <a:t>.</a:t>
            </a:r>
          </a:p>
          <a:p>
            <a:r>
              <a:rPr lang="en-US" dirty="0"/>
              <a:t>Reduced the complexity of the proof of equivalence to a </a:t>
            </a:r>
            <a:r>
              <a:rPr lang="en-US" dirty="0" err="1"/>
              <a:t>Cryptol</a:t>
            </a:r>
            <a:r>
              <a:rPr lang="en-US" dirty="0"/>
              <a:t> specification for SHA-2.</a:t>
            </a:r>
          </a:p>
          <a:p>
            <a:endParaRPr lang="en-US" dirty="0"/>
          </a:p>
          <a:p>
            <a:r>
              <a:rPr lang="en-US" dirty="0"/>
              <a:t>What about SHA-2.</a:t>
            </a:r>
          </a:p>
          <a:p>
            <a:r>
              <a:rPr lang="en-US" dirty="0"/>
              <a:t>The sponge construction is inherently more modular so it should lend itself better to SAW---no need for a decomposition.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≥ 0 and (d, r) ∈ {(224, 1152) (256, 1088) (384, 832) (512, 576)}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r=rate, n=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^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 handles its input differently from its predecessors.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&lt;Possible description of sponge?&gt;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functions.</a:t>
            </a:r>
          </a:p>
          <a:p>
            <a:r>
              <a:rPr lang="en-US" dirty="0"/>
              <a:t>Each function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 consists of five functions.</a:t>
            </a:r>
          </a:p>
          <a:p>
            <a:r>
              <a:rPr lang="en-US" dirty="0"/>
              <a:t>Each function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Sponge construction versus compression-based construction in SHA-2</a:t>
            </a:r>
          </a:p>
          <a:p>
            <a:endParaRPr lang="en-US" dirty="0"/>
          </a:p>
          <a:p>
            <a:r>
              <a:rPr lang="en-US" dirty="0"/>
              <a:t>&lt;What differences should we focus on?&gt;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SAW’s override system and KECCAK’s modular layout, we were able to prove each of the five functions individually.</a:t>
            </a:r>
          </a:p>
          <a:p>
            <a:r>
              <a:rPr lang="en-US" dirty="0"/>
              <a:t>With those resulting contracts we proved the entirety of KECCAK.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D81-8C6B-F24B-99BC-64FACD17F553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EF993C8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2.wdp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to Do in Chicago Today – NBC Chicago">
            <a:extLst>
              <a:ext uri="{FF2B5EF4-FFF2-40B4-BE49-F238E27FC236}">
                <a16:creationId xmlns:a16="http://schemas.microsoft.com/office/drawing/2014/main" id="{41D28F63-3D4F-5744-B40B-443616F17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63CB9-5180-664D-AC2F-6180507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the SHA-3 Implementation from OpenSSL with the Software Analysis Workbench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90A2-1842-DC4E-8C3E-1BDA42A3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P. Hanson*, B. Winters, E. Mercer, and B. Decker</a:t>
            </a:r>
          </a:p>
          <a:p>
            <a:r>
              <a:rPr lang="en-US" dirty="0">
                <a:solidFill>
                  <a:srgbClr val="FFFFFF"/>
                </a:solidFill>
              </a:rPr>
              <a:t>Brigham Young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C692-055C-7A4B-BC67-611293D0C621}"/>
              </a:ext>
            </a:extLst>
          </p:cNvPr>
          <p:cNvSpPr/>
          <p:nvPr/>
        </p:nvSpPr>
        <p:spPr>
          <a:xfrm>
            <a:off x="10208827" y="6273225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SPIN 2022</a:t>
            </a:r>
          </a:p>
        </p:txBody>
      </p:sp>
    </p:spTree>
    <p:extLst>
      <p:ext uri="{BB962C8B-B14F-4D97-AF65-F5344CB8AC3E}">
        <p14:creationId xmlns:p14="http://schemas.microsoft.com/office/powerpoint/2010/main" val="7020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1C5-66AC-B94D-A967-87E5DE1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Cryptol</a:t>
            </a:r>
            <a:r>
              <a:rPr lang="en-US" dirty="0"/>
              <a:t> Specification for SHA-3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3511177" y="1737192"/>
            <a:ext cx="548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For all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triples 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such that </a:t>
            </a: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	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and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64,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’[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 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[(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+ 3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5,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6305922" y="3824233"/>
            <a:ext cx="5544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enlo" panose="020B0609030804020204" pitchFamily="49" charset="0"/>
              </a:rPr>
              <a:t>for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b="1" dirty="0">
                <a:latin typeface="Menlo" panose="020B0609030804020204" pitchFamily="49" charset="0"/>
              </a:rPr>
              <a:t> f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 [</a:t>
            </a:r>
            <a:r>
              <a:rPr lang="en-US" sz="2000" b="1" dirty="0">
                <a:latin typeface="Menlo" panose="020B0609030804020204" pitchFamily="49" charset="0"/>
              </a:rPr>
              <a:t>f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28387" y="3833412"/>
            <a:ext cx="5100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 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[ [ </a:t>
            </a:r>
            <a:r>
              <a:rPr lang="en-US" sz="2000" b="1" dirty="0"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@((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@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| 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| 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| 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2F04-C086-F343-BF70-A0E479A270D0}"/>
              </a:ext>
            </a:extLst>
          </p:cNvPr>
          <p:cNvSpPr txBox="1"/>
          <p:nvPr/>
        </p:nvSpPr>
        <p:spPr>
          <a:xfrm>
            <a:off x="6305922" y="446889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@((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8737B3-BF31-5B40-A3B4-B7C7F8385B05}"/>
              </a:ext>
            </a:extLst>
          </p:cNvPr>
          <p:cNvSpPr/>
          <p:nvPr/>
        </p:nvSpPr>
        <p:spPr>
          <a:xfrm rot="10800000">
            <a:off x="3234545" y="1831360"/>
            <a:ext cx="276632" cy="10119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1CE9-902D-8840-A6A7-67E0882A58FC}"/>
              </a:ext>
            </a:extLst>
          </p:cNvPr>
          <p:cNvSpPr txBox="1"/>
          <p:nvPr/>
        </p:nvSpPr>
        <p:spPr>
          <a:xfrm>
            <a:off x="1180492" y="2001804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Parallel for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5E869-359B-CD4A-9DCB-05D20D098A52}"/>
              </a:ext>
            </a:extLst>
          </p:cNvPr>
          <p:cNvSpPr txBox="1"/>
          <p:nvPr/>
        </p:nvSpPr>
        <p:spPr>
          <a:xfrm>
            <a:off x="528387" y="5634243"/>
            <a:ext cx="410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comprehensions are not obvious</a:t>
            </a:r>
          </a:p>
        </p:txBody>
      </p:sp>
    </p:spTree>
    <p:extLst>
      <p:ext uri="{BB962C8B-B14F-4D97-AF65-F5344CB8AC3E}">
        <p14:creationId xmlns:p14="http://schemas.microsoft.com/office/powerpoint/2010/main" val="3126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409545" y="101030"/>
            <a:ext cx="3511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If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4"/>
                </a:solidFill>
              </a:rPr>
              <a:t> mod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255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= 0,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return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100000.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For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from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1 </a:t>
            </a:r>
            <a:r>
              <a:rPr lang="en-US" sz="2400" b="1" dirty="0">
                <a:solidFill>
                  <a:schemeClr val="accent4"/>
                </a:solidFill>
              </a:rPr>
              <a:t>to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255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6"/>
                </a:solidFill>
              </a:rPr>
              <a:t>nextR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(R)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6"/>
                </a:solidFill>
              </a:rPr>
              <a:t>Trunc8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].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Return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409545" y="4495164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enlo" panose="020B0609030804020204" pitchFamily="49" charset="0"/>
              </a:rPr>
              <a:t>w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hile state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cond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>
                <a:latin typeface="Menlo" panose="020B0609030804020204" pitchFamily="49" charset="0"/>
              </a:rPr>
              <a:t>f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538591" y="101030"/>
            <a:ext cx="65197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(t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rs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!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where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0b10000000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[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@(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–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@(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–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7BF3D4-383E-A749-825B-EF98FFF8527A}"/>
              </a:ext>
            </a:extLst>
          </p:cNvPr>
          <p:cNvSpPr txBox="1"/>
          <p:nvPr/>
        </p:nvSpPr>
        <p:spPr>
          <a:xfrm>
            <a:off x="5538591" y="3826702"/>
            <a:ext cx="67160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1, </a:t>
            </a:r>
            <a:r>
              <a:rPr lang="en-US" sz="2000" b="1" dirty="0">
                <a:latin typeface="Menlo" panose="020B0609030804020204" pitchFamily="49" charset="0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0b10000000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]}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          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 -&gt; \</a:t>
            </a:r>
            <a:r>
              <a:rPr lang="en-US" sz="2000" b="1" dirty="0" err="1">
                <a:latin typeface="Menlo" panose="020B0609030804020204" pitchFamily="49" charset="0"/>
              </a:rPr>
              <a:t>state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-&gt; { 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state.R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).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C5AE76-1063-3749-BD33-D93925C39FA6}"/>
              </a:ext>
            </a:extLst>
          </p:cNvPr>
          <p:cNvSpPr/>
          <p:nvPr/>
        </p:nvSpPr>
        <p:spPr>
          <a:xfrm>
            <a:off x="3678797" y="944233"/>
            <a:ext cx="276632" cy="167996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66EFD-AFBC-EC4A-9BBB-9D26CFF76308}"/>
              </a:ext>
            </a:extLst>
          </p:cNvPr>
          <p:cNvSpPr txBox="1"/>
          <p:nvPr/>
        </p:nvSpPr>
        <p:spPr>
          <a:xfrm>
            <a:off x="3955429" y="1491829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Iteration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7650D-104F-B541-B2C4-A27FC5F6808F}"/>
              </a:ext>
            </a:extLst>
          </p:cNvPr>
          <p:cNvSpPr txBox="1"/>
          <p:nvPr/>
        </p:nvSpPr>
        <p:spPr>
          <a:xfrm>
            <a:off x="5620115" y="2971670"/>
            <a:ext cx="541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6237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Argue Specification matches NIST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E405B-E01E-EC4C-86FB-736BFAE5810C}"/>
              </a:ext>
            </a:extLst>
          </p:cNvPr>
          <p:cNvGrpSpPr/>
          <p:nvPr/>
        </p:nvGrpSpPr>
        <p:grpSpPr>
          <a:xfrm>
            <a:off x="1912469" y="3114107"/>
            <a:ext cx="2528047" cy="2557938"/>
            <a:chOff x="1350682" y="2683435"/>
            <a:chExt cx="2528047" cy="273124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5CF92C8-76DA-CE4C-8599-81A338380581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NIST</a:t>
              </a:r>
            </a:p>
            <a:p>
              <a:pPr algn="ctr"/>
              <a:r>
                <a:rPr lang="en-US" sz="2400" dirty="0"/>
                <a:t>Standard (256)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1FD9C-63D4-3F4E-BC4C-71A0D7B41ED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CB0C9-9F13-5141-BAAB-DDA7AE1957D9}"/>
                </a:ext>
              </a:extLst>
            </p:cNvPr>
            <p:cNvSpPr txBox="1"/>
            <p:nvPr/>
          </p:nvSpPr>
          <p:spPr>
            <a:xfrm>
              <a:off x="2611724" y="2743200"/>
              <a:ext cx="1165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English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E954-EB1C-E841-B33B-77DC60AFBE54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5B6A8A-EBCD-D545-9002-6CA214BAEAA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0E6C5-A435-3B42-AB3B-3BE9883BCA5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BB33A-7417-484D-A0BB-47EF3AAC70AB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6C9ED229-9D88-624D-9FEC-70D474925EAA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Visual Inspection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0E325-C90D-F941-AC22-BB0234B001C9}"/>
              </a:ext>
            </a:extLst>
          </p:cNvPr>
          <p:cNvSpPr/>
          <p:nvPr/>
        </p:nvSpPr>
        <p:spPr>
          <a:xfrm>
            <a:off x="7808256" y="1525969"/>
            <a:ext cx="2121647" cy="78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Vectors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9156955-DC2A-8648-AF46-17BE506B3181}"/>
              </a:ext>
            </a:extLst>
          </p:cNvPr>
          <p:cNvSpPr/>
          <p:nvPr/>
        </p:nvSpPr>
        <p:spPr>
          <a:xfrm>
            <a:off x="8683805" y="2415926"/>
            <a:ext cx="430313" cy="6384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768D8-EF42-1844-B563-19E207A2A994}"/>
              </a:ext>
            </a:extLst>
          </p:cNvPr>
          <p:cNvSpPr txBox="1"/>
          <p:nvPr/>
        </p:nvSpPr>
        <p:spPr>
          <a:xfrm>
            <a:off x="1296894" y="5922012"/>
            <a:ext cx="959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Around 200 Lines of </a:t>
            </a:r>
            <a:r>
              <a:rPr lang="en-US" sz="2800" dirty="0" err="1">
                <a:solidFill>
                  <a:schemeClr val="accent6"/>
                </a:solidFill>
              </a:rPr>
              <a:t>Cryptol</a:t>
            </a:r>
            <a:r>
              <a:rPr lang="en-US" sz="2800" dirty="0">
                <a:solidFill>
                  <a:schemeClr val="accent6"/>
                </a:solidFill>
              </a:rPr>
              <a:t> to ponder and compare</a:t>
            </a:r>
          </a:p>
        </p:txBody>
      </p:sp>
    </p:spTree>
    <p:extLst>
      <p:ext uri="{BB962C8B-B14F-4D97-AF65-F5344CB8AC3E}">
        <p14:creationId xmlns:p14="http://schemas.microsoft.com/office/powerpoint/2010/main" val="32025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Equivalent to OpenSSL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FBBF6-BACB-5748-A427-EDFF6895BC73}"/>
              </a:ext>
            </a:extLst>
          </p:cNvPr>
          <p:cNvGrpSpPr/>
          <p:nvPr/>
        </p:nvGrpSpPr>
        <p:grpSpPr>
          <a:xfrm>
            <a:off x="7605055" y="3113741"/>
            <a:ext cx="2528047" cy="2557938"/>
            <a:chOff x="1350682" y="2683435"/>
            <a:chExt cx="2528047" cy="273124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C347D7D-2108-B64B-8D8B-A1DDE289B84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0B1823-2AA0-C843-8142-350C3B726405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604BDB-A88C-C349-A780-F87CF23BB90A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EB7ECA-E083-9E44-96C0-4CD0F5FB4F83}"/>
              </a:ext>
            </a:extLst>
          </p:cNvPr>
          <p:cNvGrpSpPr/>
          <p:nvPr/>
        </p:nvGrpSpPr>
        <p:grpSpPr>
          <a:xfrm>
            <a:off x="4462179" y="3347579"/>
            <a:ext cx="3441700" cy="2362200"/>
            <a:chOff x="4462179" y="1887079"/>
            <a:chExt cx="3441700" cy="2362200"/>
          </a:xfrm>
        </p:grpSpPr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AE70982-C321-374D-97FD-37106F7E6610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6153BAC-453E-8841-9B0C-F3E4C8838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5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229D-7573-7E44-AEDE-56176E85C0A2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Cartesian State of 5 x 5 x 64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74241-3310-CF46-917E-90706C5EB62A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uint64_t A[5][5]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A7EF29-A709-5F44-AF1D-BF678968FA9F}"/>
              </a:ext>
            </a:extLst>
          </p:cNvPr>
          <p:cNvGrpSpPr/>
          <p:nvPr/>
        </p:nvGrpSpPr>
        <p:grpSpPr>
          <a:xfrm>
            <a:off x="1987931" y="3251231"/>
            <a:ext cx="2185825" cy="2231225"/>
            <a:chOff x="2069795" y="2129819"/>
            <a:chExt cx="2185825" cy="2231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84CC3DC-06C2-9742-9D7D-B3A898EA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9795" y="2263100"/>
              <a:ext cx="2097944" cy="20979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97CDB-6638-D94D-BDD7-9A6EFFD6F69F}"/>
                </a:ext>
              </a:extLst>
            </p:cNvPr>
            <p:cNvSpPr txBox="1"/>
            <p:nvPr/>
          </p:nvSpPr>
          <p:spPr>
            <a:xfrm>
              <a:off x="3709520" y="307116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6C334E-1913-D24F-AC50-13216AB1EF84}"/>
                </a:ext>
              </a:extLst>
            </p:cNvPr>
            <p:cNvSpPr txBox="1"/>
            <p:nvPr/>
          </p:nvSpPr>
          <p:spPr>
            <a:xfrm>
              <a:off x="3431750" y="266584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EAC6AF-6748-DF44-96BF-426A402D79E5}"/>
                </a:ext>
              </a:extLst>
            </p:cNvPr>
            <p:cNvCxnSpPr>
              <a:cxnSpLocks/>
            </p:cNvCxnSpPr>
            <p:nvPr/>
          </p:nvCxnSpPr>
          <p:spPr>
            <a:xfrm>
              <a:off x="3111177" y="2591484"/>
              <a:ext cx="0" cy="149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37D590-CA95-D84A-B4A0-CCD97B14C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68550" y="3312072"/>
              <a:ext cx="15131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84F496-332A-0C41-AD6A-0DA8815A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25" y="3023680"/>
              <a:ext cx="1178475" cy="6910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75E157-92C1-4C42-8170-14AB880B2E1F}"/>
                </a:ext>
              </a:extLst>
            </p:cNvPr>
            <p:cNvSpPr txBox="1"/>
            <p:nvPr/>
          </p:nvSpPr>
          <p:spPr>
            <a:xfrm>
              <a:off x="2864970" y="2129819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y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0657BA8-B3E6-FA4E-8433-FA14F2F45D47}"/>
              </a:ext>
            </a:extLst>
          </p:cNvPr>
          <p:cNvSpPr txBox="1"/>
          <p:nvPr/>
        </p:nvSpPr>
        <p:spPr>
          <a:xfrm>
            <a:off x="890483" y="5598080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x,y,z</a:t>
            </a:r>
            <a:r>
              <a:rPr lang="en-US" sz="2400" dirty="0"/>
              <a:t>]: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col,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z</a:t>
            </a:r>
            <a:r>
              <a:rPr lang="en-US" sz="2400" baseline="30000" dirty="0" err="1"/>
              <a:t>th</a:t>
            </a:r>
            <a:r>
              <a:rPr lang="en-US" sz="2400" dirty="0"/>
              <a:t> 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524F9-BAE3-3142-B1E4-036F742887DF}"/>
              </a:ext>
            </a:extLst>
          </p:cNvPr>
          <p:cNvSpPr txBox="1"/>
          <p:nvPr/>
        </p:nvSpPr>
        <p:spPr>
          <a:xfrm>
            <a:off x="6443942" y="560180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</a:t>
            </a:r>
            <a:r>
              <a:rPr lang="en-US" sz="2400" dirty="0"/>
              <a:t>]: 64 bit word at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col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465E6D0-8AF2-B94F-AEBC-7B1B33609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69" y="3490260"/>
            <a:ext cx="5225292" cy="18864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7413976-0D2E-DB47-9AF0-4D28FBBF5D04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E1DB49-6170-9148-A24D-8C1ED9B2774B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41317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EA81D-CD52-2745-8BD3-BD42057B18AB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0CC79-C28A-AA4D-859C-337A85EFDE40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4B3D6-F7A6-0145-B96D-46E09388B606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Computed Constants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322E2-86FB-6C4C-ABBF-22AD3895D746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Lookup 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E4BEC-FC59-974E-AA27-5E76A5BE19A8}"/>
              </a:ext>
            </a:extLst>
          </p:cNvPr>
          <p:cNvSpPr txBox="1"/>
          <p:nvPr/>
        </p:nvSpPr>
        <p:spPr>
          <a:xfrm>
            <a:off x="6724650" y="3230885"/>
            <a:ext cx="5391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iotas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{…}</a:t>
            </a:r>
            <a:b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Iota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…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^=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iotas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 …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35DCE67-084B-BE48-8612-572894200114}"/>
              </a:ext>
            </a:extLst>
          </p:cNvPr>
          <p:cNvSpPr/>
          <p:nvPr/>
        </p:nvSpPr>
        <p:spPr>
          <a:xfrm rot="5400000">
            <a:off x="9199358" y="4183133"/>
            <a:ext cx="276632" cy="37274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8B30D-53D6-0448-904D-917442F7A6A0}"/>
              </a:ext>
            </a:extLst>
          </p:cNvPr>
          <p:cNvSpPr txBox="1"/>
          <p:nvPr/>
        </p:nvSpPr>
        <p:spPr>
          <a:xfrm>
            <a:off x="6913842" y="617965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Pulled from constant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/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(t) 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if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t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mod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255 = 0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return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1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else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…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 err="1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  <a:endParaRPr lang="en-US" sz="2400" b="1" dirty="0">
                  <a:solidFill>
                    <a:schemeClr val="accent4"/>
                  </a:solidFill>
                </a:endParaRP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from 0 to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l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let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[2</a:t>
                </a:r>
                <a:r>
                  <a:rPr lang="en-US" sz="2400" i="1" baseline="30000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-1] =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+7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all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z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such that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0 &lt;=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&lt; 64,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  Let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’[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x, y, 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[0, 0,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</a:t>
                </a:r>
                <a:r>
                  <a:rPr lang="en-US" sz="2400" b="1" dirty="0" err="1">
                    <a:solidFill>
                      <a:schemeClr val="accent4"/>
                    </a:solidFill>
                  </a:rPr>
                  <a:t>xor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].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blipFill>
                <a:blip r:embed="rId3"/>
                <a:stretch>
                  <a:fillRect l="-1613" t="-1487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30966F-8DCD-C345-8427-DF8E0FA32BA5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7CB0D3-B929-154E-B5BD-8EE2B4D4EA14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51B8C-0262-2147-A55E-4E08B7E4C2CE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FA74E-D375-F946-9F33-71342B5354ED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93B27D97-358E-3E4E-BF7C-550ED64D8207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Brute Force 60 </a:t>
            </a:r>
            <a:r>
              <a:rPr lang="en-US" sz="2400" b="1" dirty="0" err="1">
                <a:solidFill>
                  <a:schemeClr val="bg2"/>
                </a:solidFill>
              </a:rPr>
              <a:t>hrs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4550B-6827-1048-8B69-3001A3530A77}"/>
              </a:ext>
            </a:extLst>
          </p:cNvPr>
          <p:cNvSpPr txBox="1"/>
          <p:nvPr/>
        </p:nvSpPr>
        <p:spPr>
          <a:xfrm>
            <a:off x="1024964" y="6036312"/>
            <a:ext cx="10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Verified 0 to 1,088 bit message sizes to cover all padding scenarios</a:t>
            </a:r>
          </a:p>
        </p:txBody>
      </p:sp>
    </p:spTree>
    <p:extLst>
      <p:ext uri="{BB962C8B-B14F-4D97-AF65-F5344CB8AC3E}">
        <p14:creationId xmlns:p14="http://schemas.microsoft.com/office/powerpoint/2010/main" val="36281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F36E09C-1B90-5349-9C79-76035A747A04}"/>
              </a:ext>
            </a:extLst>
          </p:cNvPr>
          <p:cNvGrpSpPr/>
          <p:nvPr/>
        </p:nvGrpSpPr>
        <p:grpSpPr>
          <a:xfrm>
            <a:off x="4462179" y="1887079"/>
            <a:ext cx="3441700" cy="2362200"/>
            <a:chOff x="4462179" y="1887079"/>
            <a:chExt cx="3441700" cy="2362200"/>
          </a:xfrm>
        </p:grpSpPr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B77233A5-2666-1C46-9D2B-F701E90A3637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705B1F-858F-5844-8213-D5734EE5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45647D-C24D-CD41-A7E5-33896B0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>
                <a:latin typeface="Copperplate" panose="02000504000000020004" pitchFamily="2" charset="77"/>
              </a:rPr>
              <a:t>Keccak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97A60-A773-E346-A493-31654B018CAD}"/>
              </a:ext>
            </a:extLst>
          </p:cNvPr>
          <p:cNvGrpSpPr/>
          <p:nvPr/>
        </p:nvGrpSpPr>
        <p:grpSpPr>
          <a:xfrm>
            <a:off x="7605055" y="1691341"/>
            <a:ext cx="2528047" cy="2557938"/>
            <a:chOff x="1350682" y="2683435"/>
            <a:chExt cx="2528047" cy="27312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F9138-FB57-8E4B-812F-EEDFE14970D6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DEE23-071A-974A-9E0A-11586353183B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F3AA9-13D2-C142-A3D3-9859B2C1C673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BA79-56D4-8444-A85B-3CD6A7E12450}"/>
              </a:ext>
            </a:extLst>
          </p:cNvPr>
          <p:cNvGrpSpPr/>
          <p:nvPr/>
        </p:nvGrpSpPr>
        <p:grpSpPr>
          <a:xfrm>
            <a:off x="1918445" y="1691341"/>
            <a:ext cx="2528047" cy="2557938"/>
            <a:chOff x="1350682" y="2683435"/>
            <a:chExt cx="2528047" cy="273124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546A04-879A-6F48-A37D-B2A159458893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4CF50A-1302-A84F-A058-EDED45A22A3D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68FD09-D2DF-3443-98E0-9AE46CE4EF29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629702-8786-0C47-A575-16E7FE677269}"/>
              </a:ext>
            </a:extLst>
          </p:cNvPr>
          <p:cNvSpPr txBox="1"/>
          <p:nvPr/>
        </p:nvSpPr>
        <p:spPr>
          <a:xfrm>
            <a:off x="251609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82F9-F01A-4F4F-84D6-827642B45228}"/>
              </a:ext>
            </a:extLst>
          </p:cNvPr>
          <p:cNvSpPr txBox="1"/>
          <p:nvPr/>
        </p:nvSpPr>
        <p:spPr>
          <a:xfrm>
            <a:off x="8202702" y="5187417"/>
            <a:ext cx="1332752" cy="43237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D0788C-2A53-C847-94CF-589A4CDC2367}"/>
              </a:ext>
            </a:extLst>
          </p:cNvPr>
          <p:cNvSpPr/>
          <p:nvPr/>
        </p:nvSpPr>
        <p:spPr>
          <a:xfrm>
            <a:off x="300616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AE180B-AF8D-F042-AE9C-3E2ACE5B1F3B}"/>
              </a:ext>
            </a:extLst>
          </p:cNvPr>
          <p:cNvSpPr/>
          <p:nvPr/>
        </p:nvSpPr>
        <p:spPr>
          <a:xfrm>
            <a:off x="869277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B32F05-9FE1-3F45-BB91-B2FAF75A112E}"/>
              </a:ext>
            </a:extLst>
          </p:cNvPr>
          <p:cNvGrpSpPr/>
          <p:nvPr/>
        </p:nvGrpSpPr>
        <p:grpSpPr>
          <a:xfrm>
            <a:off x="4544502" y="2269497"/>
            <a:ext cx="3441700" cy="2362200"/>
            <a:chOff x="4462179" y="1887079"/>
            <a:chExt cx="3441700" cy="2362200"/>
          </a:xfrm>
        </p:grpSpPr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07CD635E-9047-7845-A678-2E5B836A9DF9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DE0006-3822-1B4E-BE45-02E8A61E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1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A36-D044-9C4D-A424-E72A02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Inner Functions against OpenSSL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/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/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/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/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/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/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/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/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/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/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B80DF92-2F83-7142-8616-83B2FFAD1B24}"/>
              </a:ext>
            </a:extLst>
          </p:cNvPr>
          <p:cNvSpPr/>
          <p:nvPr/>
        </p:nvSpPr>
        <p:spPr>
          <a:xfrm>
            <a:off x="4477216" y="1938963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47E489C-912C-9B43-BB7F-9DD10423F006}"/>
              </a:ext>
            </a:extLst>
          </p:cNvPr>
          <p:cNvSpPr/>
          <p:nvPr/>
        </p:nvSpPr>
        <p:spPr>
          <a:xfrm>
            <a:off x="4477216" y="2870682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F4F5196-C59F-654E-8B7D-C54CE1ABE1DC}"/>
              </a:ext>
            </a:extLst>
          </p:cNvPr>
          <p:cNvSpPr/>
          <p:nvPr/>
        </p:nvSpPr>
        <p:spPr>
          <a:xfrm>
            <a:off x="4477216" y="3796420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400F1A8-8082-A44D-9DE8-FB5ACA6355C0}"/>
              </a:ext>
            </a:extLst>
          </p:cNvPr>
          <p:cNvSpPr/>
          <p:nvPr/>
        </p:nvSpPr>
        <p:spPr>
          <a:xfrm>
            <a:off x="4477216" y="4722158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E7A20B-53FA-0C40-8379-9DFF2338DE72}"/>
              </a:ext>
            </a:extLst>
          </p:cNvPr>
          <p:cNvSpPr/>
          <p:nvPr/>
        </p:nvSpPr>
        <p:spPr>
          <a:xfrm>
            <a:off x="4477216" y="5647896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D9ED4-3509-7843-8E9B-245BFEAC02EF}"/>
              </a:ext>
            </a:extLst>
          </p:cNvPr>
          <p:cNvSpPr txBox="1"/>
          <p:nvPr/>
        </p:nvSpPr>
        <p:spPr>
          <a:xfrm>
            <a:off x="931498" y="3403019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</a:rPr>
              <a:t>Cryptol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C918A-DE29-FB44-A5CA-BCD97D247B9B}"/>
              </a:ext>
            </a:extLst>
          </p:cNvPr>
          <p:cNvSpPr txBox="1"/>
          <p:nvPr/>
        </p:nvSpPr>
        <p:spPr>
          <a:xfrm>
            <a:off x="9088904" y="2772076"/>
            <a:ext cx="278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LLVM Bit Code Compiled from C</a:t>
            </a:r>
          </a:p>
        </p:txBody>
      </p:sp>
    </p:spTree>
    <p:extLst>
      <p:ext uri="{BB962C8B-B14F-4D97-AF65-F5344CB8AC3E}">
        <p14:creationId xmlns:p14="http://schemas.microsoft.com/office/powerpoint/2010/main" val="6878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1657E-30AD-D44D-86BA-288AD948C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6477427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CC650-9282-A442-91F1-C7871E6F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r="5232"/>
          <a:stretch/>
        </p:blipFill>
        <p:spPr>
          <a:xfrm>
            <a:off x="563792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0EC8E-75C3-174F-AED5-E28BD8F37918}"/>
              </a:ext>
            </a:extLst>
          </p:cNvPr>
          <p:cNvSpPr txBox="1"/>
          <p:nvPr/>
        </p:nvSpPr>
        <p:spPr>
          <a:xfrm>
            <a:off x="394694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Cryptol</a:t>
            </a:r>
            <a:r>
              <a:rPr lang="en-US" sz="3200" dirty="0"/>
              <a:t> Language of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8F7B-FECE-6E45-85F6-004CA5F8CB48}"/>
              </a:ext>
            </a:extLst>
          </p:cNvPr>
          <p:cNvSpPr txBox="1"/>
          <p:nvPr/>
        </p:nvSpPr>
        <p:spPr>
          <a:xfrm>
            <a:off x="6308329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Galois Software Analysis Workbench (SAW)</a:t>
            </a:r>
          </a:p>
        </p:txBody>
      </p:sp>
    </p:spTree>
    <p:extLst>
      <p:ext uri="{BB962C8B-B14F-4D97-AF65-F5344CB8AC3E}">
        <p14:creationId xmlns:p14="http://schemas.microsoft.com/office/powerpoint/2010/main" val="16120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99F4688-5BAA-BC4C-95D3-8F2C40453FE2}"/>
              </a:ext>
            </a:extLst>
          </p:cNvPr>
          <p:cNvSpPr/>
          <p:nvPr/>
        </p:nvSpPr>
        <p:spPr>
          <a:xfrm>
            <a:off x="4600389" y="2890012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3622C1-E940-0D4B-8DD3-4424FA072496}"/>
              </a:ext>
            </a:extLst>
          </p:cNvPr>
          <p:cNvSpPr txBox="1"/>
          <p:nvPr/>
        </p:nvSpPr>
        <p:spPr>
          <a:xfrm>
            <a:off x="2099946" y="5342352"/>
            <a:ext cx="799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Proof includes all 24 rounds in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</a:p>
          <a:p>
            <a:pPr algn="ctr"/>
            <a:r>
              <a:rPr lang="en-US" sz="3600" dirty="0">
                <a:solidFill>
                  <a:schemeClr val="accent5"/>
                </a:solidFill>
              </a:rPr>
              <a:t>And is against the LLVM bit code</a:t>
            </a:r>
          </a:p>
        </p:txBody>
      </p:sp>
    </p:spTree>
    <p:extLst>
      <p:ext uri="{BB962C8B-B14F-4D97-AF65-F5344CB8AC3E}">
        <p14:creationId xmlns:p14="http://schemas.microsoft.com/office/powerpoint/2010/main" val="33141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57E-861E-AC4D-A316-9B52257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Runtimes and Lines of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91667" r="-40234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191667" r="-402344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291667" r="-402344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381081" r="-402344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1" t="-494444" r="-402344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553559-CD02-6544-B8C1-4DD104345596}"/>
              </a:ext>
            </a:extLst>
          </p:cNvPr>
          <p:cNvSpPr txBox="1"/>
          <p:nvPr/>
        </p:nvSpPr>
        <p:spPr>
          <a:xfrm>
            <a:off x="1764430" y="5724395"/>
            <a:ext cx="866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Keccak* </a:t>
            </a:r>
            <a:r>
              <a:rPr lang="en-US" sz="3600" dirty="0">
                <a:solidFill>
                  <a:schemeClr val="accent5"/>
                </a:solidFill>
              </a:rPr>
              <a:t>is the version using overrides</a:t>
            </a:r>
          </a:p>
        </p:txBody>
      </p:sp>
    </p:spTree>
    <p:extLst>
      <p:ext uri="{BB962C8B-B14F-4D97-AF65-F5344CB8AC3E}">
        <p14:creationId xmlns:p14="http://schemas.microsoft.com/office/powerpoint/2010/main" val="41353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28E3-0BB5-9A47-83BD-37EB93C1EDB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Relies on SHA-2 so a verified library is needed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 releases low-cholesterol Heartbleed medicine called 's2n' – Naked  Security">
            <a:extLst>
              <a:ext uri="{FF2B5EF4-FFF2-40B4-BE49-F238E27FC236}">
                <a16:creationId xmlns:a16="http://schemas.microsoft.com/office/drawing/2014/main" id="{1F32253B-8583-934F-8092-3616005B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306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2787C-18A8-7C48-BE81-A4E88152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r="-1" b="2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3D39-BE7B-6D4B-93BC-5DF172EF6A6B}"/>
              </a:ext>
            </a:extLst>
          </p:cNvPr>
          <p:cNvSpPr txBox="1"/>
          <p:nvPr/>
        </p:nvSpPr>
        <p:spPr>
          <a:xfrm>
            <a:off x="5967949" y="3939567"/>
            <a:ext cx="5631112" cy="1878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Proved out OpenSSL’s SHA-2 with SAW, but what about modern algorithms for digests?</a:t>
            </a:r>
          </a:p>
        </p:txBody>
      </p:sp>
    </p:spTree>
    <p:extLst>
      <p:ext uri="{BB962C8B-B14F-4D97-AF65-F5344CB8AC3E}">
        <p14:creationId xmlns:p14="http://schemas.microsoft.com/office/powerpoint/2010/main" val="16835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68B7A-1839-4841-8B4C-A1D8D5DBFAEF}"/>
              </a:ext>
            </a:extLst>
          </p:cNvPr>
          <p:cNvSpPr txBox="1"/>
          <p:nvPr/>
        </p:nvSpPr>
        <p:spPr>
          <a:xfrm>
            <a:off x="1720430" y="2394021"/>
            <a:ext cx="691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 SHA-3(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returns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1: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pad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N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2: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0</a:t>
            </a:r>
            <a:r>
              <a:rPr 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,…,0</a:t>
            </a:r>
            <a:r>
              <a:rPr lang="en-US" sz="2400" baseline="-25000" dirty="0">
                <a:latin typeface="Lucida Console" panose="020B0609040504020204" pitchFamily="49" charset="0"/>
              </a:rPr>
              <a:t>1599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3: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4: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5: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6: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end for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7: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8D4F7-E321-AB4A-A282-9229F25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SHA-3 Sponge Construction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727164-F37C-2E4E-89AF-4891D724BABE}"/>
              </a:ext>
            </a:extLst>
          </p:cNvPr>
          <p:cNvSpPr/>
          <p:nvPr/>
        </p:nvSpPr>
        <p:spPr>
          <a:xfrm>
            <a:off x="8230855" y="3864279"/>
            <a:ext cx="187891" cy="7954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6747-0890-6B4E-99AA-15BF3B6FFA1A}"/>
              </a:ext>
            </a:extLst>
          </p:cNvPr>
          <p:cNvSpPr txBox="1"/>
          <p:nvPr/>
        </p:nvSpPr>
        <p:spPr>
          <a:xfrm>
            <a:off x="8447821" y="3969592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Absorb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F1B1F2-B3F9-E941-94BC-E7164F066745}"/>
              </a:ext>
            </a:extLst>
          </p:cNvPr>
          <p:cNvSpPr/>
          <p:nvPr/>
        </p:nvSpPr>
        <p:spPr>
          <a:xfrm>
            <a:off x="5163903" y="5064374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C9BF-F415-1243-80B2-BAB9A577C077}"/>
              </a:ext>
            </a:extLst>
          </p:cNvPr>
          <p:cNvSpPr txBox="1"/>
          <p:nvPr/>
        </p:nvSpPr>
        <p:spPr>
          <a:xfrm>
            <a:off x="5351794" y="4966769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Squeeze </a:t>
            </a:r>
            <a:r>
              <a:rPr lang="en-US" sz="3200" i="1" dirty="0">
                <a:solidFill>
                  <a:schemeClr val="accent1"/>
                </a:solidFill>
              </a:rPr>
              <a:t>d</a:t>
            </a:r>
            <a:r>
              <a:rPr lang="en-US" sz="3200" dirty="0">
                <a:solidFill>
                  <a:schemeClr val="accent1"/>
                </a:solidFill>
              </a:rPr>
              <a:t> bits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96A954-D138-4242-B67E-C7A0C0E9FEEC}"/>
              </a:ext>
            </a:extLst>
          </p:cNvPr>
          <p:cNvSpPr/>
          <p:nvPr/>
        </p:nvSpPr>
        <p:spPr>
          <a:xfrm>
            <a:off x="5992646" y="2803602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A474-BDFB-9644-A065-2B83E3205A31}"/>
              </a:ext>
            </a:extLst>
          </p:cNvPr>
          <p:cNvSpPr txBox="1"/>
          <p:nvPr/>
        </p:nvSpPr>
        <p:spPr>
          <a:xfrm>
            <a:off x="6180537" y="2705997"/>
            <a:ext cx="427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Partition to </a:t>
            </a:r>
            <a:r>
              <a:rPr lang="en-US" sz="3200" i="1" dirty="0">
                <a:solidFill>
                  <a:schemeClr val="accent1"/>
                </a:solidFill>
              </a:rPr>
              <a:t>r</a:t>
            </a:r>
            <a:r>
              <a:rPr lang="en-US" sz="3200" dirty="0">
                <a:solidFill>
                  <a:schemeClr val="accent1"/>
                </a:solidFill>
              </a:rPr>
              <a:t>-bit blocks</a:t>
            </a:r>
          </a:p>
        </p:txBody>
      </p:sp>
    </p:spTree>
    <p:extLst>
      <p:ext uri="{BB962C8B-B14F-4D97-AF65-F5344CB8AC3E}">
        <p14:creationId xmlns:p14="http://schemas.microsoft.com/office/powerpoint/2010/main" val="29867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Inner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/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/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/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/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/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226B91-26B9-1A4D-BFC7-992498FB8797}"/>
              </a:ext>
            </a:extLst>
          </p:cNvPr>
          <p:cNvSpPr txBox="1"/>
          <p:nvPr/>
        </p:nvSpPr>
        <p:spPr>
          <a:xfrm>
            <a:off x="729651" y="4995290"/>
            <a:ext cx="16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over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CA839-0F42-4540-A992-748CA57D51CD}"/>
              </a:ext>
            </a:extLst>
          </p:cNvPr>
          <p:cNvSpPr txBox="1"/>
          <p:nvPr/>
        </p:nvSpPr>
        <p:spPr>
          <a:xfrm>
            <a:off x="1055077" y="1972040"/>
            <a:ext cx="101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Input:</a:t>
            </a:r>
            <a:r>
              <a:rPr lang="en-US" sz="3600" dirty="0"/>
              <a:t> 5 x 5 array of 64-bit words (1600 bits)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Output:</a:t>
            </a:r>
            <a:r>
              <a:rPr lang="en-US" sz="3600" dirty="0"/>
              <a:t> input transformed by 5 successive functions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236C-098C-C241-93AC-4DB744656106}"/>
              </a:ext>
            </a:extLst>
          </p:cNvPr>
          <p:cNvSpPr txBox="1"/>
          <p:nvPr/>
        </p:nvSpPr>
        <p:spPr>
          <a:xfrm>
            <a:off x="3158364" y="4995290"/>
            <a:ext cx="111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Bitwise rotate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914BC-E64A-444F-966A-570D0C2C198D}"/>
              </a:ext>
            </a:extLst>
          </p:cNvPr>
          <p:cNvSpPr txBox="1"/>
          <p:nvPr/>
        </p:nvSpPr>
        <p:spPr>
          <a:xfrm>
            <a:off x="4998953" y="4995290"/>
            <a:ext cx="17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8595-48C6-414B-8D04-BF4C894D7B7D}"/>
              </a:ext>
            </a:extLst>
          </p:cNvPr>
          <p:cNvSpPr txBox="1"/>
          <p:nvPr/>
        </p:nvSpPr>
        <p:spPr>
          <a:xfrm>
            <a:off x="7153750" y="4995290"/>
            <a:ext cx="18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Row combination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2549-7396-7D47-B6AE-4BC58467A42F}"/>
              </a:ext>
            </a:extLst>
          </p:cNvPr>
          <p:cNvSpPr txBox="1"/>
          <p:nvPr/>
        </p:nvSpPr>
        <p:spPr>
          <a:xfrm>
            <a:off x="9308547" y="4995289"/>
            <a:ext cx="174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mix in</a:t>
            </a:r>
          </a:p>
        </p:txBody>
      </p:sp>
    </p:spTree>
    <p:extLst>
      <p:ext uri="{BB962C8B-B14F-4D97-AF65-F5344CB8AC3E}">
        <p14:creationId xmlns:p14="http://schemas.microsoft.com/office/powerpoint/2010/main" val="33443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00504000000020004" pitchFamily="2" charset="77"/>
              </a:rPr>
              <a:t>Keccak </a:t>
            </a:r>
            <a:r>
              <a:rPr lang="en-US" sz="4800" dirty="0"/>
              <a:t>Transformation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/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func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dirty="0">
                    <a:latin typeface="Copperplate" panose="02000504000000020004" pitchFamily="2" charset="77"/>
                  </a:rPr>
                  <a:t>Keccak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returns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1: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for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i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in</a:t>
                </a:r>
                <a:r>
                  <a:rPr lang="en-US" sz="2400" dirty="0">
                    <a:latin typeface="Lucida Console" panose="020B0609040504020204" pitchFamily="49" charset="0"/>
                  </a:rPr>
                  <a:t> 0…23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do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2: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800" dirty="0" err="1">
                    <a:solidFill>
                      <a:schemeClr val="accent5"/>
                    </a:solidFill>
                    <a:latin typeface="+mj-lt"/>
                  </a:rPr>
                  <a:t>Θ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3: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400" dirty="0" err="1">
                    <a:solidFill>
                      <a:schemeClr val="accent5"/>
                    </a:solidFill>
                    <a:latin typeface="Lucida Console" panose="020B0609040504020204" pitchFamily="49" charset="0"/>
                  </a:rPr>
                  <a:t>ρ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4: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5: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6: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7: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end for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blipFill>
                <a:blip r:embed="rId3"/>
                <a:stretch>
                  <a:fillRect l="-146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48EA3E-33A1-A94A-953B-A3CD0D35B524}"/>
              </a:ext>
            </a:extLst>
          </p:cNvPr>
          <p:cNvSpPr txBox="1"/>
          <p:nvPr/>
        </p:nvSpPr>
        <p:spPr>
          <a:xfrm>
            <a:off x="1877860" y="5705605"/>
            <a:ext cx="843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24 Rounds in a call to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4967-1633-FD4F-B6AF-A658C525712B}"/>
              </a:ext>
            </a:extLst>
          </p:cNvPr>
          <p:cNvSpPr txBox="1"/>
          <p:nvPr/>
        </p:nvSpPr>
        <p:spPr>
          <a:xfrm>
            <a:off x="2552701" y="3921740"/>
            <a:ext cx="281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C79C0-B839-8941-AB98-8187901E604F}"/>
              </a:ext>
            </a:extLst>
          </p:cNvPr>
          <p:cNvGrpSpPr/>
          <p:nvPr/>
        </p:nvGrpSpPr>
        <p:grpSpPr>
          <a:xfrm>
            <a:off x="6428680" y="877968"/>
            <a:ext cx="5153947" cy="1682758"/>
            <a:chOff x="4982735" y="1158773"/>
            <a:chExt cx="5153947" cy="1180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978C-CC3D-BC47-B1AE-DD329F42024D}"/>
                </a:ext>
              </a:extLst>
            </p:cNvPr>
            <p:cNvSpPr txBox="1"/>
            <p:nvPr/>
          </p:nvSpPr>
          <p:spPr>
            <a:xfrm>
              <a:off x="4982735" y="1440069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W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=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B7C31-EC98-9D42-9DE7-8ED7606926DF}"/>
                </a:ext>
              </a:extLst>
            </p:cNvPr>
            <p:cNvSpPr txBox="1"/>
            <p:nvPr/>
          </p:nvSpPr>
          <p:spPr>
            <a:xfrm>
              <a:off x="5865542" y="1168646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  <a:r>
                <a:rPr lang="en-US" sz="2400" i="1" baseline="30000" dirty="0"/>
                <a:t>t</a:t>
              </a:r>
              <a:endParaRPr 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/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t-2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t-7</a:t>
                  </a:r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baseline="-25000" dirty="0"/>
                    <a:t> 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t-15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t-16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16667" r="-30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B491708-EC35-1C46-B326-8E2817BF9CF0}"/>
                </a:ext>
              </a:extLst>
            </p:cNvPr>
            <p:cNvSpPr/>
            <p:nvPr/>
          </p:nvSpPr>
          <p:spPr>
            <a:xfrm>
              <a:off x="5711285" y="1158773"/>
              <a:ext cx="241118" cy="1018600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/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/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ED1830-59F0-8D40-8AEC-D05E7B6B4A6B}"/>
              </a:ext>
            </a:extLst>
          </p:cNvPr>
          <p:cNvSpPr txBox="1"/>
          <p:nvPr/>
        </p:nvSpPr>
        <p:spPr>
          <a:xfrm>
            <a:off x="6515102" y="2655763"/>
            <a:ext cx="5415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a, b, c, d, e, f, g, h</a:t>
            </a:r>
            <a:r>
              <a:rPr lang="en-US" dirty="0"/>
              <a:t> = </a:t>
            </a:r>
          </a:p>
          <a:p>
            <a:r>
              <a:rPr lang="en-US" i="1" dirty="0"/>
              <a:t>	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b="1" dirty="0">
                <a:solidFill>
                  <a:schemeClr val="accent4"/>
                </a:solidFill>
              </a:rPr>
              <a:t>for</a:t>
            </a:r>
            <a:r>
              <a:rPr lang="en-US" b="1" dirty="0"/>
              <a:t> </a:t>
            </a:r>
            <a:r>
              <a:rPr lang="en-US" i="1" dirty="0"/>
              <a:t>t</a:t>
            </a:r>
            <a:r>
              <a:rPr lang="en-US" dirty="0"/>
              <a:t> = 0 to 63:</a:t>
            </a:r>
          </a:p>
          <a:p>
            <a:r>
              <a:rPr lang="en-US" b="1" dirty="0"/>
              <a:t> 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h</a:t>
            </a:r>
            <a:r>
              <a:rPr lang="en-US" dirty="0"/>
              <a:t> + ∑(</a:t>
            </a:r>
            <a:r>
              <a:rPr lang="en-US" i="1" dirty="0"/>
              <a:t>e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Ch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f</a:t>
            </a:r>
            <a:r>
              <a:rPr lang="en-US" dirty="0" err="1"/>
              <a:t>,</a:t>
            </a:r>
            <a:r>
              <a:rPr lang="en-US" i="1" dirty="0" err="1"/>
              <a:t>g</a:t>
            </a:r>
            <a:r>
              <a:rPr lang="en-US" dirty="0"/>
              <a:t>) +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dirty="0"/>
              <a:t> +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b="1" dirty="0"/>
              <a:t> 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∑(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Maj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r>
              <a:rPr lang="en-US" b="1" dirty="0"/>
              <a:t>  </a:t>
            </a:r>
            <a:r>
              <a:rPr lang="en-US" i="1" dirty="0"/>
              <a:t>a, b, c, d, e, f, g, h =</a:t>
            </a:r>
          </a:p>
          <a:p>
            <a:r>
              <a:rPr lang="en-US" b="1" i="1" dirty="0"/>
              <a:t>    </a:t>
            </a:r>
            <a:r>
              <a:rPr lang="en-US" i="1" dirty="0"/>
              <a:t>g, f, e, d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c, b, a, 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T</a:t>
            </a:r>
            <a:r>
              <a:rPr lang="en-US" i="1" baseline="-25000" dirty="0"/>
              <a:t>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end for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 </a:t>
            </a:r>
            <a:r>
              <a:rPr lang="en-US" dirty="0"/>
              <a:t>=</a:t>
            </a:r>
          </a:p>
          <a:p>
            <a:r>
              <a:rPr lang="en-US" i="1" baseline="30000" dirty="0"/>
              <a:t>  </a:t>
            </a:r>
            <a:r>
              <a:rPr lang="en-US" i="1" dirty="0"/>
              <a:t>a + 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c +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</a:p>
          <a:p>
            <a:r>
              <a:rPr lang="en-US" i="1" dirty="0"/>
              <a:t> e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i="1" baseline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22FF5-588E-DB42-AE33-C7FBC68895B4}"/>
              </a:ext>
            </a:extLst>
          </p:cNvPr>
          <p:cNvSpPr txBox="1"/>
          <p:nvPr/>
        </p:nvSpPr>
        <p:spPr>
          <a:xfrm>
            <a:off x="6515102" y="6228018"/>
            <a:ext cx="552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1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2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3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4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5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6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7</a:t>
            </a:r>
            <a:r>
              <a:rPr lang="en-US" sz="2400" i="1" baseline="30000" dirty="0"/>
              <a:t>(m)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3C0D3-C277-D545-B7CA-07A6675F63DB}"/>
              </a:ext>
            </a:extLst>
          </p:cNvPr>
          <p:cNvSpPr txBox="1"/>
          <p:nvPr/>
        </p:nvSpPr>
        <p:spPr>
          <a:xfrm>
            <a:off x="82707" y="1337703"/>
            <a:ext cx="528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p</a:t>
            </a:r>
            <a:r>
              <a:rPr lang="en-US" sz="2400" i="1" baseline="-25000" dirty="0" err="1">
                <a:latin typeface="Lucida Console" panose="020B0609040504020204" pitchFamily="49" charset="0"/>
              </a:rPr>
              <a:t>i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i="1" dirty="0">
                <a:latin typeface="Lucida Console" panose="020B0609040504020204" pitchFamily="49" charset="0"/>
              </a:rPr>
              <a:t>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04321-0CD8-6F48-9421-26AA3660D900}"/>
              </a:ext>
            </a:extLst>
          </p:cNvPr>
          <p:cNvSpPr txBox="1"/>
          <p:nvPr/>
        </p:nvSpPr>
        <p:spPr>
          <a:xfrm>
            <a:off x="2552701" y="6228017"/>
            <a:ext cx="2815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6D801-DBF1-4146-962A-1E480EBE2F7E}"/>
              </a:ext>
            </a:extLst>
          </p:cNvPr>
          <p:cNvSpPr txBox="1"/>
          <p:nvPr/>
        </p:nvSpPr>
        <p:spPr>
          <a:xfrm>
            <a:off x="1466386" y="15378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07D-1A48-4B4F-80A6-50FD0CB6AD67}"/>
              </a:ext>
            </a:extLst>
          </p:cNvPr>
          <p:cNvSpPr txBox="1"/>
          <p:nvPr/>
        </p:nvSpPr>
        <p:spPr>
          <a:xfrm>
            <a:off x="8269558" y="17237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B481F-1C3C-8247-82EB-07AFAB2BC10E}"/>
              </a:ext>
            </a:extLst>
          </p:cNvPr>
          <p:cNvCxnSpPr/>
          <p:nvPr/>
        </p:nvCxnSpPr>
        <p:spPr>
          <a:xfrm>
            <a:off x="128239" y="685800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16C7D5-7AD1-8D4D-A4D0-AA6BDD6122B7}"/>
              </a:ext>
            </a:extLst>
          </p:cNvPr>
          <p:cNvCxnSpPr>
            <a:cxnSpLocks/>
          </p:cNvCxnSpPr>
          <p:nvPr/>
        </p:nvCxnSpPr>
        <p:spPr>
          <a:xfrm>
            <a:off x="5886036" y="685800"/>
            <a:ext cx="0" cy="6003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D37452-9CE1-E546-9219-11D87964CF6C}"/>
              </a:ext>
            </a:extLst>
          </p:cNvPr>
          <p:cNvCxnSpPr/>
          <p:nvPr/>
        </p:nvCxnSpPr>
        <p:spPr>
          <a:xfrm>
            <a:off x="130327" y="253547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FA676D-AC62-A041-A458-680BE6A42172}"/>
              </a:ext>
            </a:extLst>
          </p:cNvPr>
          <p:cNvCxnSpPr/>
          <p:nvPr/>
        </p:nvCxnSpPr>
        <p:spPr>
          <a:xfrm>
            <a:off x="130327" y="598012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8066-C34D-0D4D-B2EB-C5027509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0" r="16380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7CE5-1F47-9F49-9C6C-43135FE9F310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Modularity of SHA-3 should make it easier to verify in SAW because of overrides</a:t>
            </a:r>
          </a:p>
        </p:txBody>
      </p:sp>
    </p:spTree>
    <p:extLst>
      <p:ext uri="{BB962C8B-B14F-4D97-AF65-F5344CB8AC3E}">
        <p14:creationId xmlns:p14="http://schemas.microsoft.com/office/powerpoint/2010/main" val="175355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2476</Words>
  <Application>Microsoft Macintosh PowerPoint</Application>
  <PresentationFormat>Widescreen</PresentationFormat>
  <Paragraphs>364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Copperplate</vt:lpstr>
      <vt:lpstr>Lucida Console</vt:lpstr>
      <vt:lpstr>Menlo</vt:lpstr>
      <vt:lpstr>Office Theme</vt:lpstr>
      <vt:lpstr>Verifying the SHA-3 Implementation from OpenSSL with the Software Analysis Workbench</vt:lpstr>
      <vt:lpstr>PowerPoint Presentation</vt:lpstr>
      <vt:lpstr>PowerPoint Presentation</vt:lpstr>
      <vt:lpstr>PowerPoint Presentation</vt:lpstr>
      <vt:lpstr>SHA-3 Sponge Construction</vt:lpstr>
      <vt:lpstr>Keccak Inner Functions</vt:lpstr>
      <vt:lpstr>Keccak Transformation Function</vt:lpstr>
      <vt:lpstr>PowerPoint Presentation</vt:lpstr>
      <vt:lpstr>PowerPoint Presentation</vt:lpstr>
      <vt:lpstr>Write a Cryptol Specification for SHA-3</vt:lpstr>
      <vt:lpstr>PowerPoint Presentation</vt:lpstr>
      <vt:lpstr>Argue Specification matches NIST</vt:lpstr>
      <vt:lpstr>Prove Equivalent to OpenSSL</vt:lpstr>
      <vt:lpstr>Address C Memory Layout</vt:lpstr>
      <vt:lpstr>Address C Memory Layout</vt:lpstr>
      <vt:lpstr>Address C Memory Layout</vt:lpstr>
      <vt:lpstr>Focus on Keccak</vt:lpstr>
      <vt:lpstr>Prove Keccak equivalence</vt:lpstr>
      <vt:lpstr>Prove Inner Functions against OpenSSL C</vt:lpstr>
      <vt:lpstr>Prove Keccak equivalence with overrides</vt:lpstr>
      <vt:lpstr>Runtimes and Lines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the SHA-3 Implementation from OpenSSL with the Software Analysis Workbench</dc:title>
  <dc:creator>Eric Mercer</dc:creator>
  <cp:lastModifiedBy>Eric Mercer</cp:lastModifiedBy>
  <cp:revision>54</cp:revision>
  <dcterms:created xsi:type="dcterms:W3CDTF">2022-05-18T16:07:51Z</dcterms:created>
  <dcterms:modified xsi:type="dcterms:W3CDTF">2022-05-19T22:11:13Z</dcterms:modified>
</cp:coreProperties>
</file>