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10_EF993C80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4" r:id="rId3"/>
    <p:sldId id="262" r:id="rId4"/>
    <p:sldId id="260" r:id="rId5"/>
    <p:sldId id="265" r:id="rId6"/>
    <p:sldId id="266" r:id="rId7"/>
    <p:sldId id="276" r:id="rId8"/>
    <p:sldId id="267" r:id="rId9"/>
    <p:sldId id="263" r:id="rId10"/>
    <p:sldId id="278" r:id="rId11"/>
    <p:sldId id="269" r:id="rId12"/>
    <p:sldId id="270" r:id="rId13"/>
    <p:sldId id="279" r:id="rId14"/>
    <p:sldId id="271" r:id="rId15"/>
    <p:sldId id="280" r:id="rId16"/>
    <p:sldId id="281" r:id="rId17"/>
    <p:sldId id="272" r:id="rId18"/>
    <p:sldId id="275" r:id="rId19"/>
    <p:sldId id="273" r:id="rId20"/>
    <p:sldId id="274" r:id="rId21"/>
    <p:sldId id="27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9592" autoAdjust="0"/>
  </p:normalViewPr>
  <p:slideViewPr>
    <p:cSldViewPr snapToGrid="0" snapToObjects="1">
      <p:cViewPr varScale="1">
        <p:scale>
          <a:sx n="200" d="100"/>
          <a:sy n="200" d="100"/>
        </p:scale>
        <p:origin x="2200" y="1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0E8BA7-7854-472F-B1D3-F39F990E67FF}" authorId="{2047F790-A760-A233-90F9-8943DDACFEB7}" created="2022-05-19T00:44:11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spMk id="21" creationId="{D4EE9CAC-5C9B-9C40-A030-757CE0B5B310}"/>
      <ac:txMk cp="8">
        <ac:context len="29" hash="3121733803"/>
      </ac:txMk>
    </ac:txMkLst>
    <p188:replyLst>
      <p188:reply id="{FC1A7384-E593-402F-BD89-F6C1C17E4DA1}" authorId="{2047F790-A760-A233-90F9-8943DDACFEB7}" created="2022-05-19T00:44:34.992">
        <p188:txBody>
          <a:bodyPr/>
          <a:lstStyle/>
          <a:p>
            <a:r>
              <a:rPr lang="en-US"/>
              <a:t>Main issues were typing and iterative stream setup.</a:t>
            </a:r>
          </a:p>
        </p188:txBody>
      </p188:reply>
    </p188:replyLst>
    <p188:txBody>
      <a:bodyPr/>
      <a:lstStyle/>
      <a:p>
        <a:r>
          <a:rPr lang="en-US"/>
          <a:t>Is this the proper term?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Parker Hanson, and I’m an adult.</a:t>
            </a:r>
          </a:p>
          <a:p>
            <a:r>
              <a:rPr lang="en-US" dirty="0"/>
              <a:t>My dad </a:t>
            </a:r>
            <a:r>
              <a:rPr lang="en-US" dirty="0" err="1"/>
              <a:t>ain’t</a:t>
            </a:r>
            <a:r>
              <a:rPr lang="en-US" dirty="0"/>
              <a:t> a cell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document, visual inspection is impossible to avoid.</a:t>
            </a:r>
          </a:p>
          <a:p>
            <a:r>
              <a:rPr lang="en-US" dirty="0"/>
              <a:t>By leveraging our higher-order functions we produced a visually 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&lt;What should we cover here?&gt;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was too difficult to prove, yet due to its modularity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smaller transformation function was compared and shown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cryptol</a:t>
            </a:r>
            <a:r>
              <a:rPr lang="en-US" dirty="0"/>
              <a:t>?</a:t>
            </a:r>
          </a:p>
          <a:p>
            <a:r>
              <a:rPr lang="en-US" dirty="0"/>
              <a:t>What is SAW?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This allowed the solver to complete within a reasonable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The HMAC proof assumes correctness of the </a:t>
            </a:r>
            <a:r>
              <a:rPr lang="en-US"/>
              <a:t>SHA2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compression-based algorithm.</a:t>
            </a:r>
          </a:p>
          <a:p>
            <a:r>
              <a:rPr lang="en-US" dirty="0"/>
              <a:t>It is not modular, so it had to be decomposed to be proved out in SAW.</a:t>
            </a:r>
          </a:p>
          <a:p>
            <a:r>
              <a:rPr lang="en-US" dirty="0"/>
              <a:t>Each decomposed piece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Use overrides to replace decomposed piece with the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SHA-2.</a:t>
            </a:r>
          </a:p>
          <a:p>
            <a:r>
              <a:rPr lang="en-US" dirty="0"/>
              <a:t>The sponge construction is inherently more modular so it should lend itself better to SAW---no need for a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≥ 0 and (d, r) ∈ {(224, 1152) (256, 1088) (384, 832) (512, 576)}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r=rate, n=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^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&lt;Possible description of sponge?&gt;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Sponge construction versus compression-based construction in SHA-2</a:t>
            </a:r>
          </a:p>
          <a:p>
            <a:endParaRPr lang="en-US" dirty="0"/>
          </a:p>
          <a:p>
            <a:r>
              <a:rPr lang="en-US" dirty="0"/>
              <a:t>&lt;What differences should we focus on?&gt;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SAW’s override system and KECCAK’s modular layout, we were able to prove each of the five functions individually.</a:t>
            </a:r>
          </a:p>
          <a:p>
            <a:r>
              <a:rPr lang="en-US" dirty="0"/>
              <a:t>With those resulting contracts we proved the entirety of KECCAK.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737192"/>
            <a:ext cx="548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For all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triples 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such that 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	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and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64,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’[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 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[(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+ 3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5,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2" y="3608333"/>
            <a:ext cx="5544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parallel-for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for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b="1" dirty="0">
                <a:latin typeface="Menlo" panose="020B0609030804020204" pitchFamily="49" charset="0"/>
              </a:rPr>
              <a:t> f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 [</a:t>
            </a:r>
            <a:r>
              <a:rPr lang="en-US" sz="2000" b="1" dirty="0">
                <a:latin typeface="Menlo" panose="020B0609030804020204" pitchFamily="49" charset="0"/>
              </a:rPr>
              <a:t>f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28387" y="3833412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 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b="1" dirty="0"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@((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@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2F04-C086-F343-BF70-A0E479A270D0}"/>
              </a:ext>
            </a:extLst>
          </p:cNvPr>
          <p:cNvSpPr txBox="1"/>
          <p:nvPr/>
        </p:nvSpPr>
        <p:spPr>
          <a:xfrm>
            <a:off x="6305922" y="446889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8737B3-BF31-5B40-A3B4-B7C7F8385B05}"/>
              </a:ext>
            </a:extLst>
          </p:cNvPr>
          <p:cNvSpPr/>
          <p:nvPr/>
        </p:nvSpPr>
        <p:spPr>
          <a:xfrm rot="10800000">
            <a:off x="3234545" y="1831360"/>
            <a:ext cx="276632" cy="10119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1CE9-902D-8840-A6A7-67E0882A58FC}"/>
              </a:ext>
            </a:extLst>
          </p:cNvPr>
          <p:cNvSpPr txBox="1"/>
          <p:nvPr/>
        </p:nvSpPr>
        <p:spPr>
          <a:xfrm>
            <a:off x="1180492" y="2001804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Parallel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5E869-359B-CD4A-9DCB-05D20D098A52}"/>
              </a:ext>
            </a:extLst>
          </p:cNvPr>
          <p:cNvSpPr txBox="1"/>
          <p:nvPr/>
        </p:nvSpPr>
        <p:spPr>
          <a:xfrm>
            <a:off x="528387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comprehensions are not obvious</a:t>
            </a:r>
          </a:p>
        </p:txBody>
      </p:sp>
    </p:spTree>
    <p:extLst>
      <p:ext uri="{BB962C8B-B14F-4D97-AF65-F5344CB8AC3E}">
        <p14:creationId xmlns:p14="http://schemas.microsoft.com/office/powerpoint/2010/main" val="3126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409545" y="101030"/>
            <a:ext cx="3511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4"/>
                </a:solidFill>
              </a:rPr>
              <a:t> mod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255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 0,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return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100000.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1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255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6"/>
                </a:solidFill>
              </a:rPr>
              <a:t>nextR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(R)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6"/>
                </a:solidFill>
              </a:rPr>
              <a:t>Trunc8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].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Return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409545" y="4222114"/>
            <a:ext cx="55446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while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hile state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cond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latin typeface="Menlo" panose="020B0609030804020204" pitchFamily="49" charset="0"/>
              </a:rPr>
              <a:t>f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538591" y="101030"/>
            <a:ext cx="65197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(t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!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where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0b10000000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[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@(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–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BF3D4-383E-A749-825B-EF98FFF8527A}"/>
              </a:ext>
            </a:extLst>
          </p:cNvPr>
          <p:cNvSpPr txBox="1"/>
          <p:nvPr/>
        </p:nvSpPr>
        <p:spPr>
          <a:xfrm>
            <a:off x="5538591" y="3826702"/>
            <a:ext cx="67160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1, </a:t>
            </a:r>
            <a:r>
              <a:rPr lang="en-US" sz="2000" b="1" dirty="0"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0b10000000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]}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          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 -&gt; \</a:t>
            </a:r>
            <a:r>
              <a:rPr lang="en-US" sz="2000" b="1" dirty="0" err="1">
                <a:latin typeface="Menlo" panose="020B0609030804020204" pitchFamily="49" charset="0"/>
              </a:rPr>
              <a:t>state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-&gt; { 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state.R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).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C5AE76-1063-3749-BD33-D93925C39FA6}"/>
              </a:ext>
            </a:extLst>
          </p:cNvPr>
          <p:cNvSpPr/>
          <p:nvPr/>
        </p:nvSpPr>
        <p:spPr>
          <a:xfrm>
            <a:off x="3678797" y="944233"/>
            <a:ext cx="276632" cy="167996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66EFD-AFBC-EC4A-9BBB-9D26CFF76308}"/>
              </a:ext>
            </a:extLst>
          </p:cNvPr>
          <p:cNvSpPr txBox="1"/>
          <p:nvPr/>
        </p:nvSpPr>
        <p:spPr>
          <a:xfrm>
            <a:off x="3955429" y="1491829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Iteration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7650D-104F-B541-B2C4-A27FC5F6808F}"/>
              </a:ext>
            </a:extLst>
          </p:cNvPr>
          <p:cNvSpPr txBox="1"/>
          <p:nvPr/>
        </p:nvSpPr>
        <p:spPr>
          <a:xfrm>
            <a:off x="5620115" y="2971670"/>
            <a:ext cx="54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 but…</a:t>
            </a: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A2DED-34BC-2C41-A8E6-3868425F4C98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…test vectors help!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11410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52596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41592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Equivalent to OpenSSL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FBBF6-BACB-5748-A427-EDFF6895BC73}"/>
              </a:ext>
            </a:extLst>
          </p:cNvPr>
          <p:cNvGrpSpPr/>
          <p:nvPr/>
        </p:nvGrpSpPr>
        <p:grpSpPr>
          <a:xfrm>
            <a:off x="7605055" y="3113741"/>
            <a:ext cx="2528047" cy="2557938"/>
            <a:chOff x="1350682" y="2683435"/>
            <a:chExt cx="2528047" cy="273124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347D7D-2108-B64B-8D8B-A1DDE289B84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0B1823-2AA0-C843-8142-350C3B726405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604BDB-A88C-C349-A780-F87CF23BB90A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EB7ECA-E083-9E44-96C0-4CD0F5FB4F83}"/>
              </a:ext>
            </a:extLst>
          </p:cNvPr>
          <p:cNvGrpSpPr/>
          <p:nvPr/>
        </p:nvGrpSpPr>
        <p:grpSpPr>
          <a:xfrm>
            <a:off x="4462179" y="3347579"/>
            <a:ext cx="3441700" cy="2362200"/>
            <a:chOff x="4462179" y="1887079"/>
            <a:chExt cx="3441700" cy="2362200"/>
          </a:xfrm>
        </p:grpSpPr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AE70982-C321-374D-97FD-37106F7E6610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153BAC-453E-8841-9B0C-F3E4C883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State of 5 x 5 x 64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A7EF29-A709-5F44-AF1D-BF678968FA9F}"/>
              </a:ext>
            </a:extLst>
          </p:cNvPr>
          <p:cNvGrpSpPr/>
          <p:nvPr/>
        </p:nvGrpSpPr>
        <p:grpSpPr>
          <a:xfrm>
            <a:off x="1987931" y="3251231"/>
            <a:ext cx="2185825" cy="2231225"/>
            <a:chOff x="2069795" y="2129819"/>
            <a:chExt cx="2185825" cy="2231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84CC3DC-06C2-9742-9D7D-B3A898EA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9795" y="2263100"/>
              <a:ext cx="2097944" cy="20979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97CDB-6638-D94D-BDD7-9A6EFFD6F69F}"/>
                </a:ext>
              </a:extLst>
            </p:cNvPr>
            <p:cNvSpPr txBox="1"/>
            <p:nvPr/>
          </p:nvSpPr>
          <p:spPr>
            <a:xfrm>
              <a:off x="3709520" y="307116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6C334E-1913-D24F-AC50-13216AB1EF84}"/>
                </a:ext>
              </a:extLst>
            </p:cNvPr>
            <p:cNvSpPr txBox="1"/>
            <p:nvPr/>
          </p:nvSpPr>
          <p:spPr>
            <a:xfrm>
              <a:off x="3431750" y="266584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EAC6AF-6748-DF44-96BF-426A402D79E5}"/>
                </a:ext>
              </a:extLst>
            </p:cNvPr>
            <p:cNvCxnSpPr>
              <a:cxnSpLocks/>
            </p:cNvCxnSpPr>
            <p:nvPr/>
          </p:nvCxnSpPr>
          <p:spPr>
            <a:xfrm>
              <a:off x="3111177" y="2591484"/>
              <a:ext cx="0" cy="149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37D590-CA95-D84A-B4A0-CCD97B14C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550" y="3312072"/>
              <a:ext cx="15131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84F496-332A-0C41-AD6A-0DA8815A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25" y="3023680"/>
              <a:ext cx="1178475" cy="6910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5E157-92C1-4C42-8170-14AB880B2E1F}"/>
                </a:ext>
              </a:extLst>
            </p:cNvPr>
            <p:cNvSpPr txBox="1"/>
            <p:nvPr/>
          </p:nvSpPr>
          <p:spPr>
            <a:xfrm>
              <a:off x="2864970" y="2129819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y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0657BA8-B3E6-FA4E-8433-FA14F2F45D47}"/>
              </a:ext>
            </a:extLst>
          </p:cNvPr>
          <p:cNvSpPr txBox="1"/>
          <p:nvPr/>
        </p:nvSpPr>
        <p:spPr>
          <a:xfrm>
            <a:off x="890483" y="5598080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524F9-BAE3-3142-B1E4-036F742887DF}"/>
              </a:ext>
            </a:extLst>
          </p:cNvPr>
          <p:cNvSpPr txBox="1"/>
          <p:nvPr/>
        </p:nvSpPr>
        <p:spPr>
          <a:xfrm>
            <a:off x="6443942" y="560180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64 bit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465E6D0-8AF2-B94F-AEBC-7B1B3360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69" y="3490260"/>
            <a:ext cx="5225292" cy="18864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7413976-0D2E-DB47-9AF0-4D28FBBF5D04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1DB49-6170-9148-A24D-8C1ED9B2774B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EA81D-CD52-2745-8BD3-BD42057B18AB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0CC79-C28A-AA4D-859C-337A85EFDE40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4B3D6-F7A6-0145-B96D-46E09388B606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322E2-86FB-6C4C-ABBF-22AD3895D746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E4BEC-FC59-974E-AA27-5E76A5BE19A8}"/>
              </a:ext>
            </a:extLst>
          </p:cNvPr>
          <p:cNvSpPr txBox="1"/>
          <p:nvPr/>
        </p:nvSpPr>
        <p:spPr>
          <a:xfrm>
            <a:off x="6724650" y="3230885"/>
            <a:ext cx="5391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iotas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{…}</a:t>
            </a:r>
            <a:b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Iota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…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^=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iotas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…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35DCE67-084B-BE48-8612-572894200114}"/>
              </a:ext>
            </a:extLst>
          </p:cNvPr>
          <p:cNvSpPr/>
          <p:nvPr/>
        </p:nvSpPr>
        <p:spPr>
          <a:xfrm rot="5400000">
            <a:off x="9199358" y="4183133"/>
            <a:ext cx="276632" cy="37274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8B30D-53D6-0448-904D-917442F7A6A0}"/>
              </a:ext>
            </a:extLst>
          </p:cNvPr>
          <p:cNvSpPr txBox="1"/>
          <p:nvPr/>
        </p:nvSpPr>
        <p:spPr>
          <a:xfrm>
            <a:off x="6913842" y="617965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Pulled from constant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/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(t) 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if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t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mod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255 = 0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return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1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else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…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 err="1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  <a:endParaRPr lang="en-US" sz="2400" b="1" dirty="0">
                  <a:solidFill>
                    <a:schemeClr val="accent4"/>
                  </a:solidFill>
                </a:endParaRP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from 0 to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l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let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[2</a:t>
                </a:r>
                <a:r>
                  <a:rPr lang="en-US" sz="2400" i="1" baseline="30000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-1] =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+7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all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z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such that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0 &lt;=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&lt; 64,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  Let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’[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x, y, 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[0, 0,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xor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].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blipFill>
                <a:blip r:embed="rId3"/>
                <a:stretch>
                  <a:fillRect l="-1613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906E752F-E2D2-A34A-995A-DA6FE9EF1D15}"/>
              </a:ext>
            </a:extLst>
          </p:cNvPr>
          <p:cNvSpPr/>
          <p:nvPr/>
        </p:nvSpPr>
        <p:spPr>
          <a:xfrm rot="16200000">
            <a:off x="4506709" y="3765467"/>
            <a:ext cx="276632" cy="22923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02DDB-EFC2-284B-A624-8A591EA85844}"/>
              </a:ext>
            </a:extLst>
          </p:cNvPr>
          <p:cNvSpPr txBox="1"/>
          <p:nvPr/>
        </p:nvSpPr>
        <p:spPr>
          <a:xfrm>
            <a:off x="3642460" y="4311661"/>
            <a:ext cx="184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Computed</a:t>
            </a:r>
          </a:p>
        </p:txBody>
      </p:sp>
    </p:spTree>
    <p:extLst>
      <p:ext uri="{BB962C8B-B14F-4D97-AF65-F5344CB8AC3E}">
        <p14:creationId xmlns:p14="http://schemas.microsoft.com/office/powerpoint/2010/main" val="4273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03631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36281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6E09C-1B90-5349-9C79-76035A747A04}"/>
              </a:ext>
            </a:extLst>
          </p:cNvPr>
          <p:cNvGrpSpPr/>
          <p:nvPr/>
        </p:nvGrpSpPr>
        <p:grpSpPr>
          <a:xfrm>
            <a:off x="4462179" y="1887079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B77233A5-2666-1C46-9D2B-F701E90A3637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705B1F-858F-5844-8213-D5734EE5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51609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20270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B32F05-9FE1-3F45-BB91-B2FAF75A112E}"/>
              </a:ext>
            </a:extLst>
          </p:cNvPr>
          <p:cNvGrpSpPr/>
          <p:nvPr/>
        </p:nvGrpSpPr>
        <p:grpSpPr>
          <a:xfrm>
            <a:off x="4544502" y="2269497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07CD635E-9047-7845-A678-2E5B836A9DF9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DE0006-3822-1B4E-BE45-02E8A61E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Inner Functions against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088904" y="2772076"/>
            <a:ext cx="278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LLVM Bit Code Compiled from C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3622C1-E940-0D4B-8DD3-4424FA072496}"/>
              </a:ext>
            </a:extLst>
          </p:cNvPr>
          <p:cNvSpPr txBox="1"/>
          <p:nvPr/>
        </p:nvSpPr>
        <p:spPr>
          <a:xfrm>
            <a:off x="2099946" y="5342352"/>
            <a:ext cx="79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Proof includes all 24 rounds in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</a:p>
          <a:p>
            <a:pPr algn="ctr"/>
            <a:r>
              <a:rPr lang="en-US" sz="3600" dirty="0">
                <a:solidFill>
                  <a:schemeClr val="accent5"/>
                </a:solidFill>
              </a:rPr>
              <a:t>And is against the LLVM bit code</a:t>
            </a:r>
          </a:p>
        </p:txBody>
      </p: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57E-861E-AC4D-A316-9B52257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 and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91667" r="-4023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191667" r="-40234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291667" r="-402344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381081" r="-40234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494444" r="-40234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53559-CD02-6544-B8C1-4DD104345596}"/>
              </a:ext>
            </a:extLst>
          </p:cNvPr>
          <p:cNvSpPr txBox="1"/>
          <p:nvPr/>
        </p:nvSpPr>
        <p:spPr>
          <a:xfrm>
            <a:off x="1764430" y="5724395"/>
            <a:ext cx="866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Keccak* </a:t>
            </a:r>
            <a:r>
              <a:rPr lang="en-US" sz="3600" dirty="0">
                <a:solidFill>
                  <a:schemeClr val="accent5"/>
                </a:solidFill>
              </a:rPr>
              <a:t>is the version using overrides</a:t>
            </a:r>
          </a:p>
        </p:txBody>
      </p:sp>
    </p:spTree>
    <p:extLst>
      <p:ext uri="{BB962C8B-B14F-4D97-AF65-F5344CB8AC3E}">
        <p14:creationId xmlns:p14="http://schemas.microsoft.com/office/powerpoint/2010/main" val="413534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FA5-0DD9-3E49-8576-522A7BD1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8C60-5467-9F4D-9E79-46C58051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Cryptol</a:t>
            </a:r>
            <a:r>
              <a:rPr lang="en-US" dirty="0"/>
              <a:t> is well suited to SHA-3 specification</a:t>
            </a:r>
          </a:p>
          <a:p>
            <a:r>
              <a:rPr lang="en-US" dirty="0"/>
              <a:t>Hiding list comprehensions makes visual inspection easier</a:t>
            </a:r>
          </a:p>
          <a:p>
            <a:r>
              <a:rPr lang="en-US" dirty="0"/>
              <a:t>Must take intermediate step for C memory layout with OpenSSL</a:t>
            </a:r>
          </a:p>
          <a:p>
            <a:r>
              <a:rPr lang="en-US" dirty="0">
                <a:solidFill>
                  <a:schemeClr val="accent6"/>
                </a:solidFill>
              </a:rPr>
              <a:t>Proved new </a:t>
            </a:r>
            <a:r>
              <a:rPr lang="en-US" dirty="0" err="1">
                <a:solidFill>
                  <a:schemeClr val="accent6"/>
                </a:solidFill>
              </a:rPr>
              <a:t>Cryptol</a:t>
            </a:r>
            <a:r>
              <a:rPr lang="en-US" dirty="0">
                <a:solidFill>
                  <a:schemeClr val="accent6"/>
                </a:solidFill>
              </a:rPr>
              <a:t> specification equivalent to NIST one for 0 to 1,088 bit messages</a:t>
            </a:r>
          </a:p>
          <a:p>
            <a:r>
              <a:rPr lang="en-US" dirty="0"/>
              <a:t>SHA-3 modularity creates override targets (intractable without)</a:t>
            </a:r>
          </a:p>
          <a:p>
            <a:r>
              <a:rPr lang="en-US" dirty="0">
                <a:solidFill>
                  <a:schemeClr val="accent6"/>
                </a:solidFill>
              </a:rPr>
              <a:t>Proved 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Keccak </a:t>
            </a:r>
            <a:r>
              <a:rPr lang="en-US" dirty="0">
                <a:solidFill>
                  <a:schemeClr val="accent6"/>
                </a:solidFill>
              </a:rPr>
              <a:t>equivalence to OpenSSL C code for any arbitrary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Prove padding equivalence to OpenSSL</a:t>
            </a:r>
          </a:p>
          <a:p>
            <a:r>
              <a:rPr lang="en-US" dirty="0"/>
              <a:t>Prove squeeze equivalence to OpenSSL (some difficult type issues…)</a:t>
            </a:r>
          </a:p>
          <a:p>
            <a:r>
              <a:rPr lang="en-US" dirty="0"/>
              <a:t>Proof of specification against OpenSSL with padding, squeeze and </a:t>
            </a:r>
            <a:r>
              <a:rPr lang="en-US" dirty="0">
                <a:solidFill>
                  <a:schemeClr val="tx2"/>
                </a:solidFill>
                <a:latin typeface="Copperplate" panose="02000504000000020004" pitchFamily="2" charset="77"/>
              </a:rPr>
              <a:t>Keccak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 </a:t>
            </a:r>
            <a:r>
              <a:rPr lang="en-US" dirty="0"/>
              <a:t>overrides</a:t>
            </a:r>
          </a:p>
          <a:p>
            <a:r>
              <a:rPr lang="en-US" dirty="0"/>
              <a:t>Formal argument that 0 to 1,088 bit messages sufficient for any message</a:t>
            </a:r>
          </a:p>
          <a:p>
            <a:r>
              <a:rPr lang="en-US" dirty="0" err="1"/>
              <a:t>Dafny</a:t>
            </a:r>
            <a:r>
              <a:rPr lang="en-US" dirty="0"/>
              <a:t> proof?</a:t>
            </a:r>
          </a:p>
        </p:txBody>
      </p:sp>
    </p:spTree>
    <p:extLst>
      <p:ext uri="{BB962C8B-B14F-4D97-AF65-F5344CB8AC3E}">
        <p14:creationId xmlns:p14="http://schemas.microsoft.com/office/powerpoint/2010/main" val="28415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20430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230855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47821" y="3969592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163903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351794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 </a:t>
            </a:r>
            <a:r>
              <a:rPr lang="en-US" sz="3200" i="1" dirty="0">
                <a:solidFill>
                  <a:schemeClr val="accent1"/>
                </a:solidFill>
              </a:rPr>
              <a:t>d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599264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6180537" y="2705997"/>
            <a:ext cx="427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 to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-bit blocks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Inner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/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func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dirty="0">
                    <a:latin typeface="Copperplate" panose="02000504000000020004" pitchFamily="2" charset="77"/>
                  </a:rPr>
                  <a:t>Keccak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returns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1: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for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in</a:t>
                </a:r>
                <a:r>
                  <a:rPr lang="en-US" sz="2400" dirty="0">
                    <a:latin typeface="Lucida Console" panose="020B0609040504020204" pitchFamily="49" charset="0"/>
                  </a:rPr>
                  <a:t> 0…23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do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2: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800" dirty="0" err="1">
                    <a:solidFill>
                      <a:schemeClr val="accent5"/>
                    </a:solidFill>
                    <a:latin typeface="+mj-lt"/>
                  </a:rPr>
                  <a:t>Θ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3: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400" dirty="0" err="1">
                    <a:solidFill>
                      <a:schemeClr val="accent5"/>
                    </a:solidFill>
                    <a:latin typeface="Lucida Console" panose="020B0609040504020204" pitchFamily="49" charset="0"/>
                  </a:rPr>
                  <a:t>ρ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4: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5: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6: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7: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end for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blipFill>
                <a:blip r:embed="rId3"/>
                <a:stretch>
                  <a:fillRect l="-146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48EA3E-33A1-A94A-953B-A3CD0D35B524}"/>
              </a:ext>
            </a:extLst>
          </p:cNvPr>
          <p:cNvSpPr txBox="1"/>
          <p:nvPr/>
        </p:nvSpPr>
        <p:spPr>
          <a:xfrm>
            <a:off x="1877860" y="5699255"/>
            <a:ext cx="843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24 Rounds in a call to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2552701" y="3921740"/>
            <a:ext cx="28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6C7D5-7AD1-8D4D-A4D0-AA6BDD6122B7}"/>
              </a:ext>
            </a:extLst>
          </p:cNvPr>
          <p:cNvCxnSpPr>
            <a:cxnSpLocks/>
          </p:cNvCxnSpPr>
          <p:nvPr/>
        </p:nvCxnSpPr>
        <p:spPr>
          <a:xfrm>
            <a:off x="5886036" y="685800"/>
            <a:ext cx="0" cy="6003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D37452-9CE1-E546-9219-11D87964CF6C}"/>
              </a:ext>
            </a:extLst>
          </p:cNvPr>
          <p:cNvCxnSpPr/>
          <p:nvPr/>
        </p:nvCxnSpPr>
        <p:spPr>
          <a:xfrm>
            <a:off x="130327" y="253547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FA676D-AC62-A041-A458-680BE6A42172}"/>
              </a:ext>
            </a:extLst>
          </p:cNvPr>
          <p:cNvCxnSpPr/>
          <p:nvPr/>
        </p:nvCxnSpPr>
        <p:spPr>
          <a:xfrm>
            <a:off x="130327" y="598012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2595</Words>
  <Application>Microsoft Macintosh PowerPoint</Application>
  <PresentationFormat>Widescreen</PresentationFormat>
  <Paragraphs>382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Copperplate</vt:lpstr>
      <vt:lpstr>Lucida Console</vt:lpstr>
      <vt:lpstr>Menlo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Inner Functions</vt:lpstr>
      <vt:lpstr>Keccak Transformation Function</vt:lpstr>
      <vt:lpstr>PowerPoint Presentation</vt:lpstr>
      <vt:lpstr>PowerPoint Presentation</vt:lpstr>
      <vt:lpstr>Write a Cryptol Specification for SHA-3</vt:lpstr>
      <vt:lpstr>PowerPoint Presentation</vt:lpstr>
      <vt:lpstr>Argue Specification matches NIST</vt:lpstr>
      <vt:lpstr>Prove Equivalent to OpenSSL</vt:lpstr>
      <vt:lpstr>Address C Memory Layout</vt:lpstr>
      <vt:lpstr>Address C Memory Layout</vt:lpstr>
      <vt:lpstr>Address C Memory Layout</vt:lpstr>
      <vt:lpstr>Focus on Keccak</vt:lpstr>
      <vt:lpstr>Prove Keccak equivalence</vt:lpstr>
      <vt:lpstr>Prove Inner Functions against OpenSSL C</vt:lpstr>
      <vt:lpstr>Prove Keccak equivalence with overrides</vt:lpstr>
      <vt:lpstr>Runtimes and Lines of Code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Eric Mercer</cp:lastModifiedBy>
  <cp:revision>59</cp:revision>
  <dcterms:created xsi:type="dcterms:W3CDTF">2022-05-18T16:07:51Z</dcterms:created>
  <dcterms:modified xsi:type="dcterms:W3CDTF">2022-05-19T22:34:35Z</dcterms:modified>
</cp:coreProperties>
</file>