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10_EF993C8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4" r:id="rId3"/>
    <p:sldId id="262" r:id="rId4"/>
    <p:sldId id="260" r:id="rId5"/>
    <p:sldId id="265" r:id="rId6"/>
    <p:sldId id="266" r:id="rId7"/>
    <p:sldId id="267" r:id="rId8"/>
    <p:sldId id="263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7"/>
    <p:restoredTop sz="79896" autoAdjust="0"/>
  </p:normalViewPr>
  <p:slideViewPr>
    <p:cSldViewPr snapToGrid="0" snapToObjects="1">
      <p:cViewPr>
        <p:scale>
          <a:sx n="66" d="100"/>
          <a:sy n="66" d="100"/>
        </p:scale>
        <p:origin x="806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0E8BA7-7854-472F-B1D3-F39F990E67FF}" authorId="{2047F790-A760-A233-90F9-8943DDACFEB7}" created="2022-05-19T00:44:11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spMk id="21" creationId="{D4EE9CAC-5C9B-9C40-A030-757CE0B5B310}"/>
      <ac:txMk cp="4" len="3">
        <ac:context len="28" hash="4099824638"/>
      </ac:txMk>
    </ac:txMkLst>
    <p188:pos x="1471931" y="317299"/>
    <p188:replyLst>
      <p188:reply id="{FC1A7384-E593-402F-BD89-F6C1C17E4DA1}" authorId="{2047F790-A760-A233-90F9-8943DDACFEB7}" created="2022-05-19T00:44:34.992">
        <p188:txBody>
          <a:bodyPr/>
          <a:lstStyle/>
          <a:p>
            <a:r>
              <a:rPr lang="en-US"/>
              <a:t>Main issues were typing and iterative stream setup.</a:t>
            </a:r>
          </a:p>
        </p188:txBody>
      </p188:reply>
    </p188:replyLst>
    <p188:txBody>
      <a:bodyPr/>
      <a:lstStyle/>
      <a:p>
        <a:r>
          <a:rPr lang="en-US"/>
          <a:t>Is this the proper term?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Parker Hanson, and I’m an adult.</a:t>
            </a:r>
          </a:p>
          <a:p>
            <a:r>
              <a:rPr lang="en-US" dirty="0"/>
              <a:t>My dad </a:t>
            </a:r>
            <a:r>
              <a:rPr lang="en-US" dirty="0" err="1"/>
              <a:t>ain’t</a:t>
            </a:r>
            <a:r>
              <a:rPr lang="en-US" dirty="0"/>
              <a:t> a cell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document, visual inspection is impossible to avoid.</a:t>
            </a:r>
          </a:p>
          <a:p>
            <a:r>
              <a:rPr lang="en-US" dirty="0"/>
              <a:t>By leveraging our higher-order functions we produced a visually 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&lt;What should we cover here?&gt;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was too difficult to prove, yet due to its modularity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smaller transformation function was compared and shown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This allowed the solver to complete within a reasonable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cryptol</a:t>
            </a:r>
            <a:r>
              <a:rPr lang="en-US" dirty="0"/>
              <a:t>?</a:t>
            </a:r>
          </a:p>
          <a:p>
            <a:r>
              <a:rPr lang="en-US" dirty="0"/>
              <a:t>What is SAW?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The HMAC proof assumes correctness of the </a:t>
            </a:r>
            <a:r>
              <a:rPr lang="en-US"/>
              <a:t>SHA2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compression-based algorithm.</a:t>
            </a:r>
          </a:p>
          <a:p>
            <a:r>
              <a:rPr lang="en-US" dirty="0"/>
              <a:t>It is not modular, so it had to be decomposed to be proved out in SAW.</a:t>
            </a:r>
          </a:p>
          <a:p>
            <a:r>
              <a:rPr lang="en-US" dirty="0"/>
              <a:t>Each decomposed piece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Use overrides to replace decomposed piece with the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SHA-2.</a:t>
            </a:r>
          </a:p>
          <a:p>
            <a:r>
              <a:rPr lang="en-US" dirty="0"/>
              <a:t>The sponge construction is inherently more modular so it should lend itself better to SAW---no need for a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≥ 0 and (d, r) ∈ {(224, 1152) (256, 1088) (384, 832) (512, 576)}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r=rate, n=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^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&lt;Possible description of sponge?&gt;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Sponge construction versus compression-based construction in SHA-2</a:t>
            </a:r>
          </a:p>
          <a:p>
            <a:endParaRPr lang="en-US" dirty="0"/>
          </a:p>
          <a:p>
            <a:r>
              <a:rPr lang="en-US" dirty="0"/>
              <a:t>&lt;What differences should we focus on?&gt;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SAW’s override system and KECCAK’s modular layout, we were able to prove each of the five functions individually.</a:t>
            </a:r>
          </a:p>
          <a:p>
            <a:r>
              <a:rPr lang="en-US" dirty="0"/>
              <a:t>With those resulting contracts we proved the entirety of KECCAK.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41255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82441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71437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6220462"/>
            <a:ext cx="959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</a:t>
            </a:r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1284940" y="1472745"/>
            <a:ext cx="380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5 x 5 x 64 bits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9" y="1472744"/>
            <a:ext cx="41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D3D88-111C-A043-8836-FFD1016DCFDE}"/>
              </a:ext>
            </a:extLst>
          </p:cNvPr>
          <p:cNvSpPr txBox="1"/>
          <p:nvPr/>
        </p:nvSpPr>
        <p:spPr>
          <a:xfrm>
            <a:off x="5496857" y="2057519"/>
            <a:ext cx="106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VERSUS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41255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DD77E-9DE2-C24F-8140-29CFBF06452B}"/>
              </a:ext>
            </a:extLst>
          </p:cNvPr>
          <p:cNvSpPr txBox="1"/>
          <p:nvPr/>
        </p:nvSpPr>
        <p:spPr>
          <a:xfrm>
            <a:off x="1494115" y="2575600"/>
            <a:ext cx="3376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C73BA9-74B5-E840-8810-CF47D77AA444}"/>
              </a:ext>
            </a:extLst>
          </p:cNvPr>
          <p:cNvSpPr txBox="1"/>
          <p:nvPr/>
        </p:nvSpPr>
        <p:spPr>
          <a:xfrm>
            <a:off x="7291299" y="2570228"/>
            <a:ext cx="3101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22046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5" grpId="0"/>
      <p:bldP spid="35" grpId="0" animBg="1"/>
      <p:bldP spid="37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51609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20270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235357F0-6FCE-1349-8FAB-6205E2EE42E3}"/>
              </a:ext>
            </a:extLst>
          </p:cNvPr>
          <p:cNvSpPr/>
          <p:nvPr/>
        </p:nvSpPr>
        <p:spPr>
          <a:xfrm>
            <a:off x="4530162" y="4927725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E9CAC-5C9B-9C40-A030-757CE0B5B310}"/>
              </a:ext>
            </a:extLst>
          </p:cNvPr>
          <p:cNvSpPr txBox="1"/>
          <p:nvPr/>
        </p:nvSpPr>
        <p:spPr>
          <a:xfrm>
            <a:off x="4427064" y="2370145"/>
            <a:ext cx="319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big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0078DE-49DA-6C45-8D5C-184DD08CFAD7}"/>
              </a:ext>
            </a:extLst>
          </p:cNvPr>
          <p:cNvSpPr txBox="1"/>
          <p:nvPr/>
        </p:nvSpPr>
        <p:spPr>
          <a:xfrm>
            <a:off x="4491978" y="2583552"/>
            <a:ext cx="3197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complex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Functions Equivalent to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200236" y="3403018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20430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230855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47822" y="3969592"/>
            <a:ext cx="230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163903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351794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 </a:t>
            </a:r>
            <a:r>
              <a:rPr lang="en-US" sz="3200" i="1" dirty="0">
                <a:solidFill>
                  <a:schemeClr val="accent1"/>
                </a:solidFill>
              </a:rPr>
              <a:t>d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599264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6180537" y="2705997"/>
            <a:ext cx="427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 to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-bit blocks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2552701" y="3921740"/>
            <a:ext cx="28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88E09078-BF3A-4644-9A90-1BBF00749DB3}"/>
              </a:ext>
            </a:extLst>
          </p:cNvPr>
          <p:cNvSpPr/>
          <p:nvPr/>
        </p:nvSpPr>
        <p:spPr>
          <a:xfrm>
            <a:off x="5469673" y="1421780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629B3A9-7A9F-2F4C-9054-19E79A5B28A6}"/>
              </a:ext>
            </a:extLst>
          </p:cNvPr>
          <p:cNvSpPr/>
          <p:nvPr/>
        </p:nvSpPr>
        <p:spPr>
          <a:xfrm>
            <a:off x="5469673" y="4043959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3D2C3813-234D-7243-A760-A4917B9D202C}"/>
              </a:ext>
            </a:extLst>
          </p:cNvPr>
          <p:cNvSpPr/>
          <p:nvPr/>
        </p:nvSpPr>
        <p:spPr>
          <a:xfrm>
            <a:off x="5469673" y="6319458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649510"/>
            <a:ext cx="516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For all triples (</a:t>
            </a:r>
            <a:r>
              <a:rPr lang="en-US" sz="2400" dirty="0" err="1">
                <a:solidFill>
                  <a:schemeClr val="accent6"/>
                </a:solidFill>
              </a:rPr>
              <a:t>x,y,z</a:t>
            </a:r>
            <a:r>
              <a:rPr lang="en-US" sz="2400" dirty="0">
                <a:solidFill>
                  <a:schemeClr val="accent6"/>
                </a:solidFill>
              </a:rPr>
              <a:t>) such that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	0 &lt;= x &lt; 5, 0 &lt;= y &lt; 5, and 0 &lt;= z &lt; w,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Let A’[</a:t>
            </a:r>
            <a:r>
              <a:rPr lang="en-US" sz="2400" dirty="0" err="1">
                <a:solidFill>
                  <a:schemeClr val="accent6"/>
                </a:solidFill>
              </a:rPr>
              <a:t>x,y,z</a:t>
            </a:r>
            <a:r>
              <a:rPr lang="en-US" sz="2400" dirty="0">
                <a:solidFill>
                  <a:schemeClr val="accent6"/>
                </a:solidFill>
              </a:rPr>
              <a:t>] = A[(x + 3y) mod 5, x, z]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4" y="305586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 a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LIST4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(\x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LIST4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(\y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LIST63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(\z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a @((x +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*y) %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@x @z)))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409389" y="3055867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 a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a @((x + </a:t>
            </a:r>
            <a:r>
              <a:rPr lang="en-US" sz="20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*y) % 5) @x @z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z &lt;- [0..63]]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y &lt;- [0..4]]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x &lt;- [0..4]]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972E-2A90-5348-9C84-8C15E1C30B46}"/>
              </a:ext>
            </a:extLst>
          </p:cNvPr>
          <p:cNvSpPr txBox="1"/>
          <p:nvPr/>
        </p:nvSpPr>
        <p:spPr>
          <a:xfrm>
            <a:off x="782917" y="4673337"/>
            <a:ext cx="317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Without for-macro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4C648-0F4D-E044-BDCA-5C81895EF90A}"/>
              </a:ext>
            </a:extLst>
          </p:cNvPr>
          <p:cNvSpPr txBox="1"/>
          <p:nvPr/>
        </p:nvSpPr>
        <p:spPr>
          <a:xfrm>
            <a:off x="7091081" y="4673337"/>
            <a:ext cx="317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With for-macro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A8F71-A8FA-9649-8D37-52E443817799}"/>
              </a:ext>
            </a:extLst>
          </p:cNvPr>
          <p:cNvSpPr txBox="1"/>
          <p:nvPr/>
        </p:nvSpPr>
        <p:spPr>
          <a:xfrm>
            <a:off x="1180353" y="5785223"/>
            <a:ext cx="983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Created similar macro for </a:t>
            </a:r>
            <a:r>
              <a:rPr lang="en-US" sz="4800" b="1" dirty="0">
                <a:solidFill>
                  <a:schemeClr val="accent4"/>
                </a:solidFill>
              </a:rPr>
              <a:t>while-loops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1483</Words>
  <Application>Microsoft Office PowerPoint</Application>
  <PresentationFormat>Widescreen</PresentationFormat>
  <Paragraphs>220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Copperplate</vt:lpstr>
      <vt:lpstr>Lucida Console</vt:lpstr>
      <vt:lpstr>Menlo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Transformation Function</vt:lpstr>
      <vt:lpstr>PowerPoint Presentation</vt:lpstr>
      <vt:lpstr>PowerPoint Presentation</vt:lpstr>
      <vt:lpstr>Write a Cryptol Specification for SHA-3</vt:lpstr>
      <vt:lpstr>Argue Specification matches NIST</vt:lpstr>
      <vt:lpstr>Address C Memory Layout</vt:lpstr>
      <vt:lpstr>Focus on Keccak</vt:lpstr>
      <vt:lpstr>Prove Keccak equivalence with overrides</vt:lpstr>
      <vt:lpstr>Prove Functions Equivalent to OpenSSL C</vt:lpstr>
      <vt:lpstr>Prove Keccak equivalence with overrides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Parker Hanson</cp:lastModifiedBy>
  <cp:revision>34</cp:revision>
  <dcterms:created xsi:type="dcterms:W3CDTF">2022-05-18T16:07:51Z</dcterms:created>
  <dcterms:modified xsi:type="dcterms:W3CDTF">2022-05-19T01:33:21Z</dcterms:modified>
</cp:coreProperties>
</file>