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10_EF993C80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4" r:id="rId3"/>
    <p:sldId id="262" r:id="rId4"/>
    <p:sldId id="260" r:id="rId5"/>
    <p:sldId id="265" r:id="rId6"/>
    <p:sldId id="266" r:id="rId7"/>
    <p:sldId id="276" r:id="rId8"/>
    <p:sldId id="267" r:id="rId9"/>
    <p:sldId id="263" r:id="rId10"/>
    <p:sldId id="278" r:id="rId11"/>
    <p:sldId id="269" r:id="rId12"/>
    <p:sldId id="270" r:id="rId13"/>
    <p:sldId id="279" r:id="rId14"/>
    <p:sldId id="271" r:id="rId15"/>
    <p:sldId id="280" r:id="rId16"/>
    <p:sldId id="281" r:id="rId17"/>
    <p:sldId id="272" r:id="rId18"/>
    <p:sldId id="275" r:id="rId19"/>
    <p:sldId id="273" r:id="rId20"/>
    <p:sldId id="274" r:id="rId21"/>
    <p:sldId id="27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47F790-A760-A233-90F9-8943DDACFEB7}" name="Parker Hanson" initials="PH" userId="Parker Han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66" autoAdjust="0"/>
  </p:normalViewPr>
  <p:slideViewPr>
    <p:cSldViewPr snapToGrid="0" snapToObjects="1">
      <p:cViewPr>
        <p:scale>
          <a:sx n="61" d="100"/>
          <a:sy n="61" d="100"/>
        </p:scale>
        <p:origin x="960" y="96"/>
      </p:cViewPr>
      <p:guideLst/>
    </p:cSldViewPr>
  </p:slideViewPr>
  <p:notesTextViewPr>
    <p:cViewPr>
      <p:scale>
        <a:sx n="75" d="100"/>
        <a:sy n="75" d="100"/>
      </p:scale>
      <p:origin x="0" y="-147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10_EF993C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D2C686-7115-4188-9B6C-52688C30AF2A}" authorId="{2047F790-A760-A233-90F9-8943DDACFEB7}" created="2022-05-20T06:19:15.9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19797120" sldId="272"/>
      <ac:grpSpMk id="11" creationId="{D83EBA79-56D4-8444-A85B-3CD6A7E12450}"/>
    </ac:deMkLst>
    <p188:txBody>
      <a:bodyPr/>
      <a:lstStyle/>
      <a:p>
        <a:r>
          <a:rPr lang="en-US"/>
          <a:t>Should this be the OpenSSL cryptol rather than Spec?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2D25-F818-3F41-A083-9D0C2C4584D2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696-0A7F-9A4B-8E6F-F6689242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Parker Hanson and I’m a graduate student at BYU.</a:t>
            </a:r>
          </a:p>
          <a:p>
            <a:r>
              <a:rPr lang="en-US" dirty="0"/>
              <a:t>Today I’m presenting our work on verifying the OpenSSL’s SHA3 implementation with the Software Analysis Workbench.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Alas, visual inspection isn’t something we can handwave away.</a:t>
            </a:r>
          </a:p>
          <a:p>
            <a:r>
              <a:rPr lang="en-US" dirty="0"/>
              <a:t>CLICK:</a:t>
            </a:r>
          </a:p>
          <a:p>
            <a:endParaRPr lang="en-US" dirty="0"/>
          </a:p>
          <a:p>
            <a:r>
              <a:rPr lang="en-US" dirty="0"/>
              <a:t>The NIST specification contains parallel for structures, like so.</a:t>
            </a:r>
          </a:p>
          <a:p>
            <a:r>
              <a:rPr lang="en-US" dirty="0"/>
              <a:t>In a more sequential language like C, for loops are the natural structure to represent this pattern.</a:t>
            </a:r>
          </a:p>
          <a:p>
            <a:r>
              <a:rPr lang="en-US" dirty="0"/>
              <a:t>When translated to standard </a:t>
            </a:r>
            <a:r>
              <a:rPr lang="en-US" dirty="0" err="1"/>
              <a:t>cryptol</a:t>
            </a:r>
            <a:r>
              <a:rPr lang="en-US" dirty="0"/>
              <a:t>, however…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The visual inspection of list comprehensions was not always intuitive.</a:t>
            </a:r>
          </a:p>
          <a:p>
            <a:r>
              <a:rPr lang="en-US" dirty="0"/>
              <a:t>Here is our first attempt.</a:t>
            </a:r>
          </a:p>
          <a:p>
            <a:r>
              <a:rPr lang="en-US" dirty="0"/>
              <a:t>We see how the </a:t>
            </a:r>
            <a:r>
              <a:rPr lang="en-US" dirty="0" err="1"/>
              <a:t>Cryptol</a:t>
            </a:r>
            <a:r>
              <a:rPr lang="en-US" dirty="0"/>
              <a:t> code, while functionally identical to the NIST specification above, appears backwards.</a:t>
            </a:r>
          </a:p>
          <a:p>
            <a:r>
              <a:rPr lang="en-US" dirty="0"/>
              <a:t>The looping body is first.</a:t>
            </a:r>
          </a:p>
          <a:p>
            <a:r>
              <a:rPr lang="en-US" dirty="0"/>
              <a:t>The nesting is reversed.</a:t>
            </a:r>
          </a:p>
          <a:p>
            <a:r>
              <a:rPr lang="en-US" dirty="0"/>
              <a:t>This is rather dissimilar from the NIST specification.</a:t>
            </a:r>
          </a:p>
          <a:p>
            <a:r>
              <a:rPr lang="en-US" dirty="0"/>
              <a:t>Much of our time was spent fighting with </a:t>
            </a:r>
            <a:r>
              <a:rPr lang="en-US" dirty="0" err="1"/>
              <a:t>Cryptol</a:t>
            </a:r>
            <a:r>
              <a:rPr lang="en-US" dirty="0"/>
              <a:t> to align as closely as possible with the NIST document.</a:t>
            </a:r>
          </a:p>
          <a:p>
            <a:r>
              <a:rPr lang="en-US" dirty="0"/>
              <a:t>This led us to…</a:t>
            </a:r>
          </a:p>
          <a:p>
            <a:endParaRPr lang="en-US" dirty="0"/>
          </a:p>
          <a:p>
            <a:r>
              <a:rPr lang="en-US" dirty="0"/>
              <a:t>CLICK</a:t>
            </a:r>
          </a:p>
          <a:p>
            <a:r>
              <a:rPr lang="en-US" dirty="0"/>
              <a:t>Construct a helper method that hides the less comparable list comprehensions.</a:t>
            </a:r>
          </a:p>
          <a:p>
            <a:r>
              <a:rPr lang="en-US" dirty="0"/>
              <a:t>This visually simplifies the looping structure and provided the </a:t>
            </a:r>
            <a:r>
              <a:rPr lang="en-US" dirty="0" err="1"/>
              <a:t>cryptol</a:t>
            </a:r>
            <a:r>
              <a:rPr lang="en-US" dirty="0"/>
              <a:t> a more straightforward visual comparison to the NIST specification.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Here is the helper function in use.</a:t>
            </a:r>
          </a:p>
          <a:p>
            <a:r>
              <a:rPr lang="en-US" dirty="0"/>
              <a:t>A domain is passed for a lambda body in an order that mimics a more standard for loop that isn’t natively present in the </a:t>
            </a:r>
            <a:r>
              <a:rPr lang="en-US" dirty="0" err="1"/>
              <a:t>Cryptol</a:t>
            </a:r>
            <a:r>
              <a:rPr lang="en-US" dirty="0"/>
              <a:t> language.</a:t>
            </a:r>
          </a:p>
          <a:p>
            <a:r>
              <a:rPr lang="en-US" dirty="0"/>
              <a:t>The nesting is more inline with the NIST document, and visual equivalence is much clearer.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places in the NIST document required a condition-bound loop.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In the method that produces the round constant ‘</a:t>
            </a:r>
            <a:r>
              <a:rPr lang="en-US" dirty="0" err="1"/>
              <a:t>rc</a:t>
            </a:r>
            <a:r>
              <a:rPr lang="en-US" dirty="0"/>
              <a:t>’, we iterate from `1 to t mod 255`…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Though obtuse, this </a:t>
            </a:r>
            <a:r>
              <a:rPr lang="en-US" dirty="0" err="1"/>
              <a:t>cryptol</a:t>
            </a:r>
            <a:r>
              <a:rPr lang="en-US" dirty="0"/>
              <a:t> code produces the </a:t>
            </a:r>
            <a:r>
              <a:rPr lang="en-US" dirty="0" err="1"/>
              <a:t>proer</a:t>
            </a:r>
            <a:r>
              <a:rPr lang="en-US" dirty="0"/>
              <a:t> round constant.</a:t>
            </a:r>
          </a:p>
          <a:p>
            <a:r>
              <a:rPr lang="en-US" dirty="0"/>
              <a:t>To do so, we build a list of length `t mod 255` of the state after reach iteration and then return the last value in the list.</a:t>
            </a:r>
          </a:p>
          <a:p>
            <a:r>
              <a:rPr lang="en-US" dirty="0"/>
              <a:t>This doesn’t align naturally with the NIST document.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With the recursive while function seen on the left, an initial state is clearly defined and updated each loop.</a:t>
            </a:r>
          </a:p>
          <a:p>
            <a:r>
              <a:rPr lang="en-US" dirty="0"/>
              <a:t>When the provided condition fails, the final state is returned.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Here it is in use.</a:t>
            </a:r>
          </a:p>
          <a:p>
            <a:r>
              <a:rPr lang="en-US" dirty="0"/>
              <a:t>The state is a record with the iteration count `</a:t>
            </a:r>
            <a:r>
              <a:rPr lang="en-US" dirty="0" err="1"/>
              <a:t>i</a:t>
            </a:r>
            <a:r>
              <a:rPr lang="en-US" dirty="0"/>
              <a:t>` and an 8-bit value `R`.</a:t>
            </a:r>
          </a:p>
          <a:p>
            <a:r>
              <a:rPr lang="en-US" dirty="0"/>
              <a:t>The condition is a lambda that limits the number of iterations to `t mod 255`.</a:t>
            </a:r>
          </a:p>
          <a:p>
            <a:r>
              <a:rPr lang="en-US" dirty="0"/>
              <a:t>The body is a lambda that updates the `R` value.</a:t>
            </a:r>
          </a:p>
          <a:p>
            <a:r>
              <a:rPr lang="en-US" dirty="0"/>
              <a:t>After we finish looping, we grab the `R` value from the final state.</a:t>
            </a:r>
          </a:p>
          <a:p>
            <a:r>
              <a:rPr lang="en-US" dirty="0"/>
              <a:t>As with the for loop, this is visually much more comparable to the NIST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NIST standard is written in a document…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Visual inspection is impossible to avoid.</a:t>
            </a:r>
          </a:p>
          <a:p>
            <a:r>
              <a:rPr lang="en-US" dirty="0"/>
              <a:t>Our helper methods certainly reduced the burden of the visual inspection and aided in producing a NIST-comparable </a:t>
            </a:r>
            <a:r>
              <a:rPr lang="en-US" dirty="0" err="1"/>
              <a:t>Cryptol</a:t>
            </a:r>
            <a:r>
              <a:rPr lang="en-US" dirty="0"/>
              <a:t> implementation of SHA3.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We also relied on the provided NIST test vectors for additional assurance of correctness.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implementation…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Was too complex to complete with SAW.</a:t>
            </a:r>
          </a:p>
          <a:p>
            <a:r>
              <a:rPr lang="en-US" dirty="0"/>
              <a:t>The differences between the NIST-based </a:t>
            </a:r>
            <a:r>
              <a:rPr lang="en-US" dirty="0" err="1"/>
              <a:t>cryptol</a:t>
            </a:r>
            <a:r>
              <a:rPr lang="en-US" dirty="0"/>
              <a:t> implementation and OpenSSL’s implementation were simply too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NIST specification is very much math based.</a:t>
            </a:r>
          </a:p>
          <a:p>
            <a:r>
              <a:rPr lang="en-US" dirty="0"/>
              <a:t>The state used in the </a:t>
            </a:r>
            <a:r>
              <a:rPr lang="en-US" dirty="0" err="1"/>
              <a:t>keccak</a:t>
            </a:r>
            <a:r>
              <a:rPr lang="en-US" dirty="0"/>
              <a:t> function is cartesian: Each bit is defined first by column, then by row, and lastly by lane.</a:t>
            </a:r>
          </a:p>
          <a:p>
            <a:r>
              <a:rPr lang="en-US" dirty="0"/>
              <a:t>CLICK</a:t>
            </a:r>
          </a:p>
          <a:p>
            <a:br>
              <a:rPr lang="en-US" dirty="0"/>
            </a:br>
            <a:r>
              <a:rPr lang="en-US" dirty="0"/>
              <a:t>In C, OpenSSL isn’t representing state as bits in a 3dimensional structure.</a:t>
            </a:r>
          </a:p>
          <a:p>
            <a:r>
              <a:rPr lang="en-US" dirty="0"/>
              <a:t>Bits aren’t a type—and Booleans aren’t optimal.</a:t>
            </a:r>
          </a:p>
          <a:p>
            <a:r>
              <a:rPr lang="en-US" dirty="0"/>
              <a:t>OpenSSL represents state by a 2dimensional array of64-bit unsigned integers.</a:t>
            </a:r>
          </a:p>
          <a:p>
            <a:r>
              <a:rPr lang="en-US" dirty="0"/>
              <a:t>Indexing by column and then row isn’t feasible either—C indexes row first, then column.</a:t>
            </a:r>
          </a:p>
          <a:p>
            <a:r>
              <a:rPr lang="en-US" dirty="0"/>
              <a:t>The differences don’t stop with the state representation,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NIST specification simply doesn’t care for optimization.</a:t>
            </a:r>
          </a:p>
          <a:p>
            <a:r>
              <a:rPr lang="en-US" dirty="0"/>
              <a:t>The iota function relies on round constants, and the specification computes them as part of the transformation function.</a:t>
            </a:r>
          </a:p>
          <a:p>
            <a:r>
              <a:rPr lang="en-US" dirty="0"/>
              <a:t>The same can be said of the rho function.</a:t>
            </a:r>
          </a:p>
          <a:p>
            <a:r>
              <a:rPr lang="en-US" dirty="0"/>
              <a:t>Our </a:t>
            </a:r>
            <a:r>
              <a:rPr lang="en-US" dirty="0" err="1"/>
              <a:t>cryptol</a:t>
            </a:r>
            <a:r>
              <a:rPr lang="en-US" dirty="0"/>
              <a:t> implementation computes these constants in the same way as the NIST standard.</a:t>
            </a:r>
          </a:p>
          <a:p>
            <a:endParaRPr lang="en-US" dirty="0"/>
          </a:p>
          <a:p>
            <a:r>
              <a:rPr lang="en-US" dirty="0"/>
              <a:t>CLICK</a:t>
            </a:r>
          </a:p>
          <a:p>
            <a:r>
              <a:rPr lang="en-US" dirty="0"/>
              <a:t>OpenSSL does care about performance and deviates greatly from the NIST standard.</a:t>
            </a:r>
          </a:p>
          <a:p>
            <a:r>
              <a:rPr lang="en-US" dirty="0"/>
              <a:t>These values are constants—so they’re pulled from tables in a much more efficient manner.</a:t>
            </a:r>
          </a:p>
          <a:p>
            <a:endParaRPr lang="en-US" dirty="0"/>
          </a:p>
          <a:p>
            <a:r>
              <a:rPr lang="en-US" dirty="0"/>
              <a:t>Together with the state representation dissimilarities, these differences were too great for SAW to prove equivalence between OpenSSL and our initial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r>
              <a:rPr lang="en-US" dirty="0"/>
              <a:t>Having previously seen this in proving equivalence for SHA2…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created a new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This second </a:t>
            </a:r>
            <a:r>
              <a:rPr lang="en-US" dirty="0" err="1"/>
              <a:t>Cryptol</a:t>
            </a:r>
            <a:r>
              <a:rPr lang="en-US" dirty="0"/>
              <a:t> implementation followed the OpenSSL’s memory layout.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We were able to prove equivalence between these two </a:t>
            </a:r>
            <a:r>
              <a:rPr lang="en-US" dirty="0" err="1"/>
              <a:t>Cryptol</a:t>
            </a:r>
            <a:r>
              <a:rPr lang="en-US" dirty="0"/>
              <a:t> implementations, but only for certain input message sizes.</a:t>
            </a:r>
          </a:p>
          <a:p>
            <a:endParaRPr lang="en-US" dirty="0"/>
          </a:p>
          <a:p>
            <a:r>
              <a:rPr lang="en-US" dirty="0"/>
              <a:t>SAW relies on symbolic execution and unrolls loops a fixed number of times—as such, this number must be statically defined.</a:t>
            </a:r>
          </a:p>
          <a:p>
            <a:r>
              <a:rPr lang="en-US" dirty="0"/>
              <a:t>Unfortunately SAW was unable to prove equivalence with an arbitrary input message size as this would lead to an unbound number of iterations.</a:t>
            </a:r>
          </a:p>
          <a:p>
            <a:r>
              <a:rPr lang="en-US" dirty="0"/>
              <a:t>This is also true of the digest size, as the digest size controls the sponge padding and affects the number of iterations.</a:t>
            </a:r>
          </a:p>
          <a:p>
            <a:endParaRPr lang="en-US" dirty="0"/>
          </a:p>
          <a:p>
            <a:r>
              <a:rPr lang="en-US" dirty="0"/>
              <a:t>This is a requirement when working with SAW that forced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1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extracted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SAWCore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from the OpenSSL C implementation of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SHA-3 </a:t>
            </a:r>
            <a:r>
              <a:rPr lang="en-US" b="0" i="0" dirty="0">
                <a:effectLst/>
                <a:latin typeface="Arial" panose="020B0604020202020204" pitchFamily="34" charset="0"/>
              </a:rPr>
              <a:t>is…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CLICK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too big and complex for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SAW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reason about directly.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complexity of the equivalence proof is increased since OpenSSL’s implementation changes the meaning of the state.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fact, the state is changed to the degree that it no longer directly matches the meaning defined in the published standard.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CLICK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SAW can, however, reason with the OpenSSL implementation at the level of the </a:t>
            </a:r>
            <a:r>
              <a:rPr lang="en-US" dirty="0" err="1"/>
              <a:t>keccak</a:t>
            </a:r>
            <a:r>
              <a:rPr lang="en-US" dirty="0"/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top level, 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Keccak was still too difficult to prove, at least initially.</a:t>
            </a:r>
          </a:p>
          <a:p>
            <a:r>
              <a:rPr lang="en-US" dirty="0"/>
              <a:t>SAW could not assert equivalence between these rather dissimilar implementations within a reasonable amount of time, or at least what we were willing to wait for.</a:t>
            </a:r>
          </a:p>
          <a:p>
            <a:r>
              <a:rPr lang="en-US" dirty="0"/>
              <a:t>Due to its modularity, however, we could prove each of the inner functions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3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inner functions are significantly smaller than </a:t>
            </a:r>
            <a:r>
              <a:rPr lang="en-US" dirty="0" err="1"/>
              <a:t>keccak</a:t>
            </a:r>
            <a:r>
              <a:rPr lang="en-US" dirty="0"/>
              <a:t>.</a:t>
            </a:r>
          </a:p>
          <a:p>
            <a:r>
              <a:rPr lang="en-US" dirty="0"/>
              <a:t>Each method takes up less than 10 lines of </a:t>
            </a:r>
            <a:r>
              <a:rPr lang="en-US" dirty="0" err="1"/>
              <a:t>Cryptol</a:t>
            </a:r>
            <a:r>
              <a:rPr lang="en-US" dirty="0"/>
              <a:t> code.</a:t>
            </a:r>
          </a:p>
          <a:p>
            <a:endParaRPr lang="en-US" dirty="0"/>
          </a:p>
          <a:p>
            <a:r>
              <a:rPr lang="en-US" dirty="0"/>
              <a:t>Each smaller transformation function was compared and shown equivalent. CLICK x5</a:t>
            </a:r>
          </a:p>
          <a:p>
            <a:r>
              <a:rPr lang="en-US" dirty="0"/>
              <a:t>SAW compared our provided OpenSSL-based </a:t>
            </a:r>
            <a:r>
              <a:rPr lang="en-US" dirty="0" err="1"/>
              <a:t>Cryptol</a:t>
            </a:r>
            <a:r>
              <a:rPr lang="en-US" dirty="0"/>
              <a:t> implementation to OpenSSL’s LLVM Bit Code compiled from C and showed they were equal for all inputs for each of these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Galois designed the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Cryptol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specification language as a public standard for specifying cryptographic algorithms.</a:t>
            </a:r>
          </a:p>
          <a:p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Gaiois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also designed…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CLICK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The Software Analysis Workbench, or SAW.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SAW formally verifies properties of code written in C, Java, and </a:t>
            </a:r>
            <a:r>
              <a:rPr lang="en-US" b="0" i="0" u="none" strike="noStrike" dirty="0" err="1">
                <a:solidFill>
                  <a:srgbClr val="008CBA"/>
                </a:solidFill>
                <a:effectLst/>
                <a:latin typeface="Open Sans" panose="020B0604020202020204" pitchFamily="34" charset="0"/>
              </a:rPr>
              <a:t>Cryptol</a:t>
            </a:r>
            <a:r>
              <a:rPr lang="en-US" b="0" i="0" u="none" strike="noStrike" dirty="0">
                <a:solidFill>
                  <a:srgbClr val="008CBA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 translates code into formal models using symbolic execution.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SAW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Cryptol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are closely connected and are used to prove equivalence between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Cryptol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specification and production C or Java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 overrides, we lessened the complexity of the generated computational models.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This allowed the solver to complete within a reasonable time.</a:t>
            </a:r>
          </a:p>
          <a:p>
            <a:r>
              <a:rPr lang="en-US" dirty="0"/>
              <a:t>Knowing that the inner methods are equivalent, SAW replaces each C method with the appropriate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r>
              <a:rPr lang="en-US" dirty="0"/>
              <a:t>From there, all SAW needs to do is reason about Keccak’s looping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8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 we see the individual times to prove equivalence for  each method.</a:t>
            </a:r>
          </a:p>
          <a:p>
            <a:r>
              <a:rPr lang="en-US" dirty="0"/>
              <a:t>Except for iota, each transformation has a trivial proof time.</a:t>
            </a:r>
          </a:p>
          <a:p>
            <a:r>
              <a:rPr lang="en-US" dirty="0"/>
              <a:t>Iota relies on 24 different round constants, and each had to be proven out.</a:t>
            </a:r>
          </a:p>
          <a:p>
            <a:r>
              <a:rPr lang="en-US" dirty="0"/>
              <a:t>With the </a:t>
            </a:r>
            <a:r>
              <a:rPr lang="en-US" dirty="0" err="1"/>
              <a:t>yices</a:t>
            </a:r>
            <a:r>
              <a:rPr lang="en-US" dirty="0"/>
              <a:t> solver,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proving the equivalence in Keccak with the overrides takes less than 15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9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 with SHA2, </a:t>
            </a:r>
            <a:r>
              <a:rPr lang="en-US" dirty="0" err="1"/>
              <a:t>cryptol</a:t>
            </a:r>
            <a:r>
              <a:rPr lang="en-US" dirty="0"/>
              <a:t> worked well with SHA3.</a:t>
            </a:r>
          </a:p>
          <a:p>
            <a:endParaRPr lang="en-US" dirty="0"/>
          </a:p>
          <a:p>
            <a:r>
              <a:rPr lang="en-US" dirty="0"/>
              <a:t>However, the unappealing list comprehensions made visual inspection difficult.</a:t>
            </a:r>
          </a:p>
          <a:p>
            <a:r>
              <a:rPr lang="en-US" dirty="0"/>
              <a:t>Our helper methods reduced the burden of visual inspection.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Cryptol</a:t>
            </a:r>
            <a:r>
              <a:rPr lang="en-US" dirty="0"/>
              <a:t>-to-</a:t>
            </a:r>
            <a:r>
              <a:rPr lang="en-US" dirty="0" err="1"/>
              <a:t>Cryptol</a:t>
            </a:r>
            <a:r>
              <a:rPr lang="en-US" dirty="0"/>
              <a:t> proof was key—without it, we couldn’t show that our visually aligned </a:t>
            </a:r>
            <a:r>
              <a:rPr lang="en-US" dirty="0" err="1"/>
              <a:t>cryptol</a:t>
            </a:r>
            <a:r>
              <a:rPr lang="en-US" dirty="0"/>
              <a:t> implementation was equivalent to OpenSSL’s C implementation.</a:t>
            </a:r>
          </a:p>
          <a:p>
            <a:endParaRPr lang="en-US" dirty="0"/>
          </a:p>
          <a:p>
            <a:r>
              <a:rPr lang="en-US" dirty="0"/>
              <a:t>For each message size from 0 to 1088, we showed equivalence.</a:t>
            </a:r>
          </a:p>
          <a:p>
            <a:r>
              <a:rPr lang="en-US" dirty="0"/>
              <a:t>This covers all possible block padding sizes.</a:t>
            </a:r>
          </a:p>
          <a:p>
            <a:endParaRPr lang="en-US" dirty="0"/>
          </a:p>
          <a:p>
            <a:r>
              <a:rPr lang="en-US" dirty="0"/>
              <a:t>The modularity of the Keccak algorithm was key to this proof of equivalence.</a:t>
            </a:r>
          </a:p>
          <a:p>
            <a:r>
              <a:rPr lang="en-US" dirty="0"/>
              <a:t>The independence of the round transformations allowed us to prove equivalence with our simple laptops.</a:t>
            </a:r>
          </a:p>
          <a:p>
            <a:endParaRPr lang="en-US" dirty="0"/>
          </a:p>
          <a:p>
            <a:r>
              <a:rPr lang="en-US" dirty="0"/>
              <a:t>For all possible inputs, we showed that the OpenSSL implementation for </a:t>
            </a:r>
            <a:r>
              <a:rPr lang="en-US" dirty="0" err="1"/>
              <a:t>keccak</a:t>
            </a:r>
            <a:r>
              <a:rPr lang="en-US" dirty="0"/>
              <a:t> was equivalent to our visually aligned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while we were able to prove equivalence for the </a:t>
            </a:r>
            <a:r>
              <a:rPr lang="en-US" dirty="0" err="1"/>
              <a:t>keccak</a:t>
            </a:r>
            <a:r>
              <a:rPr lang="en-US" dirty="0"/>
              <a:t> function, we have yet to prove out equivalence for the padding and squeeze methods.</a:t>
            </a:r>
          </a:p>
          <a:p>
            <a:r>
              <a:rPr lang="en-US" dirty="0"/>
              <a:t>This is due to strict typing requirements by </a:t>
            </a:r>
            <a:r>
              <a:rPr lang="en-US" dirty="0" err="1"/>
              <a:t>cryptol</a:t>
            </a:r>
            <a:r>
              <a:rPr lang="en-US" dirty="0"/>
              <a:t>.</a:t>
            </a:r>
          </a:p>
          <a:p>
            <a:r>
              <a:rPr lang="en-US" dirty="0"/>
              <a:t>Were we to solve these issues, we could combine the new proofs with our </a:t>
            </a:r>
            <a:r>
              <a:rPr lang="en-US" dirty="0" err="1"/>
              <a:t>keccak</a:t>
            </a:r>
            <a:r>
              <a:rPr lang="en-US" dirty="0"/>
              <a:t> overrides to prove equivalence between OpenSSL and the NIST specification.</a:t>
            </a:r>
          </a:p>
          <a:p>
            <a:r>
              <a:rPr lang="en-US" dirty="0"/>
              <a:t>Future efforts will be placed here.</a:t>
            </a:r>
          </a:p>
          <a:p>
            <a:endParaRPr lang="en-US" dirty="0"/>
          </a:p>
          <a:p>
            <a:r>
              <a:rPr lang="en-US" dirty="0"/>
              <a:t>While we have covered all possible block sizes, we have yet to formalize the argument that this will cover all possible messages.</a:t>
            </a:r>
          </a:p>
          <a:p>
            <a:endParaRPr lang="en-US" dirty="0"/>
          </a:p>
          <a:p>
            <a:r>
              <a:rPr lang="en-US" dirty="0"/>
              <a:t>A proof in </a:t>
            </a:r>
            <a:r>
              <a:rPr lang="en-US" dirty="0" err="1"/>
              <a:t>dafny</a:t>
            </a:r>
            <a:r>
              <a:rPr lang="en-US" dirty="0"/>
              <a:t> would synthesize to several different backend languages.</a:t>
            </a:r>
          </a:p>
          <a:p>
            <a:r>
              <a:rPr lang="en-US" dirty="0"/>
              <a:t>We’ve already proven out 4 of the five of </a:t>
            </a:r>
            <a:r>
              <a:rPr lang="en-US" dirty="0" err="1"/>
              <a:t>keccak</a:t>
            </a:r>
            <a:r>
              <a:rPr lang="en-US" dirty="0"/>
              <a:t> inner functions in </a:t>
            </a:r>
            <a:r>
              <a:rPr lang="en-US" dirty="0" err="1"/>
              <a:t>dafny</a:t>
            </a:r>
            <a:r>
              <a:rPr lang="en-US" dirty="0"/>
              <a:t> simply by mirroring our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r>
              <a:rPr lang="en-US" dirty="0"/>
              <a:t>We would love to pursue this further.</a:t>
            </a:r>
          </a:p>
          <a:p>
            <a:r>
              <a:rPr lang="en-US"/>
              <a:t>Thank </a:t>
            </a:r>
            <a:r>
              <a:rPr lang="en-US" dirty="0"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Galois used SAW to prove HMAC and other crypto structures to be correct.</a:t>
            </a:r>
          </a:p>
          <a:p>
            <a:r>
              <a:rPr lang="en-US" dirty="0"/>
              <a:t>This HMAC proof assumed correctness of the SHA2 algorithm.</a:t>
            </a:r>
          </a:p>
          <a:p>
            <a:endParaRPr lang="en-US" dirty="0"/>
          </a:p>
          <a:p>
            <a:r>
              <a:rPr lang="en-US" dirty="0"/>
              <a:t>We then thought: What’s the most widely relied on implementation?</a:t>
            </a:r>
          </a:p>
          <a:p>
            <a:r>
              <a:rPr lang="en-US" dirty="0"/>
              <a:t>OpenSSL.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SHA-2 is a compression-based algorithm.</a:t>
            </a:r>
          </a:p>
          <a:p>
            <a:r>
              <a:rPr lang="en-US" dirty="0"/>
              <a:t>It isn’t modular, so it had to be decomposed to be proven out in SAW.</a:t>
            </a:r>
          </a:p>
          <a:p>
            <a:r>
              <a:rPr lang="en-US" dirty="0"/>
              <a:t>Each decomposed piece was shown equivalent to a </a:t>
            </a:r>
            <a:r>
              <a:rPr lang="en-US" dirty="0" err="1"/>
              <a:t>Cryptol</a:t>
            </a:r>
            <a:r>
              <a:rPr lang="en-US" dirty="0"/>
              <a:t> specification.</a:t>
            </a:r>
          </a:p>
          <a:p>
            <a:r>
              <a:rPr lang="en-US" dirty="0"/>
              <a:t>We then used overrides to replace decomposed pieces with the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r>
              <a:rPr lang="en-US" dirty="0"/>
              <a:t>This reduced the complexity of the proof of equivalence to a </a:t>
            </a:r>
            <a:r>
              <a:rPr lang="en-US" dirty="0" err="1"/>
              <a:t>Cryptol</a:t>
            </a:r>
            <a:r>
              <a:rPr lang="en-US" dirty="0"/>
              <a:t> specification for SHA-2.</a:t>
            </a:r>
          </a:p>
          <a:p>
            <a:endParaRPr lang="en-US" dirty="0"/>
          </a:p>
          <a:p>
            <a:r>
              <a:rPr lang="en-US" dirty="0"/>
              <a:t>Naturally, the next question was: What about SHA-3?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simplified pseudocode for the SHA3-256 algorithm.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‘M’ represents in the input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‘D’ is the returned digest.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 handles its input differently from its predecessors through sponge construction.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initially partition the input into several blocks of a size dependent on the digest length.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the absorption step, each block is zero padded to be 1600 bits long.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padded block into the state and run the state through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refers to a family of functions, for presentation purposes we will refer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 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 the digest squeezed out by truncating the state to its first 256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self-contained inner functions: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CLICK BEFORE EACH:</a:t>
            </a:r>
          </a:p>
          <a:p>
            <a:r>
              <a:rPr lang="en-US" dirty="0"/>
              <a:t>Theta, rho, pi, chi(kai), and iota.</a:t>
            </a:r>
          </a:p>
          <a:p>
            <a:endParaRPr lang="en-US" dirty="0"/>
          </a:p>
          <a:p>
            <a:r>
              <a:rPr lang="en-US" dirty="0"/>
              <a:t>Each of these functions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block, these functions are performed in sequential order.</a:t>
            </a:r>
          </a:p>
          <a:p>
            <a:r>
              <a:rPr lang="en-US" dirty="0"/>
              <a:t>Note again their independence and that iota alone relies on the iteration step.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For each block, this occurs 24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further demonstrate the modularity of SHA3, here’s a side-by-side of its predecessor.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SHA3’s padding is much simpler than SHA2’s compression.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SHA2, the state transformations were much more convoluted and much less independent from one another.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we previously needed to coerce SHA2 to be modular, SHA3 provides this inherently.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SHA3’s matrix state is easily passed between the inner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methods, whereas the SHA2 state is updated in a much less sequential fashion.</a:t>
            </a:r>
            <a:endParaRPr lang="en-US" dirty="0"/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Also note that the final squeezing step in SHA3 is much simpler than SHA2’s digest concatenation.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initial thoughts were that this provided modularity should allow us to prove each of the five functions individually.</a:t>
            </a:r>
          </a:p>
          <a:p>
            <a:r>
              <a:rPr lang="en-US" dirty="0"/>
              <a:t>This would allow us to chain the individual contracts of each inner function together, simplify the outer model, and prove out </a:t>
            </a:r>
            <a:r>
              <a:rPr lang="en-US" dirty="0" err="1"/>
              <a:t>keccak</a:t>
            </a:r>
            <a:r>
              <a:rPr lang="en-US" dirty="0"/>
              <a:t> at a higher level.</a:t>
            </a:r>
          </a:p>
          <a:p>
            <a:endParaRPr lang="en-US" dirty="0"/>
          </a:p>
          <a:p>
            <a:r>
              <a:rPr lang="en-US" dirty="0"/>
              <a:t>With this in mind, all that was required was a visually comparable </a:t>
            </a:r>
            <a:r>
              <a:rPr lang="en-US" dirty="0" err="1"/>
              <a:t>cryptol</a:t>
            </a:r>
            <a:r>
              <a:rPr lang="en-US" dirty="0"/>
              <a:t> implementation of the NIST specification.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D81-8C6B-F24B-99BC-64FACD17F55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EF993C8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8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to Do in Chicago Today – NBC Chicago">
            <a:extLst>
              <a:ext uri="{FF2B5EF4-FFF2-40B4-BE49-F238E27FC236}">
                <a16:creationId xmlns:a16="http://schemas.microsoft.com/office/drawing/2014/main" id="{41D28F63-3D4F-5744-B40B-443616F17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63CB9-5180-664D-AC2F-6180507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the SHA-3 Implementation from OpenSSL with the Software Analysis Workbench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90A2-1842-DC4E-8C3E-1BDA42A3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P. Hanson*, B. Winters, E. Mercer, and B. Decker</a:t>
            </a:r>
          </a:p>
          <a:p>
            <a:r>
              <a:rPr lang="en-US" dirty="0">
                <a:solidFill>
                  <a:srgbClr val="FFFFFF"/>
                </a:solidFill>
              </a:rPr>
              <a:t>Brigham Young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C692-055C-7A4B-BC67-611293D0C621}"/>
              </a:ext>
            </a:extLst>
          </p:cNvPr>
          <p:cNvSpPr/>
          <p:nvPr/>
        </p:nvSpPr>
        <p:spPr>
          <a:xfrm>
            <a:off x="10208827" y="6273225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SPIN 2022</a:t>
            </a:r>
          </a:p>
        </p:txBody>
      </p:sp>
    </p:spTree>
    <p:extLst>
      <p:ext uri="{BB962C8B-B14F-4D97-AF65-F5344CB8AC3E}">
        <p14:creationId xmlns:p14="http://schemas.microsoft.com/office/powerpoint/2010/main" val="7020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1C5-66AC-B94D-A967-87E5DE1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Cryptol</a:t>
            </a:r>
            <a:r>
              <a:rPr lang="en-US" dirty="0"/>
              <a:t> Specification for SHA-3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3511177" y="1737192"/>
            <a:ext cx="548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For all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triples 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such that </a:t>
            </a: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	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and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64,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’[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 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[(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+ 3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5,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6305922" y="3608333"/>
            <a:ext cx="5544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// parallel-for function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for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b="1" dirty="0">
                <a:latin typeface="Menlo" panose="020B0609030804020204" pitchFamily="49" charset="0"/>
              </a:rPr>
              <a:t> f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 [</a:t>
            </a:r>
            <a:r>
              <a:rPr lang="en-US" sz="2000" b="1" dirty="0">
                <a:latin typeface="Menlo" panose="020B0609030804020204" pitchFamily="49" charset="0"/>
              </a:rPr>
              <a:t>f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28387" y="3833412"/>
            <a:ext cx="5100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 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[ [ </a:t>
            </a:r>
            <a:r>
              <a:rPr lang="en-US" sz="2000" b="1" dirty="0"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@((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@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| 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| 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| 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2F04-C086-F343-BF70-A0E479A270D0}"/>
              </a:ext>
            </a:extLst>
          </p:cNvPr>
          <p:cNvSpPr txBox="1"/>
          <p:nvPr/>
        </p:nvSpPr>
        <p:spPr>
          <a:xfrm>
            <a:off x="6305922" y="446889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@((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8737B3-BF31-5B40-A3B4-B7C7F8385B05}"/>
              </a:ext>
            </a:extLst>
          </p:cNvPr>
          <p:cNvSpPr/>
          <p:nvPr/>
        </p:nvSpPr>
        <p:spPr>
          <a:xfrm rot="10800000">
            <a:off x="3234545" y="1831360"/>
            <a:ext cx="276632" cy="10119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1CE9-902D-8840-A6A7-67E0882A58FC}"/>
              </a:ext>
            </a:extLst>
          </p:cNvPr>
          <p:cNvSpPr txBox="1"/>
          <p:nvPr/>
        </p:nvSpPr>
        <p:spPr>
          <a:xfrm>
            <a:off x="1180492" y="2001804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Parallel for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5E869-359B-CD4A-9DCB-05D20D098A52}"/>
              </a:ext>
            </a:extLst>
          </p:cNvPr>
          <p:cNvSpPr txBox="1"/>
          <p:nvPr/>
        </p:nvSpPr>
        <p:spPr>
          <a:xfrm>
            <a:off x="528387" y="5634243"/>
            <a:ext cx="410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comprehensions are not obvious</a:t>
            </a:r>
          </a:p>
        </p:txBody>
      </p:sp>
    </p:spTree>
    <p:extLst>
      <p:ext uri="{BB962C8B-B14F-4D97-AF65-F5344CB8AC3E}">
        <p14:creationId xmlns:p14="http://schemas.microsoft.com/office/powerpoint/2010/main" val="3126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409545" y="101030"/>
            <a:ext cx="3511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If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4"/>
                </a:solidFill>
              </a:rPr>
              <a:t> mod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255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= 0,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return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100000.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For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from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1 </a:t>
            </a:r>
            <a:r>
              <a:rPr lang="en-US" sz="2400" b="1" dirty="0">
                <a:solidFill>
                  <a:schemeClr val="accent4"/>
                </a:solidFill>
              </a:rPr>
              <a:t>to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255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6"/>
                </a:solidFill>
              </a:rPr>
              <a:t>nextR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(R)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6"/>
                </a:solidFill>
              </a:rPr>
              <a:t>Trunc8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].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Return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[0].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409545" y="4222114"/>
            <a:ext cx="55446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// while function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w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hile state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cond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>
                <a:latin typeface="Menlo" panose="020B0609030804020204" pitchFamily="49" charset="0"/>
              </a:rPr>
              <a:t>f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538591" y="50926"/>
            <a:ext cx="6519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(t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rs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!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where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0b10000000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[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take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`{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}(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1" dirty="0" err="1">
                <a:latin typeface="Menlo" panose="020B0609030804020204" pitchFamily="49" charset="0"/>
              </a:rPr>
              <a:t>rs</a:t>
            </a:r>
            <a:r>
              <a:rPr lang="en-US" sz="2000" b="1" dirty="0"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@(</a:t>
            </a:r>
            <a:r>
              <a:rPr lang="en-US" sz="2000" b="1" dirty="0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–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@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–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7BF3D4-383E-A749-825B-EF98FFF8527A}"/>
              </a:ext>
            </a:extLst>
          </p:cNvPr>
          <p:cNvSpPr txBox="1"/>
          <p:nvPr/>
        </p:nvSpPr>
        <p:spPr>
          <a:xfrm>
            <a:off x="5538591" y="3826702"/>
            <a:ext cx="67160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1, </a:t>
            </a:r>
            <a:r>
              <a:rPr lang="en-US" sz="2000" b="1" dirty="0">
                <a:latin typeface="Menlo" panose="020B0609030804020204" pitchFamily="49" charset="0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0b10000000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]}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          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 -&gt; \</a:t>
            </a:r>
            <a:r>
              <a:rPr lang="en-US" sz="2000" b="1" dirty="0" err="1">
                <a:latin typeface="Menlo" panose="020B0609030804020204" pitchFamily="49" charset="0"/>
              </a:rPr>
              <a:t>state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-&gt; { 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take</a:t>
            </a:r>
            <a:r>
              <a:rPr lang="en-US" dirty="0"/>
              <a:t>`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state.R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).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C5AE76-1063-3749-BD33-D93925C39FA6}"/>
              </a:ext>
            </a:extLst>
          </p:cNvPr>
          <p:cNvSpPr/>
          <p:nvPr/>
        </p:nvSpPr>
        <p:spPr>
          <a:xfrm>
            <a:off x="3678797" y="944233"/>
            <a:ext cx="276632" cy="167996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66EFD-AFBC-EC4A-9BBB-9D26CFF76308}"/>
              </a:ext>
            </a:extLst>
          </p:cNvPr>
          <p:cNvSpPr txBox="1"/>
          <p:nvPr/>
        </p:nvSpPr>
        <p:spPr>
          <a:xfrm>
            <a:off x="3955429" y="1491829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Iteration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7650D-104F-B541-B2C4-A27FC5F6808F}"/>
              </a:ext>
            </a:extLst>
          </p:cNvPr>
          <p:cNvSpPr txBox="1"/>
          <p:nvPr/>
        </p:nvSpPr>
        <p:spPr>
          <a:xfrm>
            <a:off x="5620115" y="2971670"/>
            <a:ext cx="541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6237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E9768D8-EF42-1844-B563-19E207A2A994}"/>
              </a:ext>
            </a:extLst>
          </p:cNvPr>
          <p:cNvSpPr txBox="1"/>
          <p:nvPr/>
        </p:nvSpPr>
        <p:spPr>
          <a:xfrm>
            <a:off x="1296894" y="5922012"/>
            <a:ext cx="959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Around 200 Lines of </a:t>
            </a:r>
            <a:r>
              <a:rPr lang="en-US" sz="2800" dirty="0" err="1">
                <a:solidFill>
                  <a:schemeClr val="accent6"/>
                </a:solidFill>
              </a:rPr>
              <a:t>Cryptol</a:t>
            </a:r>
            <a:r>
              <a:rPr lang="en-US" sz="2800" dirty="0">
                <a:solidFill>
                  <a:schemeClr val="accent6"/>
                </a:solidFill>
              </a:rPr>
              <a:t> to ponder and compare but…</a:t>
            </a: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A2DED-34BC-2C41-A8E6-3868425F4C98}"/>
              </a:ext>
            </a:extLst>
          </p:cNvPr>
          <p:cNvSpPr txBox="1"/>
          <p:nvPr/>
        </p:nvSpPr>
        <p:spPr>
          <a:xfrm>
            <a:off x="1296894" y="5922012"/>
            <a:ext cx="959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…test vectors help!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Argue Specification matches NIST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E405B-E01E-EC4C-86FB-736BFAE5810C}"/>
              </a:ext>
            </a:extLst>
          </p:cNvPr>
          <p:cNvGrpSpPr/>
          <p:nvPr/>
        </p:nvGrpSpPr>
        <p:grpSpPr>
          <a:xfrm>
            <a:off x="1912469" y="3114107"/>
            <a:ext cx="2528047" cy="2557938"/>
            <a:chOff x="1350682" y="2683435"/>
            <a:chExt cx="2528047" cy="273124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5CF92C8-76DA-CE4C-8599-81A338380581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NIST</a:t>
              </a:r>
            </a:p>
            <a:p>
              <a:pPr algn="ctr"/>
              <a:r>
                <a:rPr lang="en-US" sz="2400" dirty="0"/>
                <a:t>Standard (256)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1FD9C-63D4-3F4E-BC4C-71A0D7B41ED1}"/>
                </a:ext>
              </a:extLst>
            </p:cNvPr>
            <p:cNvSpPr txBox="1"/>
            <p:nvPr/>
          </p:nvSpPr>
          <p:spPr>
            <a:xfrm>
              <a:off x="1861472" y="4668229"/>
              <a:ext cx="1508760" cy="49294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CB0C9-9F13-5141-BAAB-DDA7AE1957D9}"/>
                </a:ext>
              </a:extLst>
            </p:cNvPr>
            <p:cNvSpPr txBox="1"/>
            <p:nvPr/>
          </p:nvSpPr>
          <p:spPr>
            <a:xfrm>
              <a:off x="2611724" y="2743200"/>
              <a:ext cx="1165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English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E954-EB1C-E841-B33B-77DC60AFBE54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5B6A8A-EBCD-D545-9002-6CA214BAEAA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0E6C5-A435-3B42-AB3B-3BE9883BCA51}"/>
                </a:ext>
              </a:extLst>
            </p:cNvPr>
            <p:cNvSpPr txBox="1"/>
            <p:nvPr/>
          </p:nvSpPr>
          <p:spPr>
            <a:xfrm>
              <a:off x="1892885" y="4668229"/>
              <a:ext cx="1508760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BB33A-7417-484D-A0BB-47EF3AAC70AB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6C9ED229-9D88-624D-9FEC-70D474925EAA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Visual Inspection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0E325-C90D-F941-AC22-BB0234B001C9}"/>
              </a:ext>
            </a:extLst>
          </p:cNvPr>
          <p:cNvSpPr/>
          <p:nvPr/>
        </p:nvSpPr>
        <p:spPr>
          <a:xfrm>
            <a:off x="7808256" y="1525969"/>
            <a:ext cx="2121647" cy="78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Vectors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9156955-DC2A-8648-AF46-17BE506B3181}"/>
              </a:ext>
            </a:extLst>
          </p:cNvPr>
          <p:cNvSpPr/>
          <p:nvPr/>
        </p:nvSpPr>
        <p:spPr>
          <a:xfrm>
            <a:off x="8683805" y="2415926"/>
            <a:ext cx="430313" cy="6384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Equivalent to OpenSSL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874811" y="4668229"/>
              <a:ext cx="1508760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FBBF6-BACB-5748-A427-EDFF6895BC73}"/>
              </a:ext>
            </a:extLst>
          </p:cNvPr>
          <p:cNvGrpSpPr/>
          <p:nvPr/>
        </p:nvGrpSpPr>
        <p:grpSpPr>
          <a:xfrm>
            <a:off x="7605055" y="3113741"/>
            <a:ext cx="2528047" cy="2557938"/>
            <a:chOff x="1350682" y="2683435"/>
            <a:chExt cx="2528047" cy="273124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C347D7D-2108-B64B-8D8B-A1DDE289B84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0B1823-2AA0-C843-8142-350C3B726405}"/>
                </a:ext>
              </a:extLst>
            </p:cNvPr>
            <p:cNvSpPr txBox="1"/>
            <p:nvPr/>
          </p:nvSpPr>
          <p:spPr>
            <a:xfrm>
              <a:off x="1873171" y="4668229"/>
              <a:ext cx="1508760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604BDB-A88C-C349-A780-F87CF23BB90A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EB7ECA-E083-9E44-96C0-4CD0F5FB4F83}"/>
              </a:ext>
            </a:extLst>
          </p:cNvPr>
          <p:cNvGrpSpPr/>
          <p:nvPr/>
        </p:nvGrpSpPr>
        <p:grpSpPr>
          <a:xfrm>
            <a:off x="4462179" y="3347579"/>
            <a:ext cx="3441700" cy="2362200"/>
            <a:chOff x="4462179" y="1887079"/>
            <a:chExt cx="3441700" cy="2362200"/>
          </a:xfrm>
        </p:grpSpPr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AE70982-C321-374D-97FD-37106F7E6610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6153BAC-453E-8841-9B0C-F3E4C8838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5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229D-7573-7E44-AEDE-56176E85C0A2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Cartesian State of 5 x 5 x 64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74241-3310-CF46-917E-90706C5EB62A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uint64_t A[5][5]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A7EF29-A709-5F44-AF1D-BF678968FA9F}"/>
              </a:ext>
            </a:extLst>
          </p:cNvPr>
          <p:cNvGrpSpPr/>
          <p:nvPr/>
        </p:nvGrpSpPr>
        <p:grpSpPr>
          <a:xfrm>
            <a:off x="1987931" y="3251231"/>
            <a:ext cx="2185825" cy="2231225"/>
            <a:chOff x="2069795" y="2129819"/>
            <a:chExt cx="2185825" cy="2231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84CC3DC-06C2-9742-9D7D-B3A898EA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9795" y="2263100"/>
              <a:ext cx="2097944" cy="20979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97CDB-6638-D94D-BDD7-9A6EFFD6F69F}"/>
                </a:ext>
              </a:extLst>
            </p:cNvPr>
            <p:cNvSpPr txBox="1"/>
            <p:nvPr/>
          </p:nvSpPr>
          <p:spPr>
            <a:xfrm>
              <a:off x="3709520" y="307116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6C334E-1913-D24F-AC50-13216AB1EF84}"/>
                </a:ext>
              </a:extLst>
            </p:cNvPr>
            <p:cNvSpPr txBox="1"/>
            <p:nvPr/>
          </p:nvSpPr>
          <p:spPr>
            <a:xfrm>
              <a:off x="3431750" y="266584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EAC6AF-6748-DF44-96BF-426A402D79E5}"/>
                </a:ext>
              </a:extLst>
            </p:cNvPr>
            <p:cNvCxnSpPr>
              <a:cxnSpLocks/>
            </p:cNvCxnSpPr>
            <p:nvPr/>
          </p:nvCxnSpPr>
          <p:spPr>
            <a:xfrm>
              <a:off x="3111177" y="2591484"/>
              <a:ext cx="0" cy="149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37D590-CA95-D84A-B4A0-CCD97B14C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68550" y="3312072"/>
              <a:ext cx="15131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84F496-332A-0C41-AD6A-0DA8815A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25" y="3023680"/>
              <a:ext cx="1178475" cy="6910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75E157-92C1-4C42-8170-14AB880B2E1F}"/>
                </a:ext>
              </a:extLst>
            </p:cNvPr>
            <p:cNvSpPr txBox="1"/>
            <p:nvPr/>
          </p:nvSpPr>
          <p:spPr>
            <a:xfrm>
              <a:off x="2864970" y="2129819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y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0657BA8-B3E6-FA4E-8433-FA14F2F45D47}"/>
              </a:ext>
            </a:extLst>
          </p:cNvPr>
          <p:cNvSpPr txBox="1"/>
          <p:nvPr/>
        </p:nvSpPr>
        <p:spPr>
          <a:xfrm>
            <a:off x="890483" y="5598080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x,y,z</a:t>
            </a:r>
            <a:r>
              <a:rPr lang="en-US" sz="2400" dirty="0"/>
              <a:t>]: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col,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z</a:t>
            </a:r>
            <a:r>
              <a:rPr lang="en-US" sz="2400" baseline="30000" dirty="0" err="1"/>
              <a:t>th</a:t>
            </a:r>
            <a:r>
              <a:rPr lang="en-US" sz="2400" dirty="0"/>
              <a:t> 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524F9-BAE3-3142-B1E4-036F742887DF}"/>
              </a:ext>
            </a:extLst>
          </p:cNvPr>
          <p:cNvSpPr txBox="1"/>
          <p:nvPr/>
        </p:nvSpPr>
        <p:spPr>
          <a:xfrm>
            <a:off x="6443942" y="560180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</a:t>
            </a:r>
            <a:r>
              <a:rPr lang="en-US" sz="2400" dirty="0"/>
              <a:t>]: 64 bit word at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col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465E6D0-8AF2-B94F-AEBC-7B1B33609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69" y="3490260"/>
            <a:ext cx="5225292" cy="18864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7413976-0D2E-DB47-9AF0-4D28FBBF5D04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E1DB49-6170-9148-A24D-8C1ED9B2774B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41317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Use of Constants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EA81D-CD52-2745-8BD3-BD42057B18AB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0CC79-C28A-AA4D-859C-337A85EFDE40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4B3D6-F7A6-0145-B96D-46E09388B606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Computed Constants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322E2-86FB-6C4C-ABBF-22AD3895D746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Lookup 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E4BEC-FC59-974E-AA27-5E76A5BE19A8}"/>
              </a:ext>
            </a:extLst>
          </p:cNvPr>
          <p:cNvSpPr txBox="1"/>
          <p:nvPr/>
        </p:nvSpPr>
        <p:spPr>
          <a:xfrm>
            <a:off x="6724650" y="3230885"/>
            <a:ext cx="5391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iotas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{…}</a:t>
            </a:r>
            <a:b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Iota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…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^=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iotas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 …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35DCE67-084B-BE48-8612-572894200114}"/>
              </a:ext>
            </a:extLst>
          </p:cNvPr>
          <p:cNvSpPr/>
          <p:nvPr/>
        </p:nvSpPr>
        <p:spPr>
          <a:xfrm rot="5400000">
            <a:off x="9199358" y="4183133"/>
            <a:ext cx="276632" cy="37274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8B30D-53D6-0448-904D-917442F7A6A0}"/>
              </a:ext>
            </a:extLst>
          </p:cNvPr>
          <p:cNvSpPr txBox="1"/>
          <p:nvPr/>
        </p:nvSpPr>
        <p:spPr>
          <a:xfrm>
            <a:off x="6913842" y="617965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Pulled from constant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/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(t) 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if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t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mod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255 = 0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return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1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else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…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 err="1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  <a:endParaRPr lang="en-US" sz="2400" b="1" dirty="0">
                  <a:solidFill>
                    <a:schemeClr val="accent4"/>
                  </a:solidFill>
                </a:endParaRP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from 0 to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l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let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[2</a:t>
                </a:r>
                <a:r>
                  <a:rPr lang="en-US" sz="2400" i="1" baseline="30000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-1] =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+7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all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z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such that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0 &lt;=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&lt; 64,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  Let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’[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x, y, 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[0, 0,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</a:t>
                </a:r>
                <a:r>
                  <a:rPr lang="en-US" sz="2400" b="1" dirty="0" err="1">
                    <a:solidFill>
                      <a:schemeClr val="accent4"/>
                    </a:solidFill>
                  </a:rPr>
                  <a:t>xor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].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blipFill>
                <a:blip r:embed="rId3"/>
                <a:stretch>
                  <a:fillRect l="-1613" t="-1487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906E752F-E2D2-A34A-995A-DA6FE9EF1D15}"/>
              </a:ext>
            </a:extLst>
          </p:cNvPr>
          <p:cNvSpPr/>
          <p:nvPr/>
        </p:nvSpPr>
        <p:spPr>
          <a:xfrm rot="16200000">
            <a:off x="4506709" y="3765467"/>
            <a:ext cx="276632" cy="22923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E02DDB-EFC2-284B-A624-8A591EA85844}"/>
              </a:ext>
            </a:extLst>
          </p:cNvPr>
          <p:cNvSpPr txBox="1"/>
          <p:nvPr/>
        </p:nvSpPr>
        <p:spPr>
          <a:xfrm>
            <a:off x="3642460" y="4311661"/>
            <a:ext cx="184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Computed</a:t>
            </a:r>
          </a:p>
        </p:txBody>
      </p:sp>
    </p:spTree>
    <p:extLst>
      <p:ext uri="{BB962C8B-B14F-4D97-AF65-F5344CB8AC3E}">
        <p14:creationId xmlns:p14="http://schemas.microsoft.com/office/powerpoint/2010/main" val="42736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30966F-8DCD-C345-8427-DF8E0FA32BA5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7CB0D3-B929-154E-B5BD-8EE2B4D4EA14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51B8C-0262-2147-A55E-4E08B7E4C2CE}"/>
                </a:ext>
              </a:extLst>
            </p:cNvPr>
            <p:cNvSpPr txBox="1"/>
            <p:nvPr/>
          </p:nvSpPr>
          <p:spPr>
            <a:xfrm>
              <a:off x="1912597" y="4668229"/>
              <a:ext cx="1431114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FA74E-D375-F946-9F33-71342B5354ED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860646" y="4668229"/>
              <a:ext cx="1529815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93B27D97-358E-3E4E-BF7C-550ED64D8207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Brute Force 60 </a:t>
            </a:r>
            <a:r>
              <a:rPr lang="en-US" sz="2400" b="1" dirty="0" err="1">
                <a:solidFill>
                  <a:schemeClr val="bg2"/>
                </a:solidFill>
              </a:rPr>
              <a:t>hrs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4550B-6827-1048-8B69-3001A3530A77}"/>
              </a:ext>
            </a:extLst>
          </p:cNvPr>
          <p:cNvSpPr txBox="1"/>
          <p:nvPr/>
        </p:nvSpPr>
        <p:spPr>
          <a:xfrm>
            <a:off x="1024964" y="6036312"/>
            <a:ext cx="10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Verified 0 to 1,088 bit message sizes to cover all padding scenarios</a:t>
            </a:r>
          </a:p>
        </p:txBody>
      </p:sp>
    </p:spTree>
    <p:extLst>
      <p:ext uri="{BB962C8B-B14F-4D97-AF65-F5344CB8AC3E}">
        <p14:creationId xmlns:p14="http://schemas.microsoft.com/office/powerpoint/2010/main" val="36281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F36E09C-1B90-5349-9C79-76035A747A04}"/>
              </a:ext>
            </a:extLst>
          </p:cNvPr>
          <p:cNvGrpSpPr/>
          <p:nvPr/>
        </p:nvGrpSpPr>
        <p:grpSpPr>
          <a:xfrm>
            <a:off x="4462179" y="1887079"/>
            <a:ext cx="3441700" cy="2362200"/>
            <a:chOff x="4462179" y="1887079"/>
            <a:chExt cx="3441700" cy="2362200"/>
          </a:xfrm>
        </p:grpSpPr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B77233A5-2666-1C46-9D2B-F701E90A3637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705B1F-858F-5844-8213-D5734EE5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45647D-C24D-CD41-A7E5-33896B0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>
                <a:latin typeface="Copperplate" panose="02000504000000020004" pitchFamily="2" charset="77"/>
              </a:rPr>
              <a:t>Keccak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97A60-A773-E346-A493-31654B018CAD}"/>
              </a:ext>
            </a:extLst>
          </p:cNvPr>
          <p:cNvGrpSpPr/>
          <p:nvPr/>
        </p:nvGrpSpPr>
        <p:grpSpPr>
          <a:xfrm>
            <a:off x="7605055" y="1691341"/>
            <a:ext cx="2528047" cy="2557938"/>
            <a:chOff x="1350682" y="2683435"/>
            <a:chExt cx="2528047" cy="27312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F9138-FB57-8E4B-812F-EEDFE14970D6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DEE23-071A-974A-9E0A-11586353183B}"/>
                </a:ext>
              </a:extLst>
            </p:cNvPr>
            <p:cNvSpPr txBox="1"/>
            <p:nvPr/>
          </p:nvSpPr>
          <p:spPr>
            <a:xfrm>
              <a:off x="1910751" y="4668229"/>
              <a:ext cx="1410576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F3AA9-13D2-C142-A3D3-9859B2C1C673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BA79-56D4-8444-A85B-3CD6A7E12450}"/>
              </a:ext>
            </a:extLst>
          </p:cNvPr>
          <p:cNvGrpSpPr/>
          <p:nvPr/>
        </p:nvGrpSpPr>
        <p:grpSpPr>
          <a:xfrm>
            <a:off x="1918445" y="1691341"/>
            <a:ext cx="2528047" cy="2557938"/>
            <a:chOff x="1350682" y="2683435"/>
            <a:chExt cx="2528047" cy="273124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546A04-879A-6F48-A37D-B2A159458893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4CF50A-1302-A84F-A058-EDED45A22A3D}"/>
                </a:ext>
              </a:extLst>
            </p:cNvPr>
            <p:cNvSpPr txBox="1"/>
            <p:nvPr/>
          </p:nvSpPr>
          <p:spPr>
            <a:xfrm>
              <a:off x="1910751" y="4668229"/>
              <a:ext cx="1410576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68FD09-D2DF-3443-98E0-9AE46CE4EF29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629702-8786-0C47-A575-16E7FE677269}"/>
              </a:ext>
            </a:extLst>
          </p:cNvPr>
          <p:cNvSpPr txBox="1"/>
          <p:nvPr/>
        </p:nvSpPr>
        <p:spPr>
          <a:xfrm>
            <a:off x="2453461" y="5187417"/>
            <a:ext cx="1473207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82F9-F01A-4F4F-84D6-827642B45228}"/>
              </a:ext>
            </a:extLst>
          </p:cNvPr>
          <p:cNvSpPr txBox="1"/>
          <p:nvPr/>
        </p:nvSpPr>
        <p:spPr>
          <a:xfrm>
            <a:off x="8140072" y="5187417"/>
            <a:ext cx="1473206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D0788C-2A53-C847-94CF-589A4CDC2367}"/>
              </a:ext>
            </a:extLst>
          </p:cNvPr>
          <p:cNvSpPr/>
          <p:nvPr/>
        </p:nvSpPr>
        <p:spPr>
          <a:xfrm>
            <a:off x="300616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AE180B-AF8D-F042-AE9C-3E2ACE5B1F3B}"/>
              </a:ext>
            </a:extLst>
          </p:cNvPr>
          <p:cNvSpPr/>
          <p:nvPr/>
        </p:nvSpPr>
        <p:spPr>
          <a:xfrm>
            <a:off x="869277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526BF6-4D9D-51D9-2773-192EDB6D09FE}"/>
              </a:ext>
            </a:extLst>
          </p:cNvPr>
          <p:cNvGrpSpPr/>
          <p:nvPr/>
        </p:nvGrpSpPr>
        <p:grpSpPr>
          <a:xfrm>
            <a:off x="4462179" y="2275385"/>
            <a:ext cx="3441700" cy="2362200"/>
            <a:chOff x="4462179" y="1887079"/>
            <a:chExt cx="3441700" cy="2362200"/>
          </a:xfrm>
        </p:grpSpPr>
        <p:sp>
          <p:nvSpPr>
            <p:cNvPr id="26" name="Left-Right Arrow 19">
              <a:extLst>
                <a:ext uri="{FF2B5EF4-FFF2-40B4-BE49-F238E27FC236}">
                  <a16:creationId xmlns:a16="http://schemas.microsoft.com/office/drawing/2014/main" id="{96FBDE78-8687-D564-4766-786FC9F5E7F9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4EC5125-53C3-8FE6-DDB1-09E1B53F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1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A36-D044-9C4D-A424-E72A02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Inner Functions against OpenSSL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/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/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/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/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/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/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/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/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/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/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B80DF92-2F83-7142-8616-83B2FFAD1B24}"/>
              </a:ext>
            </a:extLst>
          </p:cNvPr>
          <p:cNvSpPr/>
          <p:nvPr/>
        </p:nvSpPr>
        <p:spPr>
          <a:xfrm>
            <a:off x="4477216" y="1938963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47E489C-912C-9B43-BB7F-9DD10423F006}"/>
              </a:ext>
            </a:extLst>
          </p:cNvPr>
          <p:cNvSpPr/>
          <p:nvPr/>
        </p:nvSpPr>
        <p:spPr>
          <a:xfrm>
            <a:off x="4477216" y="2870682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F4F5196-C59F-654E-8B7D-C54CE1ABE1DC}"/>
              </a:ext>
            </a:extLst>
          </p:cNvPr>
          <p:cNvSpPr/>
          <p:nvPr/>
        </p:nvSpPr>
        <p:spPr>
          <a:xfrm>
            <a:off x="4477216" y="3796420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400F1A8-8082-A44D-9DE8-FB5ACA6355C0}"/>
              </a:ext>
            </a:extLst>
          </p:cNvPr>
          <p:cNvSpPr/>
          <p:nvPr/>
        </p:nvSpPr>
        <p:spPr>
          <a:xfrm>
            <a:off x="4477216" y="4722158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E7A20B-53FA-0C40-8379-9DFF2338DE72}"/>
              </a:ext>
            </a:extLst>
          </p:cNvPr>
          <p:cNvSpPr/>
          <p:nvPr/>
        </p:nvSpPr>
        <p:spPr>
          <a:xfrm>
            <a:off x="4477216" y="5647896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D9ED4-3509-7843-8E9B-245BFEAC02EF}"/>
              </a:ext>
            </a:extLst>
          </p:cNvPr>
          <p:cNvSpPr txBox="1"/>
          <p:nvPr/>
        </p:nvSpPr>
        <p:spPr>
          <a:xfrm>
            <a:off x="931498" y="3403019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</a:rPr>
              <a:t>Cryptol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C918A-DE29-FB44-A5CA-BCD97D247B9B}"/>
              </a:ext>
            </a:extLst>
          </p:cNvPr>
          <p:cNvSpPr txBox="1"/>
          <p:nvPr/>
        </p:nvSpPr>
        <p:spPr>
          <a:xfrm>
            <a:off x="9088904" y="2772076"/>
            <a:ext cx="278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LLVM Bit Code Compiled from C</a:t>
            </a:r>
          </a:p>
        </p:txBody>
      </p:sp>
    </p:spTree>
    <p:extLst>
      <p:ext uri="{BB962C8B-B14F-4D97-AF65-F5344CB8AC3E}">
        <p14:creationId xmlns:p14="http://schemas.microsoft.com/office/powerpoint/2010/main" val="6878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1657E-30AD-D44D-86BA-288AD948C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6477427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CC650-9282-A442-91F1-C7871E6F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r="5232"/>
          <a:stretch/>
        </p:blipFill>
        <p:spPr>
          <a:xfrm>
            <a:off x="563792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0EC8E-75C3-174F-AED5-E28BD8F37918}"/>
              </a:ext>
            </a:extLst>
          </p:cNvPr>
          <p:cNvSpPr txBox="1"/>
          <p:nvPr/>
        </p:nvSpPr>
        <p:spPr>
          <a:xfrm>
            <a:off x="394694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Cryptol</a:t>
            </a:r>
            <a:r>
              <a:rPr lang="en-US" sz="3200" dirty="0"/>
              <a:t> Language of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8F7B-FECE-6E45-85F6-004CA5F8CB48}"/>
              </a:ext>
            </a:extLst>
          </p:cNvPr>
          <p:cNvSpPr txBox="1"/>
          <p:nvPr/>
        </p:nvSpPr>
        <p:spPr>
          <a:xfrm>
            <a:off x="6308329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Galois Software Analysis Workbench (SAW)</a:t>
            </a:r>
          </a:p>
        </p:txBody>
      </p:sp>
    </p:spTree>
    <p:extLst>
      <p:ext uri="{BB962C8B-B14F-4D97-AF65-F5344CB8AC3E}">
        <p14:creationId xmlns:p14="http://schemas.microsoft.com/office/powerpoint/2010/main" val="16120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99F4688-5BAA-BC4C-95D3-8F2C40453FE2}"/>
              </a:ext>
            </a:extLst>
          </p:cNvPr>
          <p:cNvSpPr/>
          <p:nvPr/>
        </p:nvSpPr>
        <p:spPr>
          <a:xfrm>
            <a:off x="4600389" y="2890012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3622C1-E940-0D4B-8DD3-4424FA072496}"/>
              </a:ext>
            </a:extLst>
          </p:cNvPr>
          <p:cNvSpPr txBox="1"/>
          <p:nvPr/>
        </p:nvSpPr>
        <p:spPr>
          <a:xfrm>
            <a:off x="2099946" y="5342352"/>
            <a:ext cx="799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Proof includes all 24 rounds in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</a:p>
          <a:p>
            <a:pPr algn="ctr"/>
            <a:r>
              <a:rPr lang="en-US" sz="3600" dirty="0">
                <a:solidFill>
                  <a:schemeClr val="accent5"/>
                </a:solidFill>
              </a:rPr>
              <a:t>And is against the LLVM bit code</a:t>
            </a:r>
          </a:p>
        </p:txBody>
      </p:sp>
    </p:spTree>
    <p:extLst>
      <p:ext uri="{BB962C8B-B14F-4D97-AF65-F5344CB8AC3E}">
        <p14:creationId xmlns:p14="http://schemas.microsoft.com/office/powerpoint/2010/main" val="33141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57E-861E-AC4D-A316-9B52257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Runtimes and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91667" r="-40234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191667" r="-402344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291667" r="-402344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381081" r="-402344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494444" r="-402344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553559-CD02-6544-B8C1-4DD104345596}"/>
              </a:ext>
            </a:extLst>
          </p:cNvPr>
          <p:cNvSpPr txBox="1"/>
          <p:nvPr/>
        </p:nvSpPr>
        <p:spPr>
          <a:xfrm>
            <a:off x="1764430" y="5724395"/>
            <a:ext cx="866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Keccak* </a:t>
            </a:r>
            <a:r>
              <a:rPr lang="en-US" sz="3600" dirty="0">
                <a:solidFill>
                  <a:schemeClr val="accent5"/>
                </a:solidFill>
              </a:rPr>
              <a:t>is the version using overrides</a:t>
            </a:r>
          </a:p>
        </p:txBody>
      </p:sp>
    </p:spTree>
    <p:extLst>
      <p:ext uri="{BB962C8B-B14F-4D97-AF65-F5344CB8AC3E}">
        <p14:creationId xmlns:p14="http://schemas.microsoft.com/office/powerpoint/2010/main" val="413534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7FA5-0DD9-3E49-8576-522A7BD1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8C60-5467-9F4D-9E79-46C58051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Cryptol</a:t>
            </a:r>
            <a:r>
              <a:rPr lang="en-US" dirty="0"/>
              <a:t> is well suited to SHA-3 specification</a:t>
            </a:r>
          </a:p>
          <a:p>
            <a:r>
              <a:rPr lang="en-US" dirty="0"/>
              <a:t>Hiding list comprehensions makes visual inspection easier</a:t>
            </a:r>
          </a:p>
          <a:p>
            <a:r>
              <a:rPr lang="en-US" dirty="0"/>
              <a:t>Must take intermediate step for C memory layout with OpenSSL</a:t>
            </a:r>
          </a:p>
          <a:p>
            <a:r>
              <a:rPr lang="en-US" dirty="0">
                <a:solidFill>
                  <a:schemeClr val="accent6"/>
                </a:solidFill>
              </a:rPr>
              <a:t>Proved new </a:t>
            </a:r>
            <a:r>
              <a:rPr lang="en-US" dirty="0" err="1">
                <a:solidFill>
                  <a:schemeClr val="accent6"/>
                </a:solidFill>
              </a:rPr>
              <a:t>Cryptol</a:t>
            </a:r>
            <a:r>
              <a:rPr lang="en-US" dirty="0">
                <a:solidFill>
                  <a:schemeClr val="accent6"/>
                </a:solidFill>
              </a:rPr>
              <a:t> specification equivalent to NIST one for 0 to 1,088 bit messages</a:t>
            </a:r>
          </a:p>
          <a:p>
            <a:r>
              <a:rPr lang="en-US" dirty="0"/>
              <a:t>SHA-3 modularity creates override targets (intractable without)</a:t>
            </a:r>
          </a:p>
          <a:p>
            <a:r>
              <a:rPr lang="en-US" dirty="0">
                <a:solidFill>
                  <a:schemeClr val="accent6"/>
                </a:solidFill>
              </a:rPr>
              <a:t>Proved </a:t>
            </a:r>
            <a:r>
              <a:rPr lang="en-US" dirty="0">
                <a:solidFill>
                  <a:schemeClr val="accent6"/>
                </a:solidFill>
                <a:latin typeface="Copperplate" panose="02000504000000020004" pitchFamily="2" charset="77"/>
              </a:rPr>
              <a:t>Keccak </a:t>
            </a:r>
            <a:r>
              <a:rPr lang="en-US" dirty="0">
                <a:solidFill>
                  <a:schemeClr val="accent6"/>
                </a:solidFill>
              </a:rPr>
              <a:t>equivalence to OpenSSL C code for any arbitrary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Prove padding equivalence to OpenSSL</a:t>
            </a:r>
          </a:p>
          <a:p>
            <a:r>
              <a:rPr lang="en-US" dirty="0"/>
              <a:t>Prove squeeze equivalence to OpenSSL (some difficult type issues…)</a:t>
            </a:r>
          </a:p>
          <a:p>
            <a:r>
              <a:rPr lang="en-US" dirty="0"/>
              <a:t>Proof of specification against OpenSSL with padding, squeeze and </a:t>
            </a:r>
            <a:r>
              <a:rPr lang="en-US" dirty="0">
                <a:solidFill>
                  <a:schemeClr val="tx2"/>
                </a:solidFill>
                <a:latin typeface="Copperplate" panose="02000504000000020004" pitchFamily="2" charset="77"/>
              </a:rPr>
              <a:t>Keccak</a:t>
            </a:r>
            <a:r>
              <a:rPr lang="en-US" dirty="0">
                <a:solidFill>
                  <a:schemeClr val="accent6"/>
                </a:solidFill>
                <a:latin typeface="Copperplate" panose="02000504000000020004" pitchFamily="2" charset="77"/>
              </a:rPr>
              <a:t> </a:t>
            </a:r>
            <a:r>
              <a:rPr lang="en-US" dirty="0"/>
              <a:t>overrides</a:t>
            </a:r>
          </a:p>
          <a:p>
            <a:r>
              <a:rPr lang="en-US" dirty="0"/>
              <a:t>Formal argument that 0 to 1,088 bit messages sufficient for any message</a:t>
            </a:r>
          </a:p>
          <a:p>
            <a:r>
              <a:rPr lang="en-US" dirty="0" err="1"/>
              <a:t>Dafny</a:t>
            </a:r>
            <a:r>
              <a:rPr lang="en-US" dirty="0"/>
              <a:t> proof?</a:t>
            </a:r>
          </a:p>
        </p:txBody>
      </p:sp>
    </p:spTree>
    <p:extLst>
      <p:ext uri="{BB962C8B-B14F-4D97-AF65-F5344CB8AC3E}">
        <p14:creationId xmlns:p14="http://schemas.microsoft.com/office/powerpoint/2010/main" val="28415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28E3-0BB5-9A47-83BD-37EB93C1EDB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Relies on SHA-2 so a verified library is needed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 releases low-cholesterol Heartbleed medicine called 's2n' – Naked  Security">
            <a:extLst>
              <a:ext uri="{FF2B5EF4-FFF2-40B4-BE49-F238E27FC236}">
                <a16:creationId xmlns:a16="http://schemas.microsoft.com/office/drawing/2014/main" id="{1F32253B-8583-934F-8092-3616005B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306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2787C-18A8-7C48-BE81-A4E88152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r="-1" b="2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3D39-BE7B-6D4B-93BC-5DF172EF6A6B}"/>
              </a:ext>
            </a:extLst>
          </p:cNvPr>
          <p:cNvSpPr txBox="1"/>
          <p:nvPr/>
        </p:nvSpPr>
        <p:spPr>
          <a:xfrm>
            <a:off x="5967949" y="3939567"/>
            <a:ext cx="5631112" cy="1878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Proved out OpenSSL’s SHA-2 with SAW, but what about modern algorithms for digests?</a:t>
            </a:r>
          </a:p>
        </p:txBody>
      </p:sp>
    </p:spTree>
    <p:extLst>
      <p:ext uri="{BB962C8B-B14F-4D97-AF65-F5344CB8AC3E}">
        <p14:creationId xmlns:p14="http://schemas.microsoft.com/office/powerpoint/2010/main" val="16835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68B7A-1839-4841-8B4C-A1D8D5DBFAEF}"/>
              </a:ext>
            </a:extLst>
          </p:cNvPr>
          <p:cNvSpPr txBox="1"/>
          <p:nvPr/>
        </p:nvSpPr>
        <p:spPr>
          <a:xfrm>
            <a:off x="1757841" y="2394021"/>
            <a:ext cx="691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 SHA-3[</a:t>
            </a:r>
            <a:r>
              <a:rPr lang="en-US" sz="2400" i="1" dirty="0">
                <a:latin typeface="Lucida Console" panose="020B0609040504020204" pitchFamily="49" charset="0"/>
              </a:rPr>
              <a:t>256</a:t>
            </a:r>
            <a:r>
              <a:rPr lang="en-US" sz="2400" dirty="0">
                <a:latin typeface="Lucida Console" panose="020B0609040504020204" pitchFamily="49" charset="0"/>
              </a:rPr>
              <a:t>](</a:t>
            </a:r>
            <a:r>
              <a:rPr lang="en-US" sz="2400" i="1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returns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1: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pad</a:t>
            </a:r>
            <a:r>
              <a:rPr lang="en-US" sz="2400" dirty="0">
                <a:latin typeface="Lucida Console" panose="020B0609040504020204" pitchFamily="49" charset="0"/>
              </a:rPr>
              <a:t>(1088,</a:t>
            </a:r>
            <a:r>
              <a:rPr lang="en-US" sz="2400" i="1" dirty="0">
                <a:latin typeface="Lucida Console" panose="020B0609040504020204" pitchFamily="49" charset="0"/>
              </a:rPr>
              <a:t>M·01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2: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0</a:t>
            </a:r>
            <a:r>
              <a:rPr 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,…,0</a:t>
            </a:r>
            <a:r>
              <a:rPr lang="en-US" sz="2400" baseline="-25000" dirty="0">
                <a:latin typeface="Lucida Console" panose="020B0609040504020204" pitchFamily="49" charset="0"/>
              </a:rPr>
              <a:t>1599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3: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4: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512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5: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[</a:t>
            </a:r>
            <a:r>
              <a:rPr lang="en-US" sz="2400" i="1" dirty="0">
                <a:latin typeface="Lucida Console" panose="020B0609040504020204" pitchFamily="49" charset="0"/>
              </a:rPr>
              <a:t>1600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24</a:t>
            </a:r>
            <a:r>
              <a:rPr lang="en-US" sz="2400" dirty="0">
                <a:latin typeface="Lucida Console" panose="020B0609040504020204" pitchFamily="49" charset="0"/>
              </a:rPr>
              <a:t>](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6: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end for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7: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256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8D4F7-E321-AB4A-A282-9229F25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SHA-3 Sponge Construction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727164-F37C-2E4E-89AF-4891D724BABE}"/>
              </a:ext>
            </a:extLst>
          </p:cNvPr>
          <p:cNvSpPr/>
          <p:nvPr/>
        </p:nvSpPr>
        <p:spPr>
          <a:xfrm>
            <a:off x="8191046" y="3864279"/>
            <a:ext cx="187891" cy="7954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6747-0890-6B4E-99AA-15BF3B6FFA1A}"/>
              </a:ext>
            </a:extLst>
          </p:cNvPr>
          <p:cNvSpPr txBox="1"/>
          <p:nvPr/>
        </p:nvSpPr>
        <p:spPr>
          <a:xfrm>
            <a:off x="8408012" y="3969592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Absorb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F1B1F2-B3F9-E941-94BC-E7164F066745}"/>
              </a:ext>
            </a:extLst>
          </p:cNvPr>
          <p:cNvSpPr/>
          <p:nvPr/>
        </p:nvSpPr>
        <p:spPr>
          <a:xfrm>
            <a:off x="5550142" y="5064374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C9BF-F415-1243-80B2-BAB9A577C077}"/>
              </a:ext>
            </a:extLst>
          </p:cNvPr>
          <p:cNvSpPr txBox="1"/>
          <p:nvPr/>
        </p:nvSpPr>
        <p:spPr>
          <a:xfrm>
            <a:off x="5738033" y="4966769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Squeeze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96A954-D138-4242-B67E-C7A0C0E9FEEC}"/>
              </a:ext>
            </a:extLst>
          </p:cNvPr>
          <p:cNvSpPr/>
          <p:nvPr/>
        </p:nvSpPr>
        <p:spPr>
          <a:xfrm>
            <a:off x="7152486" y="2803602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A474-BDFB-9644-A065-2B83E3205A31}"/>
              </a:ext>
            </a:extLst>
          </p:cNvPr>
          <p:cNvSpPr txBox="1"/>
          <p:nvPr/>
        </p:nvSpPr>
        <p:spPr>
          <a:xfrm>
            <a:off x="7331656" y="2701333"/>
            <a:ext cx="176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29867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27200000000000000" pitchFamily="18" charset="0"/>
              </a:rPr>
              <a:t>KECCAK</a:t>
            </a:r>
            <a:r>
              <a:rPr lang="en-US" sz="4800" dirty="0">
                <a:latin typeface="Copperplate" panose="02000504000000020004" pitchFamily="2" charset="77"/>
              </a:rPr>
              <a:t> </a:t>
            </a:r>
            <a:r>
              <a:rPr lang="en-US" sz="4800" dirty="0"/>
              <a:t>Inner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/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/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/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/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/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226B91-26B9-1A4D-BFC7-992498FB8797}"/>
              </a:ext>
            </a:extLst>
          </p:cNvPr>
          <p:cNvSpPr txBox="1"/>
          <p:nvPr/>
        </p:nvSpPr>
        <p:spPr>
          <a:xfrm>
            <a:off x="729651" y="4995290"/>
            <a:ext cx="16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over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CA839-0F42-4540-A992-748CA57D51CD}"/>
              </a:ext>
            </a:extLst>
          </p:cNvPr>
          <p:cNvSpPr txBox="1"/>
          <p:nvPr/>
        </p:nvSpPr>
        <p:spPr>
          <a:xfrm>
            <a:off x="1055077" y="1972040"/>
            <a:ext cx="101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Input:</a:t>
            </a:r>
            <a:r>
              <a:rPr lang="en-US" sz="3600" dirty="0"/>
              <a:t> 5 x 5 array of 64-bit words (1600 bits)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Output:</a:t>
            </a:r>
            <a:r>
              <a:rPr lang="en-US" sz="3600" dirty="0"/>
              <a:t> input transformed by 5 successive functions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236C-098C-C241-93AC-4DB744656106}"/>
              </a:ext>
            </a:extLst>
          </p:cNvPr>
          <p:cNvSpPr txBox="1"/>
          <p:nvPr/>
        </p:nvSpPr>
        <p:spPr>
          <a:xfrm>
            <a:off x="3158364" y="4995290"/>
            <a:ext cx="111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Bitwise rotate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914BC-E64A-444F-966A-570D0C2C198D}"/>
              </a:ext>
            </a:extLst>
          </p:cNvPr>
          <p:cNvSpPr txBox="1"/>
          <p:nvPr/>
        </p:nvSpPr>
        <p:spPr>
          <a:xfrm>
            <a:off x="4998953" y="4995290"/>
            <a:ext cx="17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8595-48C6-414B-8D04-BF4C894D7B7D}"/>
              </a:ext>
            </a:extLst>
          </p:cNvPr>
          <p:cNvSpPr txBox="1"/>
          <p:nvPr/>
        </p:nvSpPr>
        <p:spPr>
          <a:xfrm>
            <a:off x="7153750" y="4995290"/>
            <a:ext cx="18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Row combination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2549-7396-7D47-B6AE-4BC58467A42F}"/>
              </a:ext>
            </a:extLst>
          </p:cNvPr>
          <p:cNvSpPr txBox="1"/>
          <p:nvPr/>
        </p:nvSpPr>
        <p:spPr>
          <a:xfrm>
            <a:off x="9308547" y="4995289"/>
            <a:ext cx="174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mix in</a:t>
            </a:r>
          </a:p>
        </p:txBody>
      </p:sp>
    </p:spTree>
    <p:extLst>
      <p:ext uri="{BB962C8B-B14F-4D97-AF65-F5344CB8AC3E}">
        <p14:creationId xmlns:p14="http://schemas.microsoft.com/office/powerpoint/2010/main" val="33443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27200000000000000" pitchFamily="18" charset="0"/>
              </a:rPr>
              <a:t>KECCAK</a:t>
            </a:r>
            <a:r>
              <a:rPr lang="en-US" sz="4800" dirty="0">
                <a:latin typeface="Copperplate" panose="02000504000000020004" pitchFamily="2" charset="77"/>
              </a:rPr>
              <a:t> </a:t>
            </a:r>
            <a:r>
              <a:rPr lang="en-US" sz="4800" dirty="0"/>
              <a:t>Transformation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/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func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dirty="0">
                    <a:latin typeface="Copperplate" panose="02000504000000020004" pitchFamily="2" charset="77"/>
                  </a:rPr>
                  <a:t>KECCAK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returns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1: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for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i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in</a:t>
                </a:r>
                <a:r>
                  <a:rPr lang="en-US" sz="2400" dirty="0">
                    <a:latin typeface="Lucida Console" panose="020B0609040504020204" pitchFamily="49" charset="0"/>
                  </a:rPr>
                  <a:t> 0…23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do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2: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800" dirty="0">
                    <a:solidFill>
                      <a:schemeClr val="accent5"/>
                    </a:solidFill>
                    <a:latin typeface="+mj-lt"/>
                  </a:rPr>
                  <a:t>Θ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3: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400" dirty="0" err="1">
                    <a:solidFill>
                      <a:schemeClr val="accent5"/>
                    </a:solidFill>
                    <a:latin typeface="Lucida Console" panose="020B0609040504020204" pitchFamily="49" charset="0"/>
                  </a:rPr>
                  <a:t>ρ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4: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5: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6: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A</a:t>
                </a:r>
                <a:r>
                  <a:rPr lang="en-US" sz="2400" dirty="0" err="1">
                    <a:latin typeface="Lucida Console" panose="020B0609040504020204" pitchFamily="49" charset="0"/>
                  </a:rPr>
                  <a:t>,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i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7: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end for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blipFill>
                <a:blip r:embed="rId3"/>
                <a:stretch>
                  <a:fillRect l="-1411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48EA3E-33A1-A94A-953B-A3CD0D35B524}"/>
              </a:ext>
            </a:extLst>
          </p:cNvPr>
          <p:cNvSpPr txBox="1"/>
          <p:nvPr/>
        </p:nvSpPr>
        <p:spPr>
          <a:xfrm>
            <a:off x="1877860" y="5699255"/>
            <a:ext cx="843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24 Rounds in a call to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4967-1633-FD4F-B6AF-A658C525712B}"/>
              </a:ext>
            </a:extLst>
          </p:cNvPr>
          <p:cNvSpPr txBox="1"/>
          <p:nvPr/>
        </p:nvSpPr>
        <p:spPr>
          <a:xfrm>
            <a:off x="626304" y="3921740"/>
            <a:ext cx="47420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[</a:t>
            </a:r>
            <a:r>
              <a:rPr lang="en-US" sz="2400" i="1" dirty="0">
                <a:latin typeface="Lucida Console" panose="020B0609040504020204" pitchFamily="49" charset="0"/>
              </a:rPr>
              <a:t>1600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24</a:t>
            </a:r>
            <a:r>
              <a:rPr lang="en-US" sz="2400" dirty="0">
                <a:latin typeface="Lucida Console" panose="020B0609040504020204" pitchFamily="49" charset="0"/>
              </a:rPr>
              <a:t>](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pPr algn="r"/>
            <a:endParaRPr lang="en-US" sz="2400" dirty="0">
              <a:latin typeface="Lucida Console" panose="020B060904050402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C79C0-B839-8941-AB98-8187901E604F}"/>
              </a:ext>
            </a:extLst>
          </p:cNvPr>
          <p:cNvGrpSpPr/>
          <p:nvPr/>
        </p:nvGrpSpPr>
        <p:grpSpPr>
          <a:xfrm>
            <a:off x="6428680" y="877968"/>
            <a:ext cx="5153947" cy="1682758"/>
            <a:chOff x="4982735" y="1158773"/>
            <a:chExt cx="5153947" cy="1180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978C-CC3D-BC47-B1AE-DD329F42024D}"/>
                </a:ext>
              </a:extLst>
            </p:cNvPr>
            <p:cNvSpPr txBox="1"/>
            <p:nvPr/>
          </p:nvSpPr>
          <p:spPr>
            <a:xfrm>
              <a:off x="4982735" y="1440069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W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=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B7C31-EC98-9D42-9DE7-8ED7606926DF}"/>
                </a:ext>
              </a:extLst>
            </p:cNvPr>
            <p:cNvSpPr txBox="1"/>
            <p:nvPr/>
          </p:nvSpPr>
          <p:spPr>
            <a:xfrm>
              <a:off x="5865542" y="1168646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  <a:r>
                <a:rPr lang="en-US" sz="2400" i="1" baseline="30000" dirty="0"/>
                <a:t>t</a:t>
              </a:r>
              <a:endParaRPr 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/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t-2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t-7</a:t>
                  </a:r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baseline="-25000" dirty="0"/>
                    <a:t> 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t-15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t-16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16667" r="-30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B491708-EC35-1C46-B326-8E2817BF9CF0}"/>
                </a:ext>
              </a:extLst>
            </p:cNvPr>
            <p:cNvSpPr/>
            <p:nvPr/>
          </p:nvSpPr>
          <p:spPr>
            <a:xfrm>
              <a:off x="5711285" y="1158773"/>
              <a:ext cx="241118" cy="1018600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/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/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ED1830-59F0-8D40-8AEC-D05E7B6B4A6B}"/>
              </a:ext>
            </a:extLst>
          </p:cNvPr>
          <p:cNvSpPr txBox="1"/>
          <p:nvPr/>
        </p:nvSpPr>
        <p:spPr>
          <a:xfrm>
            <a:off x="6515102" y="2655763"/>
            <a:ext cx="5415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a, b, c, d, e, f, g, h</a:t>
            </a:r>
            <a:r>
              <a:rPr lang="en-US" dirty="0"/>
              <a:t> = </a:t>
            </a:r>
          </a:p>
          <a:p>
            <a:r>
              <a:rPr lang="en-US" i="1" dirty="0"/>
              <a:t>	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b="1" dirty="0">
                <a:solidFill>
                  <a:schemeClr val="accent4"/>
                </a:solidFill>
              </a:rPr>
              <a:t>for</a:t>
            </a:r>
            <a:r>
              <a:rPr lang="en-US" b="1" dirty="0"/>
              <a:t> </a:t>
            </a:r>
            <a:r>
              <a:rPr lang="en-US" i="1" dirty="0"/>
              <a:t>t</a:t>
            </a:r>
            <a:r>
              <a:rPr lang="en-US" dirty="0"/>
              <a:t> = 0 to 63:</a:t>
            </a:r>
          </a:p>
          <a:p>
            <a:r>
              <a:rPr lang="en-US" b="1" dirty="0"/>
              <a:t> 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h</a:t>
            </a:r>
            <a:r>
              <a:rPr lang="en-US" dirty="0"/>
              <a:t> + ∑(</a:t>
            </a:r>
            <a:r>
              <a:rPr lang="en-US" i="1" dirty="0"/>
              <a:t>e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Ch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f</a:t>
            </a:r>
            <a:r>
              <a:rPr lang="en-US" dirty="0" err="1"/>
              <a:t>,</a:t>
            </a:r>
            <a:r>
              <a:rPr lang="en-US" i="1" dirty="0" err="1"/>
              <a:t>g</a:t>
            </a:r>
            <a:r>
              <a:rPr lang="en-US" dirty="0"/>
              <a:t>) +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dirty="0"/>
              <a:t> +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b="1" dirty="0"/>
              <a:t> 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∑(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Maj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r>
              <a:rPr lang="en-US" b="1" dirty="0"/>
              <a:t>  </a:t>
            </a:r>
            <a:r>
              <a:rPr lang="en-US" i="1" dirty="0"/>
              <a:t>a, b, c, d, e, f, g, h =</a:t>
            </a:r>
          </a:p>
          <a:p>
            <a:r>
              <a:rPr lang="en-US" b="1" i="1" dirty="0"/>
              <a:t>    </a:t>
            </a:r>
            <a:r>
              <a:rPr lang="en-US" i="1" dirty="0"/>
              <a:t>g, f, e, d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c, b, a, 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T</a:t>
            </a:r>
            <a:r>
              <a:rPr lang="en-US" i="1" baseline="-25000" dirty="0"/>
              <a:t>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end for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 </a:t>
            </a:r>
            <a:r>
              <a:rPr lang="en-US" dirty="0"/>
              <a:t>=</a:t>
            </a:r>
          </a:p>
          <a:p>
            <a:r>
              <a:rPr lang="en-US" i="1" baseline="30000" dirty="0"/>
              <a:t>  </a:t>
            </a:r>
            <a:r>
              <a:rPr lang="en-US" i="1" dirty="0"/>
              <a:t>a + 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c +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</a:p>
          <a:p>
            <a:r>
              <a:rPr lang="en-US" i="1" dirty="0"/>
              <a:t> e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i="1" baseline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22FF5-588E-DB42-AE33-C7FBC68895B4}"/>
              </a:ext>
            </a:extLst>
          </p:cNvPr>
          <p:cNvSpPr txBox="1"/>
          <p:nvPr/>
        </p:nvSpPr>
        <p:spPr>
          <a:xfrm>
            <a:off x="6515102" y="6228018"/>
            <a:ext cx="552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1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2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3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4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5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6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7</a:t>
            </a:r>
            <a:r>
              <a:rPr lang="en-US" sz="2400" i="1" baseline="30000" dirty="0"/>
              <a:t>(m)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3C0D3-C277-D545-B7CA-07A6675F63DB}"/>
              </a:ext>
            </a:extLst>
          </p:cNvPr>
          <p:cNvSpPr txBox="1"/>
          <p:nvPr/>
        </p:nvSpPr>
        <p:spPr>
          <a:xfrm>
            <a:off x="82707" y="1337703"/>
            <a:ext cx="528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2c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04321-0CD8-6F48-9421-26AA3660D900}"/>
              </a:ext>
            </a:extLst>
          </p:cNvPr>
          <p:cNvSpPr txBox="1"/>
          <p:nvPr/>
        </p:nvSpPr>
        <p:spPr>
          <a:xfrm>
            <a:off x="2552701" y="6228017"/>
            <a:ext cx="2815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c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6D801-DBF1-4146-962A-1E480EBE2F7E}"/>
              </a:ext>
            </a:extLst>
          </p:cNvPr>
          <p:cNvSpPr txBox="1"/>
          <p:nvPr/>
        </p:nvSpPr>
        <p:spPr>
          <a:xfrm>
            <a:off x="1466386" y="15378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07D-1A48-4B4F-80A6-50FD0CB6AD67}"/>
              </a:ext>
            </a:extLst>
          </p:cNvPr>
          <p:cNvSpPr txBox="1"/>
          <p:nvPr/>
        </p:nvSpPr>
        <p:spPr>
          <a:xfrm>
            <a:off x="8269558" y="17237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B481F-1C3C-8247-82EB-07AFAB2BC10E}"/>
              </a:ext>
            </a:extLst>
          </p:cNvPr>
          <p:cNvCxnSpPr/>
          <p:nvPr/>
        </p:nvCxnSpPr>
        <p:spPr>
          <a:xfrm>
            <a:off x="128239" y="685800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16C7D5-7AD1-8D4D-A4D0-AA6BDD6122B7}"/>
              </a:ext>
            </a:extLst>
          </p:cNvPr>
          <p:cNvCxnSpPr>
            <a:cxnSpLocks/>
          </p:cNvCxnSpPr>
          <p:nvPr/>
        </p:nvCxnSpPr>
        <p:spPr>
          <a:xfrm>
            <a:off x="5886036" y="685800"/>
            <a:ext cx="0" cy="6003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D37452-9CE1-E546-9219-11D87964CF6C}"/>
              </a:ext>
            </a:extLst>
          </p:cNvPr>
          <p:cNvCxnSpPr/>
          <p:nvPr/>
        </p:nvCxnSpPr>
        <p:spPr>
          <a:xfrm>
            <a:off x="130327" y="253547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FA676D-AC62-A041-A458-680BE6A42172}"/>
              </a:ext>
            </a:extLst>
          </p:cNvPr>
          <p:cNvCxnSpPr/>
          <p:nvPr/>
        </p:nvCxnSpPr>
        <p:spPr>
          <a:xfrm>
            <a:off x="130327" y="598012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8066-C34D-0D4D-B2EB-C5027509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0" r="16380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7CE5-1F47-9F49-9C6C-43135FE9F310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Modularity of SHA-3 should make it easier to verify in SAW because of overrides</a:t>
            </a:r>
          </a:p>
        </p:txBody>
      </p:sp>
    </p:spTree>
    <p:extLst>
      <p:ext uri="{BB962C8B-B14F-4D97-AF65-F5344CB8AC3E}">
        <p14:creationId xmlns:p14="http://schemas.microsoft.com/office/powerpoint/2010/main" val="175355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3704</Words>
  <Application>Microsoft Office PowerPoint</Application>
  <PresentationFormat>Widescreen</PresentationFormat>
  <Paragraphs>526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Copperplate</vt:lpstr>
      <vt:lpstr>Courier New</vt:lpstr>
      <vt:lpstr>Lucida Console</vt:lpstr>
      <vt:lpstr>Menlo</vt:lpstr>
      <vt:lpstr>Open Sans</vt:lpstr>
      <vt:lpstr>Office Theme</vt:lpstr>
      <vt:lpstr>Verifying the SHA-3 Implementation from OpenSSL with the Software Analysis Workbench</vt:lpstr>
      <vt:lpstr>PowerPoint Presentation</vt:lpstr>
      <vt:lpstr>PowerPoint Presentation</vt:lpstr>
      <vt:lpstr>PowerPoint Presentation</vt:lpstr>
      <vt:lpstr>SHA-3 Sponge Construction</vt:lpstr>
      <vt:lpstr>KECCAK Inner Functions</vt:lpstr>
      <vt:lpstr>KECCAK Transformation Function</vt:lpstr>
      <vt:lpstr>PowerPoint Presentation</vt:lpstr>
      <vt:lpstr>PowerPoint Presentation</vt:lpstr>
      <vt:lpstr>Write a Cryptol Specification for SHA-3</vt:lpstr>
      <vt:lpstr>PowerPoint Presentation</vt:lpstr>
      <vt:lpstr>Argue Specification matches NIST</vt:lpstr>
      <vt:lpstr>Prove Equivalent to OpenSSL</vt:lpstr>
      <vt:lpstr>Address C Memory Layout</vt:lpstr>
      <vt:lpstr>Address Use of Constants</vt:lpstr>
      <vt:lpstr>Address C Memory Layout</vt:lpstr>
      <vt:lpstr>Focus on Keccak</vt:lpstr>
      <vt:lpstr>Prove Keccak equivalence</vt:lpstr>
      <vt:lpstr>Prove Inner Functions against OpenSSL C</vt:lpstr>
      <vt:lpstr>Prove Keccak equivalence with overrides</vt:lpstr>
      <vt:lpstr>Runtimes and Lines of Code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the SHA-3 Implementation from OpenSSL with the Software Analysis Workbench</dc:title>
  <dc:creator>Eric Mercer</dc:creator>
  <cp:lastModifiedBy>Parker Hanson</cp:lastModifiedBy>
  <cp:revision>96</cp:revision>
  <dcterms:created xsi:type="dcterms:W3CDTF">2022-05-18T16:07:51Z</dcterms:created>
  <dcterms:modified xsi:type="dcterms:W3CDTF">2022-05-21T17:28:56Z</dcterms:modified>
</cp:coreProperties>
</file>