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424" r:id="rId2"/>
    <p:sldId id="626" r:id="rId3"/>
    <p:sldId id="622" r:id="rId4"/>
    <p:sldId id="628" r:id="rId5"/>
    <p:sldId id="627" r:id="rId6"/>
    <p:sldId id="630" r:id="rId7"/>
    <p:sldId id="629" r:id="rId8"/>
    <p:sldId id="631" r:id="rId9"/>
    <p:sldId id="632" r:id="rId10"/>
    <p:sldId id="624" r:id="rId11"/>
    <p:sldId id="623" r:id="rId12"/>
    <p:sldId id="625" r:id="rId1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380"/>
    <a:srgbClr val="CBD8DF"/>
    <a:srgbClr val="B5C7E1"/>
    <a:srgbClr val="E7EDF5"/>
    <a:srgbClr val="F6F9FC"/>
    <a:srgbClr val="FCFDFE"/>
    <a:srgbClr val="C3D2E7"/>
    <a:srgbClr val="6C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9" autoAdjust="0"/>
    <p:restoredTop sz="78571" autoAdjust="0"/>
  </p:normalViewPr>
  <p:slideViewPr>
    <p:cSldViewPr snapToGrid="0">
      <p:cViewPr>
        <p:scale>
          <a:sx n="125" d="100"/>
          <a:sy n="125" d="100"/>
        </p:scale>
        <p:origin x="-78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-3872" y="-112"/>
      </p:cViewPr>
      <p:guideLst>
        <p:guide orient="horz" pos="2928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F8B56-FB10-0C4E-8558-4182FF76815C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3EA5-22BD-F341-880A-39604388AE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2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42579E-0563-A546-B292-B641AD8992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2579E-0563-A546-B292-B641AD8992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4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-9525"/>
            <a:ext cx="9144000" cy="11128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519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Osaka" pitchFamily="-109" charset="-128"/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071688" y="1092200"/>
            <a:ext cx="7078662" cy="47625"/>
          </a:xfrm>
          <a:prstGeom prst="rect">
            <a:avLst/>
          </a:prstGeom>
          <a:gradFill rotWithShape="0">
            <a:gsLst>
              <a:gs pos="0">
                <a:srgbClr val="005196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Osaka" pitchFamily="-109" charset="-128"/>
              <a:cs typeface="+mn-cs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1963" y="0"/>
            <a:ext cx="1062037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9144000" cy="11128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519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Osaka" pitchFamily="-109" charset="-128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071688" y="1092200"/>
            <a:ext cx="7078662" cy="47625"/>
          </a:xfrm>
          <a:prstGeom prst="rect">
            <a:avLst/>
          </a:prstGeom>
          <a:gradFill rotWithShape="0">
            <a:gsLst>
              <a:gs pos="0">
                <a:srgbClr val="005196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Osaka" pitchFamily="-109" charset="-128"/>
              <a:cs typeface="+mn-cs"/>
            </a:endParaRPr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371600"/>
            <a:ext cx="6400800" cy="22288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96A2FE8-EECC-E14B-9AA1-4712C7D83C6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087360" y="121920"/>
            <a:ext cx="92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VMCAI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171450"/>
            <a:ext cx="2062163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35675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ED4FC5-C987-C942-94A5-5E03903BD4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962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C1647-CE99-4D48-B04A-B8A95926A2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C3CA12-2CFF-DD4C-A39F-91BD93915F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3B8B6-DD53-9047-B2FA-43F9530C62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38" y="1376363"/>
            <a:ext cx="4038600" cy="466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376363"/>
            <a:ext cx="4038600" cy="466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7EBADF-32FB-4540-A438-C47D0E8E54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989F2-C132-7144-AF22-75FC0514AC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70E2D-F6EA-5345-81CC-191196299A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CF6D9-B548-8D46-A81B-B8A63F0C7A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1EFB13-4B45-7B44-9AB0-C7EB1055B4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-9525"/>
            <a:ext cx="9144000" cy="923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519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Osaka" pitchFamily="-109" charset="-128"/>
              <a:cs typeface="+mn-cs"/>
            </a:endParaRPr>
          </a:p>
        </p:txBody>
      </p:sp>
      <p:pic>
        <p:nvPicPr>
          <p:cNvPr id="1028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81963" y="0"/>
            <a:ext cx="1062037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-9525"/>
            <a:ext cx="9144000" cy="923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519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defRPr/>
            </a:pPr>
            <a:r>
              <a:rPr lang="en-US" b="1" cap="none" spc="0" dirty="0" smtClean="0">
                <a:ln/>
                <a:solidFill>
                  <a:schemeClr val="accent3"/>
                </a:solidFill>
                <a:effectLst/>
                <a:ea typeface="Osaka" pitchFamily="-109" charset="-128"/>
                <a:cs typeface="+mn-cs"/>
              </a:rPr>
              <a:t>VM</a:t>
            </a:r>
            <a:endParaRPr lang="en-US" b="1" cap="none" spc="0" dirty="0">
              <a:ln/>
              <a:solidFill>
                <a:schemeClr val="accent3"/>
              </a:solidFill>
              <a:effectLst/>
              <a:ea typeface="Osaka" pitchFamily="-109" charset="-128"/>
              <a:cs typeface="+mn-cs"/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744728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8" y="1376363"/>
            <a:ext cx="8229600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0DF8791A-116E-8545-8762-0ED33B34846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ea typeface="Osaka" pitchFamily="-109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January 2016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20160" y="6421120"/>
            <a:ext cx="1555371" cy="28112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7360" y="121920"/>
            <a:ext cx="92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VMCAI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03" r:id="rId2"/>
    <p:sldLayoutId id="2147484204" r:id="rId3"/>
    <p:sldLayoutId id="2147484208" r:id="rId4"/>
    <p:sldLayoutId id="2147484209" r:id="rId5"/>
    <p:sldLayoutId id="2147484210" r:id="rId6"/>
    <p:sldLayoutId id="2147484214" r:id="rId7"/>
    <p:sldLayoutId id="2147484215" r:id="rId8"/>
    <p:sldLayoutId id="2147484217" r:id="rId9"/>
    <p:sldLayoutId id="214748421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Osaka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Osaka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Osaka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Osaka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  <a:ea typeface="Osaka" pitchFamily="-10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  <a:ea typeface="Osaka" pitchFamily="-10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  <a:ea typeface="Osaka" pitchFamily="-10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  <a:ea typeface="Osaka" pitchFamily="-109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" y="3658977"/>
            <a:ext cx="3616960" cy="867013"/>
          </a:xfrm>
        </p:spPr>
        <p:txBody>
          <a:bodyPr/>
          <a:lstStyle/>
          <a:p>
            <a:r>
              <a:rPr lang="en-US" sz="2000" b="1" dirty="0"/>
              <a:t>Ben </a:t>
            </a:r>
            <a:r>
              <a:rPr lang="en-US" sz="2000" b="1" dirty="0" smtClean="0"/>
              <a:t>Hillery   Eric Mercer</a:t>
            </a:r>
          </a:p>
          <a:p>
            <a:r>
              <a:rPr lang="en-US" sz="1600" dirty="0" smtClean="0"/>
              <a:t>     Brigham </a:t>
            </a:r>
            <a:r>
              <a:rPr lang="en-US" sz="1600" dirty="0"/>
              <a:t>Young </a:t>
            </a:r>
            <a:r>
              <a:rPr lang="en-US" sz="1600" dirty="0" smtClean="0"/>
              <a:t>University </a:t>
            </a:r>
            <a:r>
              <a:rPr lang="en-US" sz="2000" dirty="0" smtClean="0"/>
              <a:t>	 		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213" y="1212355"/>
            <a:ext cx="7946284" cy="2380936"/>
          </a:xfrm>
        </p:spPr>
        <p:txBody>
          <a:bodyPr/>
          <a:lstStyle/>
          <a:p>
            <a:r>
              <a:rPr lang="en-US" dirty="0" smtClean="0"/>
              <a:t>Exact Heap Representations for Symbolic Execution</a:t>
            </a:r>
            <a:endParaRPr lang="en-US" dirty="0"/>
          </a:p>
        </p:txBody>
      </p:sp>
      <p:pic>
        <p:nvPicPr>
          <p:cNvPr id="9" name="Picture 8" descr="logo_byu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8" y="4851448"/>
            <a:ext cx="1353055" cy="1353055"/>
          </a:xfrm>
          <a:prstGeom prst="rect">
            <a:avLst/>
          </a:prstGeom>
        </p:spPr>
      </p:pic>
      <p:pic>
        <p:nvPicPr>
          <p:cNvPr id="11" name="Picture 10" descr="logo_am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43" y="4853859"/>
            <a:ext cx="1835579" cy="1284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501" y="4883461"/>
            <a:ext cx="1521459" cy="1324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2400" y="6396335"/>
            <a:ext cx="629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This work was </a:t>
            </a:r>
            <a:r>
              <a:rPr lang="en-US" sz="1200" dirty="0" smtClean="0"/>
              <a:t>partially funded </a:t>
            </a:r>
            <a:r>
              <a:rPr lang="en-US" sz="1200" dirty="0"/>
              <a:t>by the National Science Foundation under grant number NSF-CCF-SHF-</a:t>
            </a:r>
            <a:r>
              <a:rPr lang="en-US" sz="1200" dirty="0" smtClean="0"/>
              <a:t>1302524, and the National Aeronautics and Space Administration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940" y="4942840"/>
            <a:ext cx="1216237" cy="112268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 bwMode="auto">
          <a:xfrm>
            <a:off x="4020372" y="3658977"/>
            <a:ext cx="2807148" cy="8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b="1" dirty="0" smtClean="0"/>
              <a:t>Suzette Person</a:t>
            </a:r>
          </a:p>
          <a:p>
            <a:r>
              <a:rPr lang="en-US" sz="1600" dirty="0" smtClean="0"/>
              <a:t>University of Nebraska - Lincoln</a:t>
            </a:r>
            <a:r>
              <a:rPr lang="en-US" sz="2000" dirty="0" smtClean="0"/>
              <a:t>		</a:t>
            </a:r>
            <a:endParaRPr lang="en-US" sz="20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 bwMode="auto">
          <a:xfrm>
            <a:off x="6827520" y="3658977"/>
            <a:ext cx="2032000" cy="76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b="1" dirty="0" err="1" smtClean="0"/>
              <a:t>Neha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Rungta</a:t>
            </a:r>
            <a:endParaRPr lang="en-US" sz="2000" b="1" dirty="0" smtClean="0"/>
          </a:p>
          <a:p>
            <a:r>
              <a:rPr lang="en-US" sz="1600" dirty="0" smtClean="0"/>
              <a:t>NASA Ames</a:t>
            </a:r>
            <a:r>
              <a:rPr lang="en-US" sz="2000" dirty="0" smtClean="0"/>
              <a:t>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749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Satisfying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9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Questions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8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Sneaky Bonus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Symbolic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techniques that use value sets.</a:t>
            </a:r>
          </a:p>
          <a:p>
            <a:r>
              <a:rPr lang="en-US" dirty="0" smtClean="0"/>
              <a:t>Why value sets are cool</a:t>
            </a:r>
          </a:p>
          <a:p>
            <a:r>
              <a:rPr lang="en-US" dirty="0" smtClean="0"/>
              <a:t>Some problems using value sets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8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Recently, a number of program analysis techniques have been using symbolic value sets to represent heap shapes</a:t>
            </a:r>
          </a:p>
          <a:p>
            <a:r>
              <a:rPr lang="en-US" dirty="0" smtClean="0"/>
              <a:t>Value sets are cool because you can represent multiple heap shapes with a single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a few slides here demonstrating how symbolic value sets work to represent multiple heap shapes.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problem in using value sets is determining what heaps shapes to use as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is to generate a set of initial heap shapes and try those out one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is to have a fixed set of memory locations, and then generate heap shapes within that set of locations as they are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with these techniques is that they bound the heap at the beginning of the program. </a:t>
            </a:r>
          </a:p>
          <a:p>
            <a:r>
              <a:rPr lang="en-US" dirty="0" smtClean="0"/>
              <a:t>That’s okay if you are trying to answer a question where the shape of the heap is a given, such as “I want to know if my program is correct for all heaps with 10 nodes or fewer.</a:t>
            </a:r>
          </a:p>
          <a:p>
            <a:r>
              <a:rPr lang="en-US" dirty="0" smtClean="0"/>
              <a:t>But, it’s not okay for questions where the heap is unknown, like, “I want to know if my program is correct for all executions with 14 or fewer loop iterations.”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answer these types of questions, you need an unbounded initial input heap.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3189"/>
      </p:ext>
    </p:extLst>
  </p:cSld>
  <p:clrMapOvr>
    <a:masterClrMapping/>
  </p:clrMapOvr>
</p:sld>
</file>

<file path=ppt/theme/theme1.xml><?xml version="1.0" encoding="utf-8"?>
<a:theme xmlns:a="http://schemas.openxmlformats.org/drawingml/2006/main" name="3_Blank Presentation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21779</TotalTime>
  <Words>361</Words>
  <Application>Microsoft Macintosh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3_Blank Presentation</vt:lpstr>
      <vt:lpstr>Exact Heap Representations for Symbolic Execution</vt:lpstr>
      <vt:lpstr>Introduction: Symbolic Value Sets</vt:lpstr>
      <vt:lpstr>Symbolic Value Sets</vt:lpstr>
      <vt:lpstr>Symbolic Value Sets</vt:lpstr>
      <vt:lpstr>Symbolic Value Sets</vt:lpstr>
      <vt:lpstr>Symbolic Value Sets</vt:lpstr>
      <vt:lpstr>Symbolic Value Sets</vt:lpstr>
      <vt:lpstr>Problems with value sets</vt:lpstr>
      <vt:lpstr>Our solution</vt:lpstr>
      <vt:lpstr>Satisfying Conclusion</vt:lpstr>
      <vt:lpstr>Obligatory Questions Slide</vt:lpstr>
      <vt:lpstr>Sneaky Bonus Slide</vt:lpstr>
    </vt:vector>
  </TitlesOfParts>
  <Company>Dynamic Aerospace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&amp; V of Flight-Critical Systems  Interagency Coordination Meeting   NASA Aviation Safety Program </dc:title>
  <dc:creator>Stephen Darr</dc:creator>
  <cp:lastModifiedBy>Ben Hillery</cp:lastModifiedBy>
  <cp:revision>506</cp:revision>
  <dcterms:created xsi:type="dcterms:W3CDTF">2011-12-09T19:05:28Z</dcterms:created>
  <dcterms:modified xsi:type="dcterms:W3CDTF">2016-01-15T16:17:08Z</dcterms:modified>
</cp:coreProperties>
</file>