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424" r:id="rId2"/>
    <p:sldId id="626" r:id="rId3"/>
    <p:sldId id="622" r:id="rId4"/>
    <p:sldId id="628" r:id="rId5"/>
    <p:sldId id="627" r:id="rId6"/>
    <p:sldId id="630" r:id="rId7"/>
    <p:sldId id="629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48" r:id="rId18"/>
    <p:sldId id="642" r:id="rId19"/>
    <p:sldId id="643" r:id="rId20"/>
    <p:sldId id="644" r:id="rId21"/>
    <p:sldId id="645" r:id="rId22"/>
    <p:sldId id="646" r:id="rId23"/>
    <p:sldId id="631" r:id="rId24"/>
    <p:sldId id="632" r:id="rId25"/>
    <p:sldId id="624" r:id="rId26"/>
    <p:sldId id="623" r:id="rId27"/>
    <p:sldId id="625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Osaka" charset="-128"/>
        <a:cs typeface="Osaka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80"/>
    <a:srgbClr val="CBD8DF"/>
    <a:srgbClr val="B5C7E1"/>
    <a:srgbClr val="E7EDF5"/>
    <a:srgbClr val="F6F9FC"/>
    <a:srgbClr val="FCFDFE"/>
    <a:srgbClr val="C3D2E7"/>
    <a:srgbClr val="6C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9" autoAdjust="0"/>
    <p:restoredTop sz="78571" autoAdjust="0"/>
  </p:normalViewPr>
  <p:slideViewPr>
    <p:cSldViewPr snapToGrid="0">
      <p:cViewPr>
        <p:scale>
          <a:sx n="125" d="100"/>
          <a:sy n="125" d="100"/>
        </p:scale>
        <p:origin x="-9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3872" y="-112"/>
      </p:cViewPr>
      <p:guideLst>
        <p:guide orient="horz" pos="2928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4.emf"/><Relationship Id="rId5" Type="http://schemas.openxmlformats.org/officeDocument/2006/relationships/image" Target="../media/image13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1.emf"/><Relationship Id="rId5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4.emf"/><Relationship Id="rId5" Type="http://schemas.openxmlformats.org/officeDocument/2006/relationships/image" Target="../media/image13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8B56-FB10-0C4E-8558-4182FF76815C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3EA5-22BD-F341-880A-39604388AE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42579E-0563-A546-B292-B641AD899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2579E-0563-A546-B292-B641AD8992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-9525"/>
            <a:ext cx="9144000" cy="11128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519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071688" y="1092200"/>
            <a:ext cx="7078662" cy="47625"/>
          </a:xfrm>
          <a:prstGeom prst="rect">
            <a:avLst/>
          </a:prstGeom>
          <a:gradFill rotWithShape="0">
            <a:gsLst>
              <a:gs pos="0">
                <a:srgbClr val="005196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1963" y="0"/>
            <a:ext cx="1062037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9144000" cy="11128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519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071688" y="1092200"/>
            <a:ext cx="7078662" cy="47625"/>
          </a:xfrm>
          <a:prstGeom prst="rect">
            <a:avLst/>
          </a:prstGeom>
          <a:gradFill rotWithShape="0">
            <a:gsLst>
              <a:gs pos="0">
                <a:srgbClr val="005196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371600"/>
            <a:ext cx="6400800" cy="22288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6A2FE8-EECC-E14B-9AA1-4712C7D83C6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087360" y="121920"/>
            <a:ext cx="92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VMCAI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171450"/>
            <a:ext cx="2062163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35675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ED4FC5-C987-C942-94A5-5E03903BD4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962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C1647-CE99-4D48-B04A-B8A95926A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3CA12-2CFF-DD4C-A39F-91BD93915F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3B8B6-DD53-9047-B2FA-43F9530C62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38" y="1376363"/>
            <a:ext cx="4038600" cy="466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376363"/>
            <a:ext cx="4038600" cy="466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EBADF-32FB-4540-A438-C47D0E8E54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989F2-C132-7144-AF22-75FC0514AC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0E2D-F6EA-5345-81CC-191196299A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CF6D9-B548-8D46-A81B-B8A63F0C7A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1EFB13-4B45-7B44-9AB0-C7EB1055B4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-9525"/>
            <a:ext cx="9144000" cy="923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519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Osaka" pitchFamily="-109" charset="-128"/>
              <a:cs typeface="+mn-cs"/>
            </a:endParaRPr>
          </a:p>
        </p:txBody>
      </p:sp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81963" y="0"/>
            <a:ext cx="1062037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-9525"/>
            <a:ext cx="9144000" cy="923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519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defRPr/>
            </a:pPr>
            <a:r>
              <a:rPr lang="en-US" b="1" cap="none" spc="0" dirty="0" smtClean="0">
                <a:ln/>
                <a:solidFill>
                  <a:schemeClr val="accent3"/>
                </a:solidFill>
                <a:effectLst/>
                <a:ea typeface="Osaka" pitchFamily="-109" charset="-128"/>
                <a:cs typeface="+mn-cs"/>
              </a:rPr>
              <a:t>VM</a:t>
            </a:r>
            <a:endParaRPr lang="en-US" b="1" cap="none" spc="0" dirty="0">
              <a:ln/>
              <a:solidFill>
                <a:schemeClr val="accent3"/>
              </a:solidFill>
              <a:effectLst/>
              <a:ea typeface="Osaka" pitchFamily="-109" charset="-128"/>
              <a:cs typeface="+mn-cs"/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44728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376363"/>
            <a:ext cx="8229600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DF8791A-116E-8545-8762-0ED33B34846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ea typeface="Osaka" pitchFamily="-109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January 2016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20160" y="6421120"/>
            <a:ext cx="1555371" cy="28112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7360" y="121920"/>
            <a:ext cx="92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VMCAI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03" r:id="rId2"/>
    <p:sldLayoutId id="2147484204" r:id="rId3"/>
    <p:sldLayoutId id="2147484208" r:id="rId4"/>
    <p:sldLayoutId id="2147484209" r:id="rId5"/>
    <p:sldLayoutId id="2147484210" r:id="rId6"/>
    <p:sldLayoutId id="2147484214" r:id="rId7"/>
    <p:sldLayoutId id="2147484215" r:id="rId8"/>
    <p:sldLayoutId id="2147484217" r:id="rId9"/>
    <p:sldLayoutId id="214748421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Osaka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Osaka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Osaka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Osaka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Osaka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Osaka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Osaka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  <a:ea typeface="Osaka" pitchFamily="-10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3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28.bin"/><Relationship Id="rId10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14.e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34.bin"/><Relationship Id="rId10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oleObject" Target="../embeddings/oleObject44.bin"/><Relationship Id="rId13" Type="http://schemas.openxmlformats.org/officeDocument/2006/relationships/oleObject" Target="../embeddings/oleObject45.bin"/><Relationship Id="rId14" Type="http://schemas.openxmlformats.org/officeDocument/2006/relationships/image" Target="../media/image14.emf"/><Relationship Id="rId15" Type="http://schemas.openxmlformats.org/officeDocument/2006/relationships/oleObject" Target="../embeddings/oleObject46.bin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38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41.bin"/><Relationship Id="rId10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3658977"/>
            <a:ext cx="3616960" cy="867013"/>
          </a:xfrm>
        </p:spPr>
        <p:txBody>
          <a:bodyPr/>
          <a:lstStyle/>
          <a:p>
            <a:r>
              <a:rPr lang="en-US" sz="2000" b="1" dirty="0"/>
              <a:t>Ben </a:t>
            </a:r>
            <a:r>
              <a:rPr lang="en-US" sz="2000" b="1" dirty="0" smtClean="0"/>
              <a:t>Hillery   Eric Mercer</a:t>
            </a:r>
          </a:p>
          <a:p>
            <a:r>
              <a:rPr lang="en-US" sz="1600" dirty="0" smtClean="0"/>
              <a:t>     Brigham </a:t>
            </a:r>
            <a:r>
              <a:rPr lang="en-US" sz="1600" dirty="0"/>
              <a:t>Young </a:t>
            </a:r>
            <a:r>
              <a:rPr lang="en-US" sz="1600" dirty="0" smtClean="0"/>
              <a:t>University </a:t>
            </a:r>
            <a:r>
              <a:rPr lang="en-US" sz="2000" dirty="0" smtClean="0"/>
              <a:t>	 		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213" y="1212355"/>
            <a:ext cx="7946284" cy="2380936"/>
          </a:xfrm>
        </p:spPr>
        <p:txBody>
          <a:bodyPr/>
          <a:lstStyle/>
          <a:p>
            <a:r>
              <a:rPr lang="en-US" dirty="0" smtClean="0"/>
              <a:t>Exact Heap Representations for Symbolic Execution</a:t>
            </a:r>
            <a:endParaRPr lang="en-US" dirty="0"/>
          </a:p>
        </p:txBody>
      </p:sp>
      <p:pic>
        <p:nvPicPr>
          <p:cNvPr id="9" name="Picture 8" descr="logo_byu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8" y="4851448"/>
            <a:ext cx="1353055" cy="1353055"/>
          </a:xfrm>
          <a:prstGeom prst="rect">
            <a:avLst/>
          </a:prstGeom>
        </p:spPr>
      </p:pic>
      <p:pic>
        <p:nvPicPr>
          <p:cNvPr id="11" name="Picture 10" descr="logo_am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43" y="4853859"/>
            <a:ext cx="1835579" cy="1284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1" y="4883461"/>
            <a:ext cx="1521459" cy="1324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2400" y="6396335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This work was </a:t>
            </a:r>
            <a:r>
              <a:rPr lang="en-US" sz="1200" dirty="0" smtClean="0"/>
              <a:t>partially funded </a:t>
            </a:r>
            <a:r>
              <a:rPr lang="en-US" sz="1200" dirty="0"/>
              <a:t>by the National Science Foundation under grant number NSF-CCF-SHF-</a:t>
            </a:r>
            <a:r>
              <a:rPr lang="en-US" sz="1200" dirty="0" smtClean="0"/>
              <a:t>1302524, and the National Aeronautics and Space Administration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940" y="4942840"/>
            <a:ext cx="1216237" cy="112268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 bwMode="auto">
          <a:xfrm>
            <a:off x="4020372" y="3658977"/>
            <a:ext cx="2807148" cy="8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b="1" dirty="0" smtClean="0"/>
              <a:t>Suzette Person</a:t>
            </a:r>
          </a:p>
          <a:p>
            <a:r>
              <a:rPr lang="en-US" sz="1600" dirty="0" smtClean="0"/>
              <a:t>University of Nebraska - Lincoln</a:t>
            </a:r>
            <a:r>
              <a:rPr lang="en-US" sz="2000" dirty="0" smtClean="0"/>
              <a:t>		</a:t>
            </a:r>
            <a:endParaRPr lang="en-US" sz="20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 bwMode="auto">
          <a:xfrm>
            <a:off x="6827520" y="3658977"/>
            <a:ext cx="2032000" cy="76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b="1" dirty="0" err="1" smtClean="0"/>
              <a:t>Neha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Rungta</a:t>
            </a:r>
            <a:endParaRPr lang="en-US" sz="2000" b="1" dirty="0" smtClean="0"/>
          </a:p>
          <a:p>
            <a:r>
              <a:rPr lang="en-US" sz="1600" dirty="0" smtClean="0"/>
              <a:t>NASA Ames</a:t>
            </a:r>
            <a:r>
              <a:rPr lang="en-US" sz="2000" dirty="0" smtClean="0"/>
              <a:t>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749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Value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19741" y="448379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3769594" y="205753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769595" y="446300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495999" y="2550300"/>
            <a:ext cx="2355308" cy="2018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577712" y="4751664"/>
            <a:ext cx="2191883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0251" y="5176575"/>
            <a:ext cx="1364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84787" y="1537952"/>
            <a:ext cx="1364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location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9085" y="4886369"/>
            <a:ext cx="1364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507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Value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19741" y="448379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3769594" y="205753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769595" y="446300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495999" y="2550300"/>
            <a:ext cx="2355308" cy="2018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577712" y="4751664"/>
            <a:ext cx="2191883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0622" y="2981235"/>
            <a:ext cx="157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reference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82512" y="4923306"/>
            <a:ext cx="157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reference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468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Value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19741" y="448379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3769594" y="205753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769595" y="446300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495999" y="2550300"/>
            <a:ext cx="2355308" cy="2018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577712" y="4751664"/>
            <a:ext cx="2191883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2827"/>
              </p:ext>
            </p:extLst>
          </p:nvPr>
        </p:nvGraphicFramePr>
        <p:xfrm>
          <a:off x="2052270" y="2846306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270" y="2846306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056266"/>
              </p:ext>
            </p:extLst>
          </p:nvPr>
        </p:nvGraphicFramePr>
        <p:xfrm>
          <a:off x="2654882" y="4076469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4882" y="4076469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455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Value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19741" y="448379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3769594" y="205753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769595" y="446300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495999" y="2550300"/>
            <a:ext cx="2355308" cy="2018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577712" y="4751664"/>
            <a:ext cx="2191883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2112"/>
              </p:ext>
            </p:extLst>
          </p:nvPr>
        </p:nvGraphicFramePr>
        <p:xfrm>
          <a:off x="2052270" y="2846306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270" y="2846306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266652"/>
              </p:ext>
            </p:extLst>
          </p:nvPr>
        </p:nvGraphicFramePr>
        <p:xfrm>
          <a:off x="2654882" y="4076469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4882" y="4076469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15897"/>
              </p:ext>
            </p:extLst>
          </p:nvPr>
        </p:nvGraphicFramePr>
        <p:xfrm>
          <a:off x="5038472" y="2698677"/>
          <a:ext cx="37179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7" imgW="1676400" imgH="266700" progId="Equation.3">
                  <p:embed/>
                </p:oleObj>
              </mc:Choice>
              <mc:Fallback>
                <p:oleObj name="Equation" r:id="rId7" imgW="1676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8472" y="2698677"/>
                        <a:ext cx="3717925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8071" y="2116815"/>
            <a:ext cx="300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Guarded </a:t>
            </a:r>
            <a:r>
              <a:rPr lang="en-US" sz="2400" b="1" dirty="0" smtClean="0"/>
              <a:t>Value 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620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Value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19741" y="448379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3769594" y="205753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769595" y="446300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495999" y="2550300"/>
            <a:ext cx="2355308" cy="2018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577712" y="4751664"/>
            <a:ext cx="2191883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151166"/>
              </p:ext>
            </p:extLst>
          </p:nvPr>
        </p:nvGraphicFramePr>
        <p:xfrm>
          <a:off x="2052270" y="2846306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270" y="2846306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13622"/>
              </p:ext>
            </p:extLst>
          </p:nvPr>
        </p:nvGraphicFramePr>
        <p:xfrm>
          <a:off x="2654882" y="4076469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4882" y="4076469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262638"/>
              </p:ext>
            </p:extLst>
          </p:nvPr>
        </p:nvGraphicFramePr>
        <p:xfrm>
          <a:off x="5038472" y="2698677"/>
          <a:ext cx="37179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7" imgW="1676400" imgH="266700" progId="Equation.3">
                  <p:embed/>
                </p:oleObj>
              </mc:Choice>
              <mc:Fallback>
                <p:oleObj name="Equation" r:id="rId7" imgW="1676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8472" y="2698677"/>
                        <a:ext cx="3717925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10851" y="3444636"/>
            <a:ext cx="8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68071" y="2116815"/>
            <a:ext cx="300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Guarded </a:t>
            </a:r>
            <a:r>
              <a:rPr lang="en-US" sz="2400" b="1" dirty="0" smtClean="0"/>
              <a:t>Value 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087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Value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19741" y="448379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3769594" y="205753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769595" y="446300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495999" y="2550300"/>
            <a:ext cx="2355308" cy="2018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577712" y="4751664"/>
            <a:ext cx="2191883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66023"/>
              </p:ext>
            </p:extLst>
          </p:nvPr>
        </p:nvGraphicFramePr>
        <p:xfrm>
          <a:off x="2052270" y="2846306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270" y="2846306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50265"/>
              </p:ext>
            </p:extLst>
          </p:nvPr>
        </p:nvGraphicFramePr>
        <p:xfrm>
          <a:off x="2654882" y="4076469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4882" y="4076469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590685"/>
              </p:ext>
            </p:extLst>
          </p:nvPr>
        </p:nvGraphicFramePr>
        <p:xfrm>
          <a:off x="5038472" y="2698677"/>
          <a:ext cx="37179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7" imgW="1676400" imgH="266700" progId="Equation.3">
                  <p:embed/>
                </p:oleObj>
              </mc:Choice>
              <mc:Fallback>
                <p:oleObj name="Equation" r:id="rId7" imgW="1676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8472" y="2698677"/>
                        <a:ext cx="3717925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10851" y="3444636"/>
            <a:ext cx="8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Rules</a:t>
            </a:r>
            <a:endParaRPr lang="en-US" sz="2400" b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668058"/>
              </p:ext>
            </p:extLst>
          </p:nvPr>
        </p:nvGraphicFramePr>
        <p:xfrm>
          <a:off x="4884738" y="3973513"/>
          <a:ext cx="4105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9" imgW="1778000" imgH="228600" progId="Equation.3">
                  <p:embed/>
                </p:oleObj>
              </mc:Choice>
              <mc:Fallback>
                <p:oleObj name="Equation" r:id="rId9" imgW="1778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84738" y="3973513"/>
                        <a:ext cx="410527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68071" y="2116815"/>
            <a:ext cx="300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Guarded </a:t>
            </a:r>
            <a:r>
              <a:rPr lang="en-US" sz="2400" b="1" dirty="0" smtClean="0"/>
              <a:t>Value 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680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Value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19741" y="448379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3769594" y="205753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769595" y="446300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495999" y="2550300"/>
            <a:ext cx="2355308" cy="2018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577712" y="4751664"/>
            <a:ext cx="2191883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30837"/>
              </p:ext>
            </p:extLst>
          </p:nvPr>
        </p:nvGraphicFramePr>
        <p:xfrm>
          <a:off x="2052270" y="2846306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270" y="2846306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987843"/>
              </p:ext>
            </p:extLst>
          </p:nvPr>
        </p:nvGraphicFramePr>
        <p:xfrm>
          <a:off x="2654882" y="4076469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4882" y="4076469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839843"/>
              </p:ext>
            </p:extLst>
          </p:nvPr>
        </p:nvGraphicFramePr>
        <p:xfrm>
          <a:off x="5038472" y="2698677"/>
          <a:ext cx="37179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1676400" imgH="266700" progId="Equation.3">
                  <p:embed/>
                </p:oleObj>
              </mc:Choice>
              <mc:Fallback>
                <p:oleObj name="Equation" r:id="rId7" imgW="1676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8472" y="2698677"/>
                        <a:ext cx="3717925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10851" y="3444636"/>
            <a:ext cx="8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68071" y="2116815"/>
            <a:ext cx="300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Guarded </a:t>
            </a:r>
            <a:r>
              <a:rPr lang="en-US" sz="2400" b="1" dirty="0" smtClean="0"/>
              <a:t>Value Set</a:t>
            </a:r>
            <a:endParaRPr lang="en-US" sz="2400" b="1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956887"/>
              </p:ext>
            </p:extLst>
          </p:nvPr>
        </p:nvGraphicFramePr>
        <p:xfrm>
          <a:off x="5325587" y="4725796"/>
          <a:ext cx="3049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9" imgW="1320800" imgH="203200" progId="Equation.3">
                  <p:embed/>
                </p:oleObj>
              </mc:Choice>
              <mc:Fallback>
                <p:oleObj name="Equation" r:id="rId9" imgW="1320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5587" y="4725796"/>
                        <a:ext cx="3049587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600315"/>
              </p:ext>
            </p:extLst>
          </p:nvPr>
        </p:nvGraphicFramePr>
        <p:xfrm>
          <a:off x="4884738" y="3973513"/>
          <a:ext cx="4105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11" imgW="1778000" imgH="228600" progId="Equation.3">
                  <p:embed/>
                </p:oleObj>
              </mc:Choice>
              <mc:Fallback>
                <p:oleObj name="Equation" r:id="rId11" imgW="1778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84738" y="3973513"/>
                        <a:ext cx="410527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49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Multiple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sets are cool because you can represent multiple heap shapes with a single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8856" y="425287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2923017" y="2654090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2923017" y="4232081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265114" y="3146857"/>
            <a:ext cx="1739616" cy="1190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346827" y="4520738"/>
            <a:ext cx="1576190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904891"/>
              </p:ext>
            </p:extLst>
          </p:nvPr>
        </p:nvGraphicFramePr>
        <p:xfrm>
          <a:off x="1475058" y="3231180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058" y="3231180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981052"/>
              </p:ext>
            </p:extLst>
          </p:nvPr>
        </p:nvGraphicFramePr>
        <p:xfrm>
          <a:off x="2019949" y="3864786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949" y="3864786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785809" y="265253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</a:rPr>
              <a:t>D</a:t>
            </a:r>
          </a:p>
        </p:txBody>
      </p:sp>
      <p:cxnSp>
        <p:nvCxnSpPr>
          <p:cNvPr id="13" name="Straight Arrow Connector 12"/>
          <p:cNvCxnSpPr>
            <a:stCxn id="12" idx="6"/>
            <a:endCxn id="6" idx="2"/>
          </p:cNvCxnSpPr>
          <p:nvPr/>
        </p:nvCxnSpPr>
        <p:spPr>
          <a:xfrm>
            <a:off x="1343780" y="2941196"/>
            <a:ext cx="1579237" cy="1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65532"/>
              </p:ext>
            </p:extLst>
          </p:nvPr>
        </p:nvGraphicFramePr>
        <p:xfrm>
          <a:off x="1951928" y="2248749"/>
          <a:ext cx="5889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7" imgW="165100" imgH="215900" progId="Equation.3">
                  <p:embed/>
                </p:oleObj>
              </mc:Choice>
              <mc:Fallback>
                <p:oleObj name="Equation" r:id="rId7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1928" y="2248749"/>
                        <a:ext cx="5889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66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8856" y="425287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2923017" y="2654090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2923017" y="4232081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265114" y="3146857"/>
            <a:ext cx="1739616" cy="1190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346827" y="4520738"/>
            <a:ext cx="1576190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5646"/>
              </p:ext>
            </p:extLst>
          </p:nvPr>
        </p:nvGraphicFramePr>
        <p:xfrm>
          <a:off x="1475058" y="3231180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058" y="3231180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43044"/>
              </p:ext>
            </p:extLst>
          </p:nvPr>
        </p:nvGraphicFramePr>
        <p:xfrm>
          <a:off x="2019949" y="3864786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949" y="3864786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785809" y="265253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</a:rPr>
              <a:t>D</a:t>
            </a:r>
          </a:p>
        </p:txBody>
      </p:sp>
      <p:cxnSp>
        <p:nvCxnSpPr>
          <p:cNvPr id="13" name="Straight Arrow Connector 12"/>
          <p:cNvCxnSpPr>
            <a:stCxn id="12" idx="6"/>
            <a:endCxn id="6" idx="2"/>
          </p:cNvCxnSpPr>
          <p:nvPr/>
        </p:nvCxnSpPr>
        <p:spPr>
          <a:xfrm>
            <a:off x="1343780" y="2941196"/>
            <a:ext cx="1579237" cy="1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487004"/>
              </p:ext>
            </p:extLst>
          </p:nvPr>
        </p:nvGraphicFramePr>
        <p:xfrm>
          <a:off x="1951928" y="2248749"/>
          <a:ext cx="5889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7" imgW="165100" imgH="215900" progId="Equation.3">
                  <p:embed/>
                </p:oleObj>
              </mc:Choice>
              <mc:Fallback>
                <p:oleObj name="Equation" r:id="rId7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1928" y="2248749"/>
                        <a:ext cx="5889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 rot="20326714">
            <a:off x="4006398" y="2316585"/>
            <a:ext cx="1553290" cy="6658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23069"/>
              </p:ext>
            </p:extLst>
          </p:nvPr>
        </p:nvGraphicFramePr>
        <p:xfrm>
          <a:off x="3767138" y="1514475"/>
          <a:ext cx="15001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9" imgW="419100" imgH="215900" progId="Equation.3">
                  <p:embed/>
                </p:oleObj>
              </mc:Choice>
              <mc:Fallback>
                <p:oleObj name="Equation" r:id="rId9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67138" y="1514475"/>
                        <a:ext cx="150018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41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Guarded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techniques that use value sets.</a:t>
            </a:r>
          </a:p>
          <a:p>
            <a:r>
              <a:rPr lang="en-US" dirty="0" smtClean="0"/>
              <a:t>Why value sets are cool</a:t>
            </a:r>
          </a:p>
          <a:p>
            <a:r>
              <a:rPr lang="en-US" dirty="0" smtClean="0"/>
              <a:t>Some problems using value sets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8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8856" y="425287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2923017" y="2654090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2923017" y="4232081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265114" y="3146857"/>
            <a:ext cx="1739616" cy="1190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346827" y="4520738"/>
            <a:ext cx="1576190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76709"/>
              </p:ext>
            </p:extLst>
          </p:nvPr>
        </p:nvGraphicFramePr>
        <p:xfrm>
          <a:off x="1475058" y="3231180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058" y="3231180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795544"/>
              </p:ext>
            </p:extLst>
          </p:nvPr>
        </p:nvGraphicFramePr>
        <p:xfrm>
          <a:off x="2019949" y="3864786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949" y="3864786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785809" y="265253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</a:rPr>
              <a:t>D</a:t>
            </a:r>
          </a:p>
        </p:txBody>
      </p:sp>
      <p:cxnSp>
        <p:nvCxnSpPr>
          <p:cNvPr id="13" name="Straight Arrow Connector 12"/>
          <p:cNvCxnSpPr>
            <a:stCxn id="12" idx="6"/>
            <a:endCxn id="6" idx="2"/>
          </p:cNvCxnSpPr>
          <p:nvPr/>
        </p:nvCxnSpPr>
        <p:spPr>
          <a:xfrm>
            <a:off x="1343780" y="2941196"/>
            <a:ext cx="1579237" cy="1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05794"/>
              </p:ext>
            </p:extLst>
          </p:nvPr>
        </p:nvGraphicFramePr>
        <p:xfrm>
          <a:off x="1951928" y="2248749"/>
          <a:ext cx="5889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7" imgW="165100" imgH="215900" progId="Equation.3">
                  <p:embed/>
                </p:oleObj>
              </mc:Choice>
              <mc:Fallback>
                <p:oleObj name="Equation" r:id="rId7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1928" y="2248749"/>
                        <a:ext cx="5889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 rot="20326714">
            <a:off x="4006398" y="2316585"/>
            <a:ext cx="1553290" cy="6658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63000" y="2981234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97161" y="1382451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97161" y="2960442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Arrow Connector 18"/>
          <p:cNvCxnSpPr>
            <a:stCxn id="16" idx="6"/>
            <a:endCxn id="18" idx="2"/>
          </p:cNvCxnSpPr>
          <p:nvPr/>
        </p:nvCxnSpPr>
        <p:spPr>
          <a:xfrm flipV="1">
            <a:off x="6520971" y="3249099"/>
            <a:ext cx="1576190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59953" y="1380900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</a:rPr>
              <a:t>D</a:t>
            </a:r>
          </a:p>
        </p:txBody>
      </p:sp>
      <p:cxnSp>
        <p:nvCxnSpPr>
          <p:cNvPr id="21" name="Straight Arrow Connector 20"/>
          <p:cNvCxnSpPr>
            <a:stCxn id="20" idx="6"/>
            <a:endCxn id="17" idx="2"/>
          </p:cNvCxnSpPr>
          <p:nvPr/>
        </p:nvCxnSpPr>
        <p:spPr>
          <a:xfrm>
            <a:off x="6517924" y="1669557"/>
            <a:ext cx="1579237" cy="1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41828"/>
              </p:ext>
            </p:extLst>
          </p:nvPr>
        </p:nvGraphicFramePr>
        <p:xfrm>
          <a:off x="7126072" y="977110"/>
          <a:ext cx="5889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9" imgW="165100" imgH="215900" progId="Equation.3">
                  <p:embed/>
                </p:oleObj>
              </mc:Choice>
              <mc:Fallback>
                <p:oleObj name="Equation" r:id="rId9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6072" y="977110"/>
                        <a:ext cx="5889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146329"/>
              </p:ext>
            </p:extLst>
          </p:nvPr>
        </p:nvGraphicFramePr>
        <p:xfrm>
          <a:off x="3767138" y="1514475"/>
          <a:ext cx="15001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10" imgW="419100" imgH="215900" progId="Equation.3">
                  <p:embed/>
                </p:oleObj>
              </mc:Choice>
              <mc:Fallback>
                <p:oleObj name="Equation" r:id="rId10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67138" y="1514475"/>
                        <a:ext cx="150018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769942"/>
              </p:ext>
            </p:extLst>
          </p:nvPr>
        </p:nvGraphicFramePr>
        <p:xfrm>
          <a:off x="7194093" y="2593147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12" imgW="177800" imgH="203200" progId="Equation.3">
                  <p:embed/>
                </p:oleObj>
              </mc:Choice>
              <mc:Fallback>
                <p:oleObj name="Equation" r:id="rId12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4093" y="2593147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02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8856" y="425287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2923017" y="2654090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2923017" y="4232081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265114" y="3146857"/>
            <a:ext cx="1739616" cy="1190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346827" y="4520738"/>
            <a:ext cx="1576190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59962"/>
              </p:ext>
            </p:extLst>
          </p:nvPr>
        </p:nvGraphicFramePr>
        <p:xfrm>
          <a:off x="1475058" y="3231180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058" y="3231180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105849"/>
              </p:ext>
            </p:extLst>
          </p:nvPr>
        </p:nvGraphicFramePr>
        <p:xfrm>
          <a:off x="2019949" y="3864786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949" y="3864786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785809" y="265253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</a:rPr>
              <a:t>D</a:t>
            </a:r>
          </a:p>
        </p:txBody>
      </p:sp>
      <p:cxnSp>
        <p:nvCxnSpPr>
          <p:cNvPr id="13" name="Straight Arrow Connector 12"/>
          <p:cNvCxnSpPr>
            <a:stCxn id="12" idx="6"/>
            <a:endCxn id="6" idx="2"/>
          </p:cNvCxnSpPr>
          <p:nvPr/>
        </p:nvCxnSpPr>
        <p:spPr>
          <a:xfrm>
            <a:off x="1343780" y="2941196"/>
            <a:ext cx="1579237" cy="1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25771"/>
              </p:ext>
            </p:extLst>
          </p:nvPr>
        </p:nvGraphicFramePr>
        <p:xfrm>
          <a:off x="1951928" y="2248749"/>
          <a:ext cx="5889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7" imgW="165100" imgH="215900" progId="Equation.3">
                  <p:embed/>
                </p:oleObj>
              </mc:Choice>
              <mc:Fallback>
                <p:oleObj name="Equation" r:id="rId7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1928" y="2248749"/>
                        <a:ext cx="5889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 rot="20326714">
            <a:off x="4006398" y="2316585"/>
            <a:ext cx="1553290" cy="6658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993094">
            <a:off x="3927913" y="4335632"/>
            <a:ext cx="1553290" cy="6658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63000" y="2981234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97161" y="1382451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97161" y="2960442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 flipV="1">
            <a:off x="6520971" y="3249099"/>
            <a:ext cx="1576190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898283"/>
              </p:ext>
            </p:extLst>
          </p:nvPr>
        </p:nvGraphicFramePr>
        <p:xfrm>
          <a:off x="7194093" y="2593147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4093" y="2593147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5959953" y="1380900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</a:rPr>
              <a:t>D</a:t>
            </a:r>
          </a:p>
        </p:txBody>
      </p:sp>
      <p:cxnSp>
        <p:nvCxnSpPr>
          <p:cNvPr id="23" name="Straight Arrow Connector 22"/>
          <p:cNvCxnSpPr>
            <a:stCxn id="22" idx="6"/>
            <a:endCxn id="18" idx="2"/>
          </p:cNvCxnSpPr>
          <p:nvPr/>
        </p:nvCxnSpPr>
        <p:spPr>
          <a:xfrm>
            <a:off x="6517924" y="1669557"/>
            <a:ext cx="1579237" cy="1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56375"/>
              </p:ext>
            </p:extLst>
          </p:nvPr>
        </p:nvGraphicFramePr>
        <p:xfrm>
          <a:off x="7126072" y="977110"/>
          <a:ext cx="5889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0" imgW="165100" imgH="215900" progId="Equation.3">
                  <p:embed/>
                </p:oleObj>
              </mc:Choice>
              <mc:Fallback>
                <p:oleObj name="Equation" r:id="rId10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6072" y="977110"/>
                        <a:ext cx="5889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16408"/>
              </p:ext>
            </p:extLst>
          </p:nvPr>
        </p:nvGraphicFramePr>
        <p:xfrm>
          <a:off x="3653729" y="5076467"/>
          <a:ext cx="145573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1" imgW="406400" imgH="215900" progId="Equation.3">
                  <p:embed/>
                </p:oleObj>
              </mc:Choice>
              <mc:Fallback>
                <p:oleObj name="Equation" r:id="rId11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53729" y="5076467"/>
                        <a:ext cx="1455737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013875"/>
              </p:ext>
            </p:extLst>
          </p:nvPr>
        </p:nvGraphicFramePr>
        <p:xfrm>
          <a:off x="3767138" y="1514475"/>
          <a:ext cx="15001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13" imgW="419100" imgH="215900" progId="Equation.3">
                  <p:embed/>
                </p:oleObj>
              </mc:Choice>
              <mc:Fallback>
                <p:oleObj name="Equation" r:id="rId13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67138" y="1514475"/>
                        <a:ext cx="150018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09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8856" y="425287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2923017" y="2654090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2923017" y="4232081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0" name="Straight Arrow Connector 9"/>
          <p:cNvCxnSpPr>
            <a:stCxn id="7" idx="7"/>
            <a:endCxn id="8" idx="3"/>
          </p:cNvCxnSpPr>
          <p:nvPr/>
        </p:nvCxnSpPr>
        <p:spPr>
          <a:xfrm flipV="1">
            <a:off x="1265114" y="3146857"/>
            <a:ext cx="1739616" cy="1190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 flipV="1">
            <a:off x="1346827" y="4520738"/>
            <a:ext cx="1576190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780773"/>
              </p:ext>
            </p:extLst>
          </p:nvPr>
        </p:nvGraphicFramePr>
        <p:xfrm>
          <a:off x="1475058" y="3231180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058" y="3231180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86896"/>
              </p:ext>
            </p:extLst>
          </p:nvPr>
        </p:nvGraphicFramePr>
        <p:xfrm>
          <a:off x="2019949" y="3864786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5" imgW="177800" imgH="203200" progId="Equation.3">
                  <p:embed/>
                </p:oleObj>
              </mc:Choice>
              <mc:Fallback>
                <p:oleObj name="Equation" r:id="rId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949" y="3864786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785809" y="265253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</a:rPr>
              <a:t>D</a:t>
            </a:r>
          </a:p>
        </p:txBody>
      </p:sp>
      <p:cxnSp>
        <p:nvCxnSpPr>
          <p:cNvPr id="15" name="Straight Arrow Connector 14"/>
          <p:cNvCxnSpPr>
            <a:stCxn id="14" idx="6"/>
            <a:endCxn id="8" idx="2"/>
          </p:cNvCxnSpPr>
          <p:nvPr/>
        </p:nvCxnSpPr>
        <p:spPr>
          <a:xfrm>
            <a:off x="1343780" y="2941196"/>
            <a:ext cx="1579237" cy="1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73246"/>
              </p:ext>
            </p:extLst>
          </p:nvPr>
        </p:nvGraphicFramePr>
        <p:xfrm>
          <a:off x="1951928" y="2248749"/>
          <a:ext cx="5889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7" imgW="165100" imgH="215900" progId="Equation.3">
                  <p:embed/>
                </p:oleObj>
              </mc:Choice>
              <mc:Fallback>
                <p:oleObj name="Equation" r:id="rId7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1928" y="2248749"/>
                        <a:ext cx="5889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 rot="20326714">
            <a:off x="4006398" y="2316585"/>
            <a:ext cx="1553290" cy="6658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993094">
            <a:off x="3927913" y="4335632"/>
            <a:ext cx="1553290" cy="6658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63000" y="2981234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0" name="Oval 19"/>
          <p:cNvSpPr/>
          <p:nvPr/>
        </p:nvSpPr>
        <p:spPr>
          <a:xfrm>
            <a:off x="8097161" y="1382451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97161" y="2960442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Arrow Connector 21"/>
          <p:cNvCxnSpPr>
            <a:stCxn id="19" idx="6"/>
            <a:endCxn id="21" idx="2"/>
          </p:cNvCxnSpPr>
          <p:nvPr/>
        </p:nvCxnSpPr>
        <p:spPr>
          <a:xfrm flipV="1">
            <a:off x="6520971" y="3249099"/>
            <a:ext cx="1576190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392903"/>
              </p:ext>
            </p:extLst>
          </p:nvPr>
        </p:nvGraphicFramePr>
        <p:xfrm>
          <a:off x="7194093" y="2593147"/>
          <a:ext cx="55826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4093" y="2593147"/>
                        <a:ext cx="55826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5959953" y="1380900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</a:rPr>
              <a:t>D</a:t>
            </a:r>
          </a:p>
        </p:txBody>
      </p:sp>
      <p:cxnSp>
        <p:nvCxnSpPr>
          <p:cNvPr id="25" name="Straight Arrow Connector 24"/>
          <p:cNvCxnSpPr>
            <a:stCxn id="24" idx="6"/>
            <a:endCxn id="20" idx="2"/>
          </p:cNvCxnSpPr>
          <p:nvPr/>
        </p:nvCxnSpPr>
        <p:spPr>
          <a:xfrm>
            <a:off x="6517924" y="1669557"/>
            <a:ext cx="1579237" cy="1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817532"/>
              </p:ext>
            </p:extLst>
          </p:nvPr>
        </p:nvGraphicFramePr>
        <p:xfrm>
          <a:off x="7126072" y="977110"/>
          <a:ext cx="5889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0" imgW="165100" imgH="215900" progId="Equation.3">
                  <p:embed/>
                </p:oleObj>
              </mc:Choice>
              <mc:Fallback>
                <p:oleObj name="Equation" r:id="rId10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6072" y="977110"/>
                        <a:ext cx="5889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>
          <a:xfrm>
            <a:off x="6001480" y="606023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35641" y="4461454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27" idx="7"/>
            <a:endCxn id="28" idx="3"/>
          </p:cNvCxnSpPr>
          <p:nvPr/>
        </p:nvCxnSpPr>
        <p:spPr>
          <a:xfrm flipV="1">
            <a:off x="6477738" y="4954221"/>
            <a:ext cx="1739616" cy="1190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75763"/>
              </p:ext>
            </p:extLst>
          </p:nvPr>
        </p:nvGraphicFramePr>
        <p:xfrm>
          <a:off x="6687682" y="5038544"/>
          <a:ext cx="545184" cy="6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11" imgW="152400" imgH="203200" progId="Equation.3">
                  <p:embed/>
                </p:oleObj>
              </mc:Choice>
              <mc:Fallback>
                <p:oleObj name="Equation" r:id="rId11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7682" y="5038544"/>
                        <a:ext cx="545184" cy="617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30"/>
          <p:cNvSpPr/>
          <p:nvPr/>
        </p:nvSpPr>
        <p:spPr>
          <a:xfrm>
            <a:off x="5998433" y="445990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0000"/>
                  </a:solidFill>
                </a:ln>
              </a:rPr>
              <a:t>D</a:t>
            </a:r>
          </a:p>
        </p:txBody>
      </p:sp>
      <p:cxnSp>
        <p:nvCxnSpPr>
          <p:cNvPr id="32" name="Straight Arrow Connector 31"/>
          <p:cNvCxnSpPr>
            <a:stCxn id="31" idx="6"/>
            <a:endCxn id="28" idx="2"/>
          </p:cNvCxnSpPr>
          <p:nvPr/>
        </p:nvCxnSpPr>
        <p:spPr>
          <a:xfrm>
            <a:off x="6556404" y="4748560"/>
            <a:ext cx="1579237" cy="1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44827"/>
              </p:ext>
            </p:extLst>
          </p:nvPr>
        </p:nvGraphicFramePr>
        <p:xfrm>
          <a:off x="6875947" y="4036869"/>
          <a:ext cx="5889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12" imgW="165100" imgH="215900" progId="Equation.3">
                  <p:embed/>
                </p:oleObj>
              </mc:Choice>
              <mc:Fallback>
                <p:oleObj name="Equation" r:id="rId12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5947" y="4036869"/>
                        <a:ext cx="58896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655425"/>
              </p:ext>
            </p:extLst>
          </p:nvPr>
        </p:nvGraphicFramePr>
        <p:xfrm>
          <a:off x="3653729" y="5076467"/>
          <a:ext cx="145573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13" imgW="406400" imgH="215900" progId="Equation.3">
                  <p:embed/>
                </p:oleObj>
              </mc:Choice>
              <mc:Fallback>
                <p:oleObj name="Equation" r:id="rId13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53729" y="5076467"/>
                        <a:ext cx="1455737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55847"/>
              </p:ext>
            </p:extLst>
          </p:nvPr>
        </p:nvGraphicFramePr>
        <p:xfrm>
          <a:off x="3767138" y="1514475"/>
          <a:ext cx="15001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15" imgW="419100" imgH="215900" progId="Equation.3">
                  <p:embed/>
                </p:oleObj>
              </mc:Choice>
              <mc:Fallback>
                <p:oleObj name="Equation" r:id="rId15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67138" y="1514475"/>
                        <a:ext cx="150018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17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with these techniques is that they bound the heap at the beginning of the program. </a:t>
            </a:r>
          </a:p>
          <a:p>
            <a:r>
              <a:rPr lang="en-US" dirty="0" smtClean="0"/>
              <a:t>That’s okay if you are trying to answer a question where the shape of the heap is a given, such as “I want to know if my program is correct for all heaps with 10 nodes or fewer.</a:t>
            </a:r>
          </a:p>
          <a:p>
            <a:r>
              <a:rPr lang="en-US" dirty="0" smtClean="0"/>
              <a:t>But, it’s not okay for questions where the heap is unknown, like, “I want to know if my program is correct for all executions with 14 or fewer loop iterations.”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answer these types of questions, you need an unbounded initial input 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Satisfying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97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Questions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8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Sneaky Bonus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Recently, a number of program analysis techniques have been using Guarded value sets to represent heap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 few slides here demonstrating how Guarded value sets work to represent multiple heap shapes.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problem in using value sets is determining what heaps shapes to use as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is to generate a set of initial heap shapes and try those out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is to have a fixed set of memory locations, and then generate heap shapes within that set of locations as they are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Value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647-CE99-4D48-B04A-B8A95926A2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19741" y="448379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769594" y="205753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3769595" y="446300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7410" y="2761147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4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Value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CA12-2CFF-DD4C-A39F-91BD93915F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2016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19741" y="4483799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A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3769594" y="2057533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C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3769595" y="4463007"/>
            <a:ext cx="557971" cy="57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</a:rPr>
              <a:t>B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" name="Straight Arrow Connector 7"/>
          <p:cNvCxnSpPr>
            <a:stCxn id="5" idx="7"/>
            <a:endCxn id="6" idx="3"/>
          </p:cNvCxnSpPr>
          <p:nvPr/>
        </p:nvCxnSpPr>
        <p:spPr>
          <a:xfrm flipV="1">
            <a:off x="1495999" y="2550300"/>
            <a:ext cx="2355308" cy="2018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1577712" y="4751664"/>
            <a:ext cx="2191883" cy="20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74448"/>
      </p:ext>
    </p:extLst>
  </p:cSld>
  <p:clrMapOvr>
    <a:masterClrMapping/>
  </p:clrMapOvr>
</p:sld>
</file>

<file path=ppt/theme/theme1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22741</TotalTime>
  <Words>520</Words>
  <Application>Microsoft Macintosh PowerPoint</Application>
  <PresentationFormat>On-screen Show (4:3)</PresentationFormat>
  <Paragraphs>171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3_Blank Presentation</vt:lpstr>
      <vt:lpstr>Equation</vt:lpstr>
      <vt:lpstr>Exact Heap Representations for Symbolic Execution</vt:lpstr>
      <vt:lpstr>Introduction: Guarded Value Sets</vt:lpstr>
      <vt:lpstr>Guarded Value Sets</vt:lpstr>
      <vt:lpstr>Guarded Value Sets</vt:lpstr>
      <vt:lpstr>Guarded Value Sets</vt:lpstr>
      <vt:lpstr>Guarded Value Sets</vt:lpstr>
      <vt:lpstr>Guarded Value Sets</vt:lpstr>
      <vt:lpstr>Guarded Value Sets</vt:lpstr>
      <vt:lpstr>Guarded Value Sets</vt:lpstr>
      <vt:lpstr>Guarded Value Sets</vt:lpstr>
      <vt:lpstr>Guarded Value Sets</vt:lpstr>
      <vt:lpstr>Guarded Value Sets</vt:lpstr>
      <vt:lpstr>Guarded Value Sets</vt:lpstr>
      <vt:lpstr>Guarded Value Sets</vt:lpstr>
      <vt:lpstr>Guarded Value Sets</vt:lpstr>
      <vt:lpstr>Guarded Value Sets</vt:lpstr>
      <vt:lpstr>Representing Multiple Heaps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value sets</vt:lpstr>
      <vt:lpstr>Our solution</vt:lpstr>
      <vt:lpstr>Satisfying Conclusion</vt:lpstr>
      <vt:lpstr>Obligatory Questions Slide</vt:lpstr>
      <vt:lpstr>Sneaky Bonus Slide</vt:lpstr>
    </vt:vector>
  </TitlesOfParts>
  <Company>Dynamic Aerospace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&amp; V of Flight-Critical Systems  Interagency Coordination Meeting   NASA Aviation Safety Program </dc:title>
  <dc:creator>Stephen Darr</dc:creator>
  <cp:lastModifiedBy>Ben Hillery</cp:lastModifiedBy>
  <cp:revision>510</cp:revision>
  <dcterms:created xsi:type="dcterms:W3CDTF">2011-12-09T19:05:28Z</dcterms:created>
  <dcterms:modified xsi:type="dcterms:W3CDTF">2016-01-16T08:19:08Z</dcterms:modified>
</cp:coreProperties>
</file>