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6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 autoAdjust="0"/>
    <p:restoredTop sz="78258"/>
  </p:normalViewPr>
  <p:slideViewPr>
    <p:cSldViewPr snapToGrid="0">
      <p:cViewPr varScale="1">
        <p:scale>
          <a:sx n="200" d="100"/>
          <a:sy n="200" d="100"/>
        </p:scale>
        <p:origin x="5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94" d="100"/>
          <a:sy n="194" d="100"/>
        </p:scale>
        <p:origin x="6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5296-A18B-4E1B-A87F-5B0F15AE664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C6FC-FF7A-42EA-AB0C-7421F578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system is described with the Architecture Analysis and Design Language (AADL). It includes all the hardware components for the system with data-types, connections, software aspects, etc. Somewhat complete model of the system to be constructed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figure here shows the software component in a UAV AADL design. Each box is a thread of execution.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AI is an third-party uncontrolled flight planner that generates waypoints based on a mission (automation request) and the vehicle’s current location. The mission is a set of waypoints bundled in an automation request.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WM is a legacy component that meters waypoints to the actual UAV flight controller based on the vehicles current location.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CASE: design in cyber-resiliency for complex cyber-physical systems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BriefCase</a:t>
            </a:r>
            <a:r>
              <a:rPr lang="en-US" dirty="0"/>
              <a:t> is a toolset that is integrated into the OSATE AADL environment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GearCASE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DCRYPPS</a:t>
            </a:r>
            <a:r>
              <a:rPr lang="en-US" dirty="0"/>
              <a:t> are cyber-vulnerability analysis tools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Resolint</a:t>
            </a:r>
            <a:r>
              <a:rPr lang="en-US" dirty="0"/>
              <a:t> is a static analysis tool for model guideline conformance</a:t>
            </a:r>
          </a:p>
          <a:p>
            <a:r>
              <a:rPr lang="en-US" dirty="0">
                <a:solidFill>
                  <a:schemeClr val="accent1"/>
                </a:solidFill>
              </a:rPr>
              <a:t>Resolute</a:t>
            </a:r>
            <a:r>
              <a:rPr lang="en-US" dirty="0"/>
              <a:t> is a tool for constructing assurance cases</a:t>
            </a:r>
          </a:p>
          <a:p>
            <a:r>
              <a:rPr lang="en-US" dirty="0">
                <a:solidFill>
                  <a:schemeClr val="accent1"/>
                </a:solidFill>
              </a:rPr>
              <a:t>AGREE</a:t>
            </a:r>
            <a:r>
              <a:rPr lang="en-US" dirty="0"/>
              <a:t> is a tool for compositional assume-guarantee model checking</a:t>
            </a:r>
          </a:p>
          <a:p>
            <a:r>
              <a:rPr lang="en-US" dirty="0">
                <a:solidFill>
                  <a:schemeClr val="accent1"/>
                </a:solidFill>
              </a:rPr>
              <a:t>SPLAT</a:t>
            </a:r>
            <a:r>
              <a:rPr lang="en-US" dirty="0"/>
              <a:t> is a tool automatic synthesis of AGREE specifications</a:t>
            </a:r>
          </a:p>
          <a:p>
            <a:r>
              <a:rPr lang="en-US" dirty="0">
                <a:solidFill>
                  <a:schemeClr val="accent1"/>
                </a:solidFill>
              </a:rPr>
              <a:t>HAMR</a:t>
            </a:r>
            <a:r>
              <a:rPr lang="en-US" dirty="0"/>
              <a:t> is a tool for automatic synthesis the communication fabric between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system is described with the Architecture Analysis and Design Language (AADL). It includes all the hardware components for the system with data-types, connections, software aspects, etc. Somewhat complete model of the system to be constructed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 figure here shows the software component in a UAV AADL design. Each box is a thread of execution.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AI is an third-party uncontrolled flight planner that generates waypoints based on a mission (automation request) and the vehicle’s current location. The mission is a set of waypoints bundled in an automation request.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WM is a legacy component that meters waypoints to the actual UAV flight controller based on the vehicles current location.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requires and the WM and note that the AI ensures nothing!!</a:t>
            </a:r>
          </a:p>
          <a:p>
            <a:endParaRPr lang="en-US" dirty="0"/>
          </a:p>
          <a:p>
            <a:r>
              <a:rPr lang="en-US" dirty="0"/>
              <a:t>Show the AGREE analysis that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9C6FC-FF7A-42EA-AB0C-7421F57844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391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89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4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7685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bg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bg1"/>
                </a:solidFill>
              </a:rPr>
              <a:t>Collins Aerospace</a:t>
            </a:r>
            <a:endParaRPr lang="en-US" sz="800" spc="0" baseline="0" dirty="0">
              <a:solidFill>
                <a:schemeClr val="bg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2146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3C2B1-4AE8-4340-B6D4-45C6306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| White | F-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3D5E0-87F7-496C-93FF-D2496625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11643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72135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D4B673-00C8-4258-B5F1-292D454E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31" y="6263375"/>
            <a:ext cx="2084832" cy="3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| White | JTA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334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06384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5769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| White | Airbus A32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tx1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44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3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8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4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8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0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489-042B-42AF-8000-3144E029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B35A-6ADA-4721-ABAA-9BC8648A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6306-926A-49EB-8679-2130D565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624-2344-46A6-8270-A2D79BCF4266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AC9D-7425-4668-B887-5E7BD08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455A-F74A-4CBB-ADBC-61EBDC1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6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7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5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2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7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66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2D24D-4C09-1045-A1DC-71AFF869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193"/>
          <a:stretch/>
        </p:blipFill>
        <p:spPr>
          <a:xfrm rot="5400000">
            <a:off x="-619035" y="619037"/>
            <a:ext cx="6858001" cy="5619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98842" y="3741417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798842" y="4239041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798842" y="4736665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798842" y="5234289"/>
            <a:ext cx="4871151" cy="4976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798838" y="3121229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7BC2-6090-4087-8B29-C898F11D776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706B3-B467-43B9-BA08-701CC04B98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3" name="Logo">
            <a:extLst>
              <a:ext uri="{FF2B5EF4-FFF2-40B4-BE49-F238E27FC236}">
                <a16:creationId xmlns:a16="http://schemas.microsoft.com/office/drawing/2014/main" id="{D2752B59-9A51-45EB-8E16-58ED2B50978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9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31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311143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970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79"/>
            <a:ext cx="10972800" cy="4664517"/>
          </a:xfrm>
        </p:spPr>
        <p:txBody>
          <a:bodyPr>
            <a:noAutofit/>
          </a:bodyPr>
          <a:lstStyle>
            <a:lvl1pPr marL="311143" indent="-31114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spc="0">
                <a:solidFill>
                  <a:schemeClr val="tx1"/>
                </a:solidFill>
              </a:defRPr>
            </a:lvl1pPr>
            <a:lvl2pPr marL="914377" indent="-300559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spc="0">
                <a:solidFill>
                  <a:schemeClr val="tx1"/>
                </a:solidFill>
              </a:defRPr>
            </a:lvl2pPr>
            <a:lvl3pPr marL="1523887" indent="-304776"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tx1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39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87095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7523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7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4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2632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7767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80618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26828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E82E80-41F8-5A4F-9047-2FA2E9AB9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3"/>
            <a:ext cx="12192000" cy="68600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84B69-E00D-6C48-AA83-A9DA1295FC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7" y="1259991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b="0" spc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63264-7759-FA45-9A58-015466D6032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09607" y="1757615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C073DC-BC1C-4940-80D4-3F38B2AD95E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09607" y="2255239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phone number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218102-057F-FF40-966C-013A6C221BE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09607" y="2752863"/>
            <a:ext cx="4883972" cy="497624"/>
          </a:xfrm>
        </p:spPr>
        <p:txBody>
          <a:bodyPr anchor="ctr"/>
          <a:lstStyle>
            <a:lvl1pPr marL="0" indent="0">
              <a:buFont typeface="Arial"/>
              <a:buNone/>
              <a:defRPr spc="0" baseline="0">
                <a:solidFill>
                  <a:schemeClr val="tx1"/>
                </a:solidFill>
              </a:defRPr>
            </a:lvl1pPr>
            <a:lvl2pPr marL="990526" indent="-38097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600080" indent="-380972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209635" indent="-380972"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2819190" indent="-380972">
              <a:buFont typeface="Arial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AFDEE-92E8-CE48-A6CF-DFDDF3E12574}"/>
              </a:ext>
            </a:extLst>
          </p:cNvPr>
          <p:cNvSpPr txBox="1"/>
          <p:nvPr userDrawn="1"/>
        </p:nvSpPr>
        <p:spPr>
          <a:xfrm>
            <a:off x="609606" y="539394"/>
            <a:ext cx="334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3200" cap="all" spc="667" dirty="0">
                <a:solidFill>
                  <a:srgbClr val="E4551F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8E9DC-11A7-CF4E-B1F7-52C339AF06AB}"/>
              </a:ext>
            </a:extLst>
          </p:cNvPr>
          <p:cNvSpPr/>
          <p:nvPr userDrawn="1"/>
        </p:nvSpPr>
        <p:spPr>
          <a:xfrm>
            <a:off x="11338560" y="6345319"/>
            <a:ext cx="24384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r" defTabSz="609585"/>
            <a:fld id="{84BE33A8-B07C-4AE5-8AD6-5B92B3138622}" type="slidenum">
              <a:rPr lang="en-US" altLang="en-US" sz="933" smtClean="0">
                <a:solidFill>
                  <a:srgbClr val="000000"/>
                </a:solidFill>
                <a:latin typeface="Arial Regular"/>
                <a:cs typeface="DIN-Light"/>
              </a:rPr>
              <a:pPr algn="r" defTabSz="609585"/>
              <a:t>‹#›</a:t>
            </a:fld>
            <a:endParaRPr lang="en-US" sz="933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F7E62-1891-41BC-9587-0F6EBB49CA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127E-DD74-471A-8806-229EE1EAA7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D1BDDFD5-0F37-45EF-B70A-812ACFCC40F8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8" name="Logo">
            <a:extLst>
              <a:ext uri="{FF2B5EF4-FFF2-40B4-BE49-F238E27FC236}">
                <a16:creationId xmlns:a16="http://schemas.microsoft.com/office/drawing/2014/main" id="{329548B0-4CBC-40F8-BD6C-677083305E1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1987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36109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9758229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A1E556-6413-2748-8C90-1490CB30C34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"/>
            <a:ext cx="12192000" cy="686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8E1708-9243-4A88-A0A5-D260B7B6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429F49EF-383E-43F9-9E97-7A0B53287D22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D53113AF-C9CA-4D81-B08C-462C910D30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609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Black | Ha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9FFCA-C102-834E-AF56-E25BB0BB9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47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6EE12-2075-4712-88B7-927E2CEC0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13795CB-82BB-40B3-85BB-CAE2337CB2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A8E133F-A19F-41F1-8D97-E02F31BA083F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4D69F79E-21F5-4EDE-AE84-DD0990101DA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73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Sikorsky MH-60 Black Haw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C3F82-8FA0-924D-8A57-29989F6A4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" y="0"/>
            <a:ext cx="12192000" cy="68600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697A-EAFE-4135-8921-5431440E6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3865062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9EA1E71-B0DD-465E-9427-5EC5252786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5525554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CCE69EA6-B4A4-42D3-83CB-E441D57D6BB7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645D6060-DB70-491D-BA0F-B560C8EDADD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7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| White | Airbus A34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AE72-72D5-774B-BB51-17A7F91B7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844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4238-3694-49D7-BE0D-0692B3D5F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085BA19-55C6-4C03-91B2-521DB5A34C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D6AA15C9-8D19-4E6A-9E7D-3E46D2F67B30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000000"/>
                </a:solidFill>
                <a:cs typeface="DIN-Light"/>
              </a:rPr>
              <a:t>© 2020 </a:t>
            </a:r>
            <a:r>
              <a:rPr lang="en-US" sz="800" spc="0" dirty="0">
                <a:solidFill>
                  <a:srgbClr val="000000"/>
                </a:solidFill>
              </a:rPr>
              <a:t>Collins Aerospace</a:t>
            </a:r>
            <a:endParaRPr lang="en-US" sz="800" spc="0" dirty="0">
              <a:solidFill>
                <a:srgbClr val="000000"/>
              </a:solidFill>
              <a:cs typeface="DIN-Light"/>
              <a:sym typeface="Verdana"/>
            </a:endParaRPr>
          </a:p>
        </p:txBody>
      </p:sp>
      <p:sp>
        <p:nvSpPr>
          <p:cNvPr id="42" name="Logo">
            <a:extLst>
              <a:ext uri="{FF2B5EF4-FFF2-40B4-BE49-F238E27FC236}">
                <a16:creationId xmlns:a16="http://schemas.microsoft.com/office/drawing/2014/main" id="{F04D1304-469D-47D9-A0A8-AE71ECC27F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7196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8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4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19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01517C5A-21C8-4A78-AA4B-D0D5DD5ADE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0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5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3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6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6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8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9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4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1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 userDrawn="1"/>
        </p:nvSpPr>
        <p:spPr>
          <a:xfrm>
            <a:off x="348899" y="345061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1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467" cap="all" spc="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6000" spc="4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20695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1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3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6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5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8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1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000000"/>
                </a:solidFill>
              </a:rPr>
              <a:pPr algn="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>
              <a:solidFill>
                <a:srgbClr val="E4551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8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3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39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2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5"/>
            <a:ext cx="1465491" cy="291367"/>
          </a:xfrm>
        </p:spPr>
        <p:txBody>
          <a:bodyPr lIns="0" bIns="0" anchor="b"/>
          <a:lstStyle>
            <a:lvl1pPr marL="10584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67" cap="all" spc="0" baseline="0">
                <a:solidFill>
                  <a:schemeClr val="tx1"/>
                </a:solidFill>
              </a:defRPr>
            </a:lvl1pPr>
          </a:lstStyle>
          <a:p>
            <a:pPr marL="10584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8"/>
            <a:ext cx="1465491" cy="328021"/>
          </a:xfrm>
        </p:spPr>
        <p:txBody>
          <a:bodyPr lIns="0" bIns="0" anchor="t" anchorCtr="0"/>
          <a:lstStyle>
            <a:lvl1pPr marL="10584" indent="0">
              <a:buNone/>
              <a:defRPr sz="1067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10584" indent="0" algn="ctr">
              <a:buNone/>
              <a:defRPr sz="100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6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5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5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1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3"/>
            <a:ext cx="2072640" cy="486833"/>
          </a:xfrm>
        </p:spPr>
        <p:txBody>
          <a:bodyPr lIns="0" bIns="0" anchor="b"/>
          <a:lstStyle>
            <a:lvl1pPr marL="10584" indent="0">
              <a:buNone/>
              <a:defRPr sz="12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09"/>
            <a:ext cx="2072640" cy="322287"/>
          </a:xfrm>
        </p:spPr>
        <p:txBody>
          <a:bodyPr lIns="0" bIns="0" anchor="t" anchorCtr="0"/>
          <a:lstStyle>
            <a:lvl1pPr marL="10584" indent="0">
              <a:buNone/>
              <a:defRPr sz="12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fld id="{01517C5A-21C8-4A78-AA4B-D0D5DD5ADE52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047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67" b="0" cap="all" spc="400" baseline="0">
                <a:solidFill>
                  <a:schemeClr val="accent1"/>
                </a:solidFill>
              </a:defRPr>
            </a:lvl1pPr>
            <a:lvl2pPr marL="609555" indent="0">
              <a:buNone/>
              <a:defRPr sz="2667" b="1"/>
            </a:lvl2pPr>
            <a:lvl3pPr marL="1219110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7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5" indent="0">
              <a:buNone/>
              <a:defRPr sz="2133" b="1"/>
            </a:lvl9pPr>
          </a:lstStyle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4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 marL="1828664" indent="0">
              <a:buClr>
                <a:schemeClr val="bg2"/>
              </a:buClr>
              <a:buNone/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133" spc="0"/>
            </a:lvl1pPr>
            <a:lvl2pPr>
              <a:buClr>
                <a:schemeClr val="accent1"/>
              </a:buClr>
              <a:defRPr sz="1867" spc="0"/>
            </a:lvl2pPr>
            <a:lvl3pPr>
              <a:buClr>
                <a:schemeClr val="accent1"/>
              </a:buClr>
              <a:defRPr sz="1600" spc="0"/>
            </a:lvl3pPr>
            <a:lvl4pPr>
              <a:buClr>
                <a:schemeClr val="bg2"/>
              </a:buClr>
              <a:defRPr sz="1600"/>
            </a:lvl4pPr>
            <a:lvl5pPr>
              <a:buClr>
                <a:schemeClr val="bg2"/>
              </a:buCl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70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fld id="{A856570D-80A1-4F55-9613-ACB839BD0BF1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800" spc="0" baseline="0" dirty="0">
                <a:solidFill>
                  <a:schemeClr val="tx1"/>
                </a:solidFill>
              </a:rPr>
              <a:t>Collins Aerospace</a:t>
            </a:r>
            <a:endParaRPr lang="en-US" sz="8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4325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</p:sldLayoutIdLst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800" spc="0" baseline="0" dirty="0">
                <a:solidFill>
                  <a:schemeClr val="accent1"/>
                </a:solidFill>
              </a:defRPr>
            </a:lvl1pPr>
          </a:lstStyle>
          <a:p>
            <a:pPr defTabSz="609585"/>
            <a:endParaRPr lang="en-US">
              <a:solidFill>
                <a:srgbClr val="E4551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43069"/>
            <a:ext cx="304800" cy="235898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933" b="0" i="0" smtClean="0">
                <a:latin typeface="Arial Regular"/>
                <a:cs typeface="DIN-Light"/>
              </a:defRPr>
            </a:lvl1pPr>
          </a:lstStyle>
          <a:p>
            <a:pPr algn="r" defTabSz="609585"/>
            <a:fld id="{01517C5A-21C8-4A78-AA4B-D0D5DD5ADE52}" type="slidenum">
              <a:rPr lang="en-US" smtClean="0">
                <a:solidFill>
                  <a:srgbClr val="FFFFFF"/>
                </a:solidFill>
              </a:rPr>
              <a:pPr algn="r" defTabSz="609585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 userDrawn="1"/>
        </p:nvSpPr>
        <p:spPr>
          <a:xfrm>
            <a:off x="5296102" y="6279969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solidFill>
                  <a:srgbClr val="FFFFFF"/>
                </a:solidFill>
                <a:cs typeface="DIN-Light"/>
              </a:rPr>
              <a:t>© 2021 </a:t>
            </a:r>
            <a:r>
              <a:rPr lang="en-US" sz="800" spc="0" dirty="0">
                <a:solidFill>
                  <a:srgbClr val="FFFFFF"/>
                </a:solidFill>
              </a:rPr>
              <a:t>Collins Aerospace</a:t>
            </a:r>
            <a:endParaRPr lang="en-US" sz="800" spc="0" dirty="0">
              <a:solidFill>
                <a:srgbClr val="E4551F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609585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</p:sldLayoutIdLst>
  <p:transition>
    <p:wipe dir="r"/>
  </p:transition>
  <p:hf hdr="0" ftr="0" dt="0"/>
  <p:txStyles>
    <p:titleStyle>
      <a:lvl1pPr algn="l" defTabSz="609555" rtl="0" eaLnBrk="1" latinLnBrk="0" hangingPunct="1">
        <a:spcBef>
          <a:spcPct val="0"/>
        </a:spcBef>
        <a:buNone/>
        <a:defRPr sz="3200" b="0" i="0" kern="1200" cap="all" spc="4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11143" indent="-311143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0559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887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440" indent="-304776" algn="l" defTabSz="609555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994" indent="-304776" algn="l" defTabSz="609555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41FFF-F5DC-4812-956D-C47B1AC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71957"/>
            <a:ext cx="6495845" cy="1230788"/>
          </a:xfrm>
        </p:spPr>
        <p:txBody>
          <a:bodyPr/>
          <a:lstStyle/>
          <a:p>
            <a:r>
              <a:rPr lang="en-US" dirty="0"/>
              <a:t>Cyber Assured Systems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54933-E519-4F90-9E10-7759951B22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599" y="4643947"/>
            <a:ext cx="6821103" cy="1006167"/>
          </a:xfrm>
        </p:spPr>
        <p:txBody>
          <a:bodyPr/>
          <a:lstStyle/>
          <a:p>
            <a:r>
              <a:rPr lang="en-US" sz="1600" b="1" dirty="0"/>
              <a:t>Synthesizing Verified Components</a:t>
            </a:r>
          </a:p>
          <a:p>
            <a:r>
              <a:rPr lang="en-US" sz="1600" b="1" dirty="0"/>
              <a:t>for Cyber Assured Systems Engineering</a:t>
            </a:r>
          </a:p>
        </p:txBody>
      </p:sp>
      <p:pic>
        <p:nvPicPr>
          <p:cNvPr id="7" name="Picture 4" descr="Image result for univ of kansas logo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9FFFD"/>
              </a:clrFrom>
              <a:clrTo>
                <a:srgbClr val="F9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317" y="5699003"/>
            <a:ext cx="1379491" cy="3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ansas state university logo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BFFFE"/>
              </a:clrFrom>
              <a:clrTo>
                <a:srgbClr val="FB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25" y="5694086"/>
            <a:ext cx="1323975" cy="3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adventiumlabs.com/sites/adventiumlabs.com/themes/contrib/advent/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9176" y="5650114"/>
            <a:ext cx="1247775" cy="4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61 logo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6694" y="5565057"/>
            <a:ext cx="926254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1146957">
            <a:off x="8202511" y="217983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17C5A-21C8-4A78-AA4B-D0D5DD5ADE52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A0EC5-E6B6-B44A-BC9A-167E4AC0C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21" y="5565057"/>
            <a:ext cx="1189358" cy="7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DBD-A552-864E-B808-737E9888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 Monitor Synthesis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A3BEF-266F-574D-BC53-0FA510129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0306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3751-45C8-FD4A-82D0-CB9A8A80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UxAS</a:t>
            </a:r>
            <a:r>
              <a:rPr lang="en-US" dirty="0"/>
              <a:t> Case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88142-3F2E-524D-A7C7-E9E892C20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8543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DDC5-DD7B-FD42-A0D4-37084FA9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E5E7B-9936-CF4D-89BB-18132A4A4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6104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914DE-1F12-4F62-8DCA-4DD37C3E94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/>
              <a:t>Introduce the AADL modeling environment where complete systems are modeled</a:t>
            </a:r>
          </a:p>
          <a:p>
            <a:r>
              <a:rPr lang="en-US" sz="1800" dirty="0"/>
              <a:t>Show existing legacy system that is vulnerable to supply chain attacks: harden legacy systems</a:t>
            </a:r>
          </a:p>
          <a:p>
            <a:r>
              <a:rPr lang="en-US" sz="1800" dirty="0"/>
              <a:t>Approach DARPA CASE Program:</a:t>
            </a:r>
          </a:p>
          <a:p>
            <a:pPr lvl="1"/>
            <a:r>
              <a:rPr lang="en-US" sz="1534" dirty="0"/>
              <a:t>Transform model with filters and monitors to protect from supply chain attack</a:t>
            </a:r>
          </a:p>
          <a:p>
            <a:pPr lvl="1"/>
            <a:r>
              <a:rPr lang="en-US" sz="1534" dirty="0"/>
              <a:t>Formally specify the filter and monitor behavior with AGREE</a:t>
            </a:r>
          </a:p>
          <a:p>
            <a:pPr lvl="1"/>
            <a:r>
              <a:rPr lang="en-US" sz="1534" dirty="0"/>
              <a:t>AGREE analysis to verify the system is hardened to supply chain attack</a:t>
            </a:r>
          </a:p>
          <a:p>
            <a:pPr lvl="1"/>
            <a:r>
              <a:rPr lang="en-US" sz="1534" dirty="0"/>
              <a:t>Synthesize added components from AGREE in a way that preserves the </a:t>
            </a:r>
            <a:r>
              <a:rPr lang="en-US" sz="1534" dirty="0" err="1"/>
              <a:t>meanin</a:t>
            </a:r>
            <a:endParaRPr lang="en-US" sz="1534" dirty="0"/>
          </a:p>
          <a:p>
            <a:pPr lvl="1"/>
            <a:r>
              <a:rPr lang="en-US" sz="1534" dirty="0" err="1"/>
              <a:t>CakeML</a:t>
            </a:r>
            <a:r>
              <a:rPr lang="en-US" sz="1534" dirty="0"/>
              <a:t> To compile to target backend framework</a:t>
            </a:r>
          </a:p>
          <a:p>
            <a:r>
              <a:rPr lang="en-US" sz="1800" dirty="0"/>
              <a:t>Show the AGREE Analysis on the unhardened system---the front end </a:t>
            </a:r>
            <a:r>
              <a:rPr lang="en-US" sz="1800" dirty="0" err="1"/>
              <a:t>GearCase</a:t>
            </a:r>
            <a:r>
              <a:rPr lang="en-US" sz="1800" dirty="0"/>
              <a:t> identifies the supply chain vulnerability and creates the requirement that fails AGREE</a:t>
            </a:r>
          </a:p>
          <a:p>
            <a:r>
              <a:rPr lang="en-US" sz="1800" dirty="0"/>
              <a:t>Show the transform that adds the filter and monitor (one slide each)</a:t>
            </a:r>
          </a:p>
          <a:p>
            <a:r>
              <a:rPr lang="en-US" sz="1800" dirty="0"/>
              <a:t>Explain the specification for the filter</a:t>
            </a:r>
          </a:p>
          <a:p>
            <a:r>
              <a:rPr lang="en-US" sz="1800" dirty="0"/>
              <a:t>Explain the specification for the monitor</a:t>
            </a:r>
          </a:p>
          <a:p>
            <a:r>
              <a:rPr lang="en-US" sz="1800" dirty="0"/>
              <a:t>Show the AGREE analysis that now passes the cyber requirement</a:t>
            </a:r>
          </a:p>
          <a:p>
            <a:r>
              <a:rPr lang="en-US" sz="1800" dirty="0"/>
              <a:t>Explain the semantic model in HOL and its transformation to </a:t>
            </a:r>
            <a:r>
              <a:rPr lang="en-US" sz="1800" dirty="0" err="1"/>
              <a:t>step_fn</a:t>
            </a:r>
            <a:r>
              <a:rPr lang="en-US" sz="1800" dirty="0"/>
              <a:t> in </a:t>
            </a:r>
            <a:r>
              <a:rPr lang="en-US" sz="1800" dirty="0" err="1"/>
              <a:t>CakeML</a:t>
            </a:r>
            <a:r>
              <a:rPr lang="en-US" sz="1800" dirty="0"/>
              <a:t> --- proof certificate that the </a:t>
            </a:r>
            <a:r>
              <a:rPr lang="en-US" sz="1800" dirty="0" err="1"/>
              <a:t>step_fn</a:t>
            </a:r>
            <a:r>
              <a:rPr lang="en-US" sz="1800" dirty="0"/>
              <a:t> preserves the guarantees (if we have it)</a:t>
            </a:r>
          </a:p>
          <a:p>
            <a:r>
              <a:rPr lang="en-US" sz="1800" dirty="0"/>
              <a:t>Show the larger Phase 2 model and explain the added filters and monitors:</a:t>
            </a:r>
          </a:p>
          <a:p>
            <a:pPr lvl="1"/>
            <a:r>
              <a:rPr lang="en-US" sz="1534" dirty="0"/>
              <a:t>Filters on one slide</a:t>
            </a:r>
          </a:p>
          <a:p>
            <a:pPr lvl="1"/>
            <a:r>
              <a:rPr lang="en-US" sz="1534" dirty="0"/>
              <a:t>Geo-fence monitor</a:t>
            </a:r>
          </a:p>
          <a:p>
            <a:pPr lvl="1"/>
            <a:r>
              <a:rPr lang="en-US" sz="1534" dirty="0"/>
              <a:t>Req-monitor</a:t>
            </a:r>
          </a:p>
          <a:p>
            <a:r>
              <a:rPr lang="en-US" sz="1800" dirty="0"/>
              <a:t>Show video of running system</a:t>
            </a:r>
          </a:p>
          <a:p>
            <a:r>
              <a:rPr lang="en-US" sz="1800" dirty="0"/>
              <a:t>Conclusions and Future work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34792-40C1-4D0E-8068-1978FE32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(15 minute Target)</a:t>
            </a:r>
          </a:p>
        </p:txBody>
      </p:sp>
    </p:spTree>
    <p:extLst>
      <p:ext uri="{BB962C8B-B14F-4D97-AF65-F5344CB8AC3E}">
        <p14:creationId xmlns:p14="http://schemas.microsoft.com/office/powerpoint/2010/main" val="20389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8D508-B717-4A47-B64F-388071E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AADL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F26D-E023-3B4E-9C58-3CB2FD6F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BE66B-415F-C344-B015-C894A4CA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32217"/>
            <a:ext cx="11938000" cy="2735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94D68B-472A-2E49-973D-736E0B5684A1}"/>
              </a:ext>
            </a:extLst>
          </p:cNvPr>
          <p:cNvSpPr/>
          <p:nvPr/>
        </p:nvSpPr>
        <p:spPr>
          <a:xfrm>
            <a:off x="871653" y="5202535"/>
            <a:ext cx="104486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can this design be cyber-hardened?</a:t>
            </a:r>
          </a:p>
        </p:txBody>
      </p:sp>
    </p:spTree>
    <p:extLst>
      <p:ext uri="{BB962C8B-B14F-4D97-AF65-F5344CB8AC3E}">
        <p14:creationId xmlns:p14="http://schemas.microsoft.com/office/powerpoint/2010/main" val="289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4F960-C730-F74F-8F85-C6D807D9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DARPA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846F-E3A9-4346-8B26-97CFE32336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38560" y="4501569"/>
            <a:ext cx="304800" cy="235898"/>
          </a:xfrm>
        </p:spPr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295558-5CBB-9F45-AB72-769241C42C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50436" y="1410089"/>
            <a:ext cx="8915400" cy="758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/>
                </a:solidFill>
              </a:rPr>
              <a:t>C</a:t>
            </a:r>
            <a:r>
              <a:rPr lang="en-US" sz="3200" dirty="0"/>
              <a:t>yber </a:t>
            </a:r>
            <a:r>
              <a:rPr lang="en-US" sz="3200" b="1" dirty="0">
                <a:solidFill>
                  <a:schemeClr val="accent1"/>
                </a:solidFill>
              </a:rPr>
              <a:t>A</a:t>
            </a:r>
            <a:r>
              <a:rPr lang="en-US" sz="3200" dirty="0"/>
              <a:t>ssured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dirty="0"/>
              <a:t>ystems </a:t>
            </a:r>
            <a:r>
              <a:rPr lang="en-US" sz="3200" b="1" dirty="0">
                <a:solidFill>
                  <a:schemeClr val="accent1"/>
                </a:solidFill>
              </a:rPr>
              <a:t>E</a:t>
            </a:r>
            <a:r>
              <a:rPr lang="en-US" sz="3200" dirty="0"/>
              <a:t>ngineering (</a:t>
            </a:r>
            <a:r>
              <a:rPr lang="en-US" sz="3200" dirty="0">
                <a:solidFill>
                  <a:schemeClr val="accent1"/>
                </a:solidFill>
              </a:rPr>
              <a:t>CASE</a:t>
            </a:r>
            <a:r>
              <a:rPr lang="en-US" sz="3200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A9DCC0-9D21-014A-913F-22707A8F445D}"/>
              </a:ext>
            </a:extLst>
          </p:cNvPr>
          <p:cNvSpPr/>
          <p:nvPr/>
        </p:nvSpPr>
        <p:spPr>
          <a:xfrm>
            <a:off x="628650" y="2603500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F55720-5A58-F241-A5F2-D53005BFBD48}"/>
              </a:ext>
            </a:extLst>
          </p:cNvPr>
          <p:cNvSpPr/>
          <p:nvPr/>
        </p:nvSpPr>
        <p:spPr>
          <a:xfrm>
            <a:off x="2884170" y="2611808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6340C1-D83C-9B4B-96F0-4556E6D6C0C0}"/>
              </a:ext>
            </a:extLst>
          </p:cNvPr>
          <p:cNvSpPr/>
          <p:nvPr/>
        </p:nvSpPr>
        <p:spPr>
          <a:xfrm>
            <a:off x="5139690" y="2603500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9453DB-2CC8-5945-A847-D35DB2466CEF}"/>
              </a:ext>
            </a:extLst>
          </p:cNvPr>
          <p:cNvSpPr/>
          <p:nvPr/>
        </p:nvSpPr>
        <p:spPr>
          <a:xfrm>
            <a:off x="4025900" y="3660969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Filters and Monitors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53BEE8-88B3-0E4B-BFAE-F0E84947FDF1}"/>
              </a:ext>
            </a:extLst>
          </p:cNvPr>
          <p:cNvSpPr/>
          <p:nvPr/>
        </p:nvSpPr>
        <p:spPr>
          <a:xfrm>
            <a:off x="7395210" y="2600022"/>
            <a:ext cx="1714500" cy="76835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Resolint</a:t>
            </a:r>
            <a:r>
              <a:rPr lang="en-US" dirty="0"/>
              <a:t> and Transforms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484A36-8655-0E40-B22D-99751E4766C9}"/>
              </a:ext>
            </a:extLst>
          </p:cNvPr>
          <p:cNvSpPr/>
          <p:nvPr/>
        </p:nvSpPr>
        <p:spPr>
          <a:xfrm>
            <a:off x="9650730" y="2600022"/>
            <a:ext cx="1714500" cy="7683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SPLAT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AF5CB4-AE17-FB40-8288-A2AC2F0B97F8}"/>
              </a:ext>
            </a:extLst>
          </p:cNvPr>
          <p:cNvSpPr/>
          <p:nvPr/>
        </p:nvSpPr>
        <p:spPr>
          <a:xfrm>
            <a:off x="9650730" y="3660969"/>
            <a:ext cx="1714500" cy="76835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3E7B24F-71C2-A048-B200-6F1D9E4190E6}"/>
              </a:ext>
            </a:extLst>
          </p:cNvPr>
          <p:cNvSpPr/>
          <p:nvPr/>
        </p:nvSpPr>
        <p:spPr>
          <a:xfrm>
            <a:off x="2400935" y="2850847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822C9F4-1AF6-A14E-9858-FE654BEFBE2D}"/>
              </a:ext>
            </a:extLst>
          </p:cNvPr>
          <p:cNvSpPr/>
          <p:nvPr/>
        </p:nvSpPr>
        <p:spPr>
          <a:xfrm>
            <a:off x="467042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7274E7-B43B-BB41-924D-5143D935C1E4}"/>
              </a:ext>
            </a:extLst>
          </p:cNvPr>
          <p:cNvSpPr/>
          <p:nvPr/>
        </p:nvSpPr>
        <p:spPr>
          <a:xfrm>
            <a:off x="691197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64BB3D5-1D82-A04E-9154-65211FF3AFDE}"/>
              </a:ext>
            </a:extLst>
          </p:cNvPr>
          <p:cNvSpPr/>
          <p:nvPr/>
        </p:nvSpPr>
        <p:spPr>
          <a:xfrm>
            <a:off x="9167495" y="2862633"/>
            <a:ext cx="425450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ADF73B2-1F4D-E741-B6AE-707BEE22D171}"/>
              </a:ext>
            </a:extLst>
          </p:cNvPr>
          <p:cNvSpPr/>
          <p:nvPr/>
        </p:nvSpPr>
        <p:spPr>
          <a:xfrm rot="2142208">
            <a:off x="9091452" y="3383618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FF9E4F5-58C5-1743-9EFE-51CD46CC1D18}"/>
              </a:ext>
            </a:extLst>
          </p:cNvPr>
          <p:cNvSpPr/>
          <p:nvPr/>
        </p:nvSpPr>
        <p:spPr>
          <a:xfrm rot="8546200">
            <a:off x="5782938" y="3498624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2916B40-FF8D-4D48-AB4A-379B01B13F73}"/>
              </a:ext>
            </a:extLst>
          </p:cNvPr>
          <p:cNvSpPr/>
          <p:nvPr/>
        </p:nvSpPr>
        <p:spPr>
          <a:xfrm rot="12815505">
            <a:off x="3489223" y="3498624"/>
            <a:ext cx="479341" cy="266700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8DCA858-AD0E-B242-9BA0-3A676AE20361}"/>
              </a:ext>
            </a:extLst>
          </p:cNvPr>
          <p:cNvSpPr txBox="1">
            <a:spLocks/>
          </p:cNvSpPr>
          <p:nvPr/>
        </p:nvSpPr>
        <p:spPr>
          <a:xfrm>
            <a:off x="1638300" y="4988788"/>
            <a:ext cx="8915400" cy="758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1143" indent="-311143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377" indent="-300559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3887" indent="-304776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3440" indent="-304776" algn="l" defTabSz="609555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2994" indent="-304776" algn="l" defTabSz="60955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6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err="1">
                <a:solidFill>
                  <a:schemeClr val="accent1"/>
                </a:solidFill>
              </a:rPr>
              <a:t>BriefCase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OSATE integrated tool set</a:t>
            </a:r>
          </a:p>
        </p:txBody>
      </p:sp>
    </p:spTree>
    <p:extLst>
      <p:ext uri="{BB962C8B-B14F-4D97-AF65-F5344CB8AC3E}">
        <p14:creationId xmlns:p14="http://schemas.microsoft.com/office/powerpoint/2010/main" val="109495902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8D508-B717-4A47-B64F-388071E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GearCase</a:t>
            </a:r>
            <a:r>
              <a:rPr lang="en-US" dirty="0"/>
              <a:t> and DCRYPPS Cyber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F26D-E023-3B4E-9C58-3CB2FD6FE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BE66B-415F-C344-B015-C894A4CA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32217"/>
            <a:ext cx="11938000" cy="2735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73C87-D7CB-6144-A0EA-533EF56232A1}"/>
              </a:ext>
            </a:extLst>
          </p:cNvPr>
          <p:cNvSpPr txBox="1"/>
          <p:nvPr/>
        </p:nvSpPr>
        <p:spPr>
          <a:xfrm>
            <a:off x="4083050" y="4006850"/>
            <a:ext cx="201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Uncontrolled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E4266-D296-C246-A05D-0014BA687F33}"/>
              </a:ext>
            </a:extLst>
          </p:cNvPr>
          <p:cNvSpPr txBox="1"/>
          <p:nvPr/>
        </p:nvSpPr>
        <p:spPr>
          <a:xfrm>
            <a:off x="8105775" y="3771900"/>
            <a:ext cx="201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0D2107-C3E2-6849-8A7F-92B2404C4FA3}"/>
              </a:ext>
            </a:extLst>
          </p:cNvPr>
          <p:cNvSpPr/>
          <p:nvPr/>
        </p:nvSpPr>
        <p:spPr>
          <a:xfrm>
            <a:off x="3308350" y="2698750"/>
            <a:ext cx="3816350" cy="164665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528592-E135-1C45-828A-0182845C08D0}"/>
              </a:ext>
            </a:extLst>
          </p:cNvPr>
          <p:cNvSpPr/>
          <p:nvPr/>
        </p:nvSpPr>
        <p:spPr>
          <a:xfrm>
            <a:off x="7204074" y="2463800"/>
            <a:ext cx="3959225" cy="16466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209FB-23E3-F240-8DFE-13D293A024F5}"/>
              </a:ext>
            </a:extLst>
          </p:cNvPr>
          <p:cNvSpPr/>
          <p:nvPr/>
        </p:nvSpPr>
        <p:spPr>
          <a:xfrm>
            <a:off x="3734904" y="5011937"/>
            <a:ext cx="47221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malicious behavior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8C8B6-1157-D943-ABA9-9CF6A5ECF70B}"/>
              </a:ext>
            </a:extLst>
          </p:cNvPr>
          <p:cNvSpPr/>
          <p:nvPr/>
        </p:nvSpPr>
        <p:spPr>
          <a:xfrm>
            <a:off x="3179357" y="5535157"/>
            <a:ext cx="59602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Protect </a:t>
            </a: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WM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from malicious behavior</a:t>
            </a:r>
          </a:p>
        </p:txBody>
      </p:sp>
    </p:spTree>
    <p:extLst>
      <p:ext uri="{BB962C8B-B14F-4D97-AF65-F5344CB8AC3E}">
        <p14:creationId xmlns:p14="http://schemas.microsoft.com/office/powerpoint/2010/main" val="23571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BA03-320D-0C45-8B38-C0627537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AGREE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6D1CF-FA8B-0144-B964-F4C6239B6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5968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8153-D9CD-DE4B-A7FD-1BDF1A7F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Filter on AI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33A52-2B7A-834C-98D2-3E438C570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9154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556-49D3-6E44-8C01-E31ECB9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Monitor on AI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0F4C-A805-FC42-93CC-F07DB9E30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336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6D78-D3AB-B448-86E0-8FBE0E0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Analysis of HARDENED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2EFE2-F405-944C-BA1E-1B69008AD5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3145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006-4499-E14D-BB26-F48309A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SPLAT Filter Synthesis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4F910-0BAB-B64F-9BE9-A133B900F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01517C5A-21C8-4A78-AA4B-D0D5DD5ADE52}" type="slidenum">
              <a:rPr lang="en-US" smtClean="0">
                <a:solidFill>
                  <a:srgbClr val="000000"/>
                </a:solidFill>
              </a:rPr>
              <a:pPr algn="r"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6574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Tech_Data_16x9_optimize2.potx" id="{B2E20F7C-A450-4CE9-8668-A24BAE5CE892}" vid="{C9082DFA-CCE5-4318-9DA1-8D15C5165ADB}"/>
    </a:ext>
  </a:extLst>
</a:theme>
</file>

<file path=ppt/theme/theme2.xml><?xml version="1.0" encoding="utf-8"?>
<a:theme xmlns:a="http://schemas.openxmlformats.org/drawingml/2006/main" name="1_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llins_PPT_Template_ITC_UTAS_2018_16x9_bam.potx" id="{CABE2381-47F5-4C44-A521-07CCECE79B99}" vid="{C6ADA71E-084B-4DBB-BAA5-4A2080023A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Collins_Tech_Data_16x9</Template>
  <TotalTime>6484</TotalTime>
  <Words>670</Words>
  <Application>Microsoft Macintosh PowerPoint</Application>
  <PresentationFormat>Widescreen</PresentationFormat>
  <Paragraphs>98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Regular</vt:lpstr>
      <vt:lpstr>Calibri</vt:lpstr>
      <vt:lpstr>Stencil</vt:lpstr>
      <vt:lpstr>Collins Aerospace 16x9</vt:lpstr>
      <vt:lpstr>1_Collins Aerospace 16x9</vt:lpstr>
      <vt:lpstr>Cyber Assured Systems Engineering</vt:lpstr>
      <vt:lpstr>Simple AADL System Design</vt:lpstr>
      <vt:lpstr>DARPA CASE</vt:lpstr>
      <vt:lpstr>GearCase and DCRYPPS Cyber Analysis</vt:lpstr>
      <vt:lpstr>Contracts and AGREE Analysis</vt:lpstr>
      <vt:lpstr>ADD Filter on AI output</vt:lpstr>
      <vt:lpstr>Add Monitor on AI Behavior</vt:lpstr>
      <vt:lpstr>AGREE Analysis of HARDENED Design</vt:lpstr>
      <vt:lpstr>SPLAT Filter Synthesis</vt:lpstr>
      <vt:lpstr>SPLAT Monitor Synthesis</vt:lpstr>
      <vt:lpstr>SUMMARY Of UxAS Case STUDY</vt:lpstr>
      <vt:lpstr>Conclusions and Future Work</vt:lpstr>
      <vt:lpstr>Outline (15 minute Target)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meeting agenda (Collins)</dc:title>
  <dc:creator>Cofer, Darren D                            Collins</dc:creator>
  <cp:lastModifiedBy>Eric Mercer</cp:lastModifiedBy>
  <cp:revision>29</cp:revision>
  <dcterms:created xsi:type="dcterms:W3CDTF">2021-09-20T22:30:16Z</dcterms:created>
  <dcterms:modified xsi:type="dcterms:W3CDTF">2021-10-12T23:07:52Z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iteId">
    <vt:lpwstr>7a18110d-ef9b-4274-acef-e62ab0fe28ed</vt:lpwstr>
  </property>
  <property fmtid="{D5CDD505-2E9C-101B-9397-08002B2CF9AE}" pid="4" name="MSIP_Label_4447dd6a-a4a1-440b-a6a3-9124ef1ee017_Owner">
    <vt:lpwstr>10657319@adxuser.com</vt:lpwstr>
  </property>
  <property fmtid="{D5CDD505-2E9C-101B-9397-08002B2CF9AE}" pid="5" name="MSIP_Label_4447dd6a-a4a1-440b-a6a3-9124ef1ee017_SetDate">
    <vt:lpwstr>2021-09-20T23:13:40.8712298Z</vt:lpwstr>
  </property>
  <property fmtid="{D5CDD505-2E9C-101B-9397-08002B2CF9AE}" pid="6" name="MSIP_Label_4447dd6a-a4a1-440b-a6a3-9124ef1ee017_Name">
    <vt:lpwstr>NO TECH DATA</vt:lpwstr>
  </property>
  <property fmtid="{D5CDD505-2E9C-101B-9397-08002B2CF9AE}" pid="7" name="MSIP_Label_4447dd6a-a4a1-440b-a6a3-9124ef1ee017_Application">
    <vt:lpwstr>Microsoft Azure Information Protection</vt:lpwstr>
  </property>
  <property fmtid="{D5CDD505-2E9C-101B-9397-08002B2CF9AE}" pid="8" name="MSIP_Label_4447dd6a-a4a1-440b-a6a3-9124ef1ee017_ActionId">
    <vt:lpwstr>eefe364f-1d82-4f25-9445-b4591d7267b0</vt:lpwstr>
  </property>
  <property fmtid="{D5CDD505-2E9C-101B-9397-08002B2CF9AE}" pid="9" name="MSIP_Label_4447dd6a-a4a1-440b-a6a3-9124ef1ee017_Extended_MSFT_Method">
    <vt:lpwstr>Manual</vt:lpwstr>
  </property>
  <property fmtid="{D5CDD505-2E9C-101B-9397-08002B2CF9AE}" pid="10" name="Sensitivity">
    <vt:lpwstr>NO TECH DATA</vt:lpwstr>
  </property>
</Properties>
</file>