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notesMasterIdLst>
    <p:notesMasterId r:id="rId21"/>
  </p:notesMasterIdLst>
  <p:sldIdLst>
    <p:sldId id="274" r:id="rId3"/>
    <p:sldId id="275" r:id="rId4"/>
    <p:sldId id="276" r:id="rId5"/>
    <p:sldId id="277" r:id="rId6"/>
    <p:sldId id="287" r:id="rId7"/>
    <p:sldId id="278" r:id="rId8"/>
    <p:sldId id="286" r:id="rId9"/>
    <p:sldId id="279" r:id="rId10"/>
    <p:sldId id="280" r:id="rId11"/>
    <p:sldId id="288" r:id="rId12"/>
    <p:sldId id="289" r:id="rId13"/>
    <p:sldId id="281" r:id="rId14"/>
    <p:sldId id="282" r:id="rId15"/>
    <p:sldId id="290" r:id="rId16"/>
    <p:sldId id="283" r:id="rId17"/>
    <p:sldId id="284" r:id="rId18"/>
    <p:sldId id="285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3" autoAdjust="0"/>
    <p:restoredTop sz="78264"/>
  </p:normalViewPr>
  <p:slideViewPr>
    <p:cSldViewPr snapToGrid="0">
      <p:cViewPr varScale="1">
        <p:scale>
          <a:sx n="200" d="100"/>
          <a:sy n="200" d="100"/>
        </p:scale>
        <p:origin x="83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94" d="100"/>
          <a:sy n="194" d="100"/>
        </p:scale>
        <p:origin x="60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25296-A18B-4E1B-A87F-5B0F15AE664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9C6FC-FF7A-42EA-AB0C-7421F578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The system is described with the Architecture Analysis and Design Language (AADL). It includes all the hardware components for the system with data-types, connections, software aspects, etc. Somewhat complete model of the system to be constructed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 figure here shows the software component in a UAV AADL design. Each box is a thread of execution.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AI is an third-party uncontrolled flight planner that generates waypoints based on a mission (automation request) and the vehicle’s current location. The mission is a set of waypoints bundled in an automation request.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WM is a legacy component that meters waypoints to the actual UAV flight controller based on the vehicles current location.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33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81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7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3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CASE: design in cyber-resiliency for complex cyber-physical systems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BriefCase</a:t>
            </a:r>
            <a:r>
              <a:rPr lang="en-US" dirty="0"/>
              <a:t> is a toolset that is integrated into the OSATE AADL environment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GearCASE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DCRYPPS</a:t>
            </a:r>
            <a:r>
              <a:rPr lang="en-US" dirty="0"/>
              <a:t> are cyber-vulnerability analysis tools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Resolint</a:t>
            </a:r>
            <a:r>
              <a:rPr lang="en-US" dirty="0"/>
              <a:t> is a static analysis tool for model guideline conformance</a:t>
            </a:r>
          </a:p>
          <a:p>
            <a:r>
              <a:rPr lang="en-US" dirty="0">
                <a:solidFill>
                  <a:schemeClr val="accent1"/>
                </a:solidFill>
              </a:rPr>
              <a:t>Resolute</a:t>
            </a:r>
            <a:r>
              <a:rPr lang="en-US" dirty="0"/>
              <a:t> is a tool for constructing assurance cases</a:t>
            </a:r>
          </a:p>
          <a:p>
            <a:r>
              <a:rPr lang="en-US" dirty="0">
                <a:solidFill>
                  <a:schemeClr val="accent1"/>
                </a:solidFill>
              </a:rPr>
              <a:t>AGREE</a:t>
            </a:r>
            <a:r>
              <a:rPr lang="en-US" dirty="0"/>
              <a:t> is a tool for compositional assume-guarantee model checking</a:t>
            </a:r>
          </a:p>
          <a:p>
            <a:r>
              <a:rPr lang="en-US" dirty="0">
                <a:solidFill>
                  <a:schemeClr val="accent1"/>
                </a:solidFill>
              </a:rPr>
              <a:t>SPLAT</a:t>
            </a:r>
            <a:r>
              <a:rPr lang="en-US" dirty="0"/>
              <a:t> is a tool automatic synthesis of AGREE specifications</a:t>
            </a:r>
          </a:p>
          <a:p>
            <a:r>
              <a:rPr lang="en-US" dirty="0">
                <a:solidFill>
                  <a:schemeClr val="accent1"/>
                </a:solidFill>
              </a:rPr>
              <a:t>HAMR</a:t>
            </a:r>
            <a:r>
              <a:rPr lang="en-US" dirty="0"/>
              <a:t> is a tool for automatic synthesis the communication fabric between 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The system is described with the Architecture Analysis and Design Language (AADL). It includes all the hardware components for the system with data-types, connections, software aspects, etc. Somewhat complete model of the system to be constructed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 figure here shows the software component in a UAV AADL design. Each box is a thread of execution.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AI is an third-party uncontrolled flight planner that generates waypoints based on a mission (automation request) and the vehicle’s current location. The mission is a set of waypoints bundled in an automation request.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WM is a legacy component that meters waypoints to the actual UAV flight controller based on the vehicles current location.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Component behavior is defined by contracts that can be analyzed. After the cyber-threat analysis, the the AI gets a contract that says it’s outputs are unconstrained.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 Waypoint manager contract in updated to assume its inputs are well-formed.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5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The system is described with the Architecture Analysis and Design Language (AADL). It includes all the hardware components for the system with data-types, connections, software aspects, etc. Somewhat complete model of the system to be constructed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 figure here shows the software component in a UAV AADL design. Each box is a thread of execution.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AI is an third-party uncontrolled flight planner that generates waypoints based on a mission (automation request) and the vehicle’s current location. The mission is a set of waypoints bundled in an automation request.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WM is a legacy component that meters waypoints to the actual UAV flight controller based on the vehicles current location.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requires and the WM and note that the AI ensures nothing!!</a:t>
            </a:r>
          </a:p>
          <a:p>
            <a:endParaRPr lang="en-US" dirty="0"/>
          </a:p>
          <a:p>
            <a:r>
              <a:rPr lang="en-US" dirty="0"/>
              <a:t>Show the AGREE analysis that fails.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88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requires and the WM and note that the AI ensures nothing!!</a:t>
            </a:r>
          </a:p>
          <a:p>
            <a:endParaRPr lang="en-US" dirty="0"/>
          </a:p>
          <a:p>
            <a:r>
              <a:rPr lang="en-US" dirty="0"/>
              <a:t>Show the AGREE analysis that fails.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61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2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83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9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73915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43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79"/>
            <a:ext cx="10972800" cy="4664517"/>
          </a:xfrm>
        </p:spPr>
        <p:txBody>
          <a:bodyPr>
            <a:noAutofit/>
          </a:bodyPr>
          <a:lstStyle>
            <a:lvl1pPr marL="311143" indent="-31114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6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6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8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7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4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1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53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89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 marL="1828664" indent="0">
              <a:buClr>
                <a:schemeClr val="bg2"/>
              </a:buClr>
              <a:buNone/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3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7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84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77685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| Black | Bombardier Challe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A1E556-6413-2748-8C90-1490CB30C34A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"/>
            <a:ext cx="12192000" cy="68600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8E1708-9243-4A88-A0A5-D260B7B62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429F49EF-383E-43F9-9E97-7A0B53287D22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bg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bg1"/>
                </a:solidFill>
              </a:rPr>
              <a:t>Collins Aerospace</a:t>
            </a:r>
            <a:endParaRPr lang="en-US" sz="800" spc="0" baseline="0" dirty="0">
              <a:solidFill>
                <a:schemeClr val="bg1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D53113AF-C9CA-4D81-B08C-462C910D30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21461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| F-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697A-EAFE-4135-8921-5431440E6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11643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9EA1E71-B0DD-465E-9427-5EC5252786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072135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CCE69EA6-B4A4-42D3-83CB-E441D57D6BB7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3C2B1-4AE8-4340-B6D4-45C63064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31" y="6263375"/>
            <a:ext cx="2084832" cy="3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4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| White | F-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13D5E0-87F7-496C-93FF-D2496625D1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844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697A-EAFE-4135-8921-5431440E6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11643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9EA1E71-B0DD-465E-9427-5EC5252786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072135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CCE69EA6-B4A4-42D3-83CB-E441D57D6BB7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D4B673-00C8-4258-B5F1-292D454EE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1" y="6263375"/>
            <a:ext cx="2084832" cy="3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 Slide | White | JTA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697A-EAFE-4135-8921-5431440E6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0334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9EA1E71-B0DD-465E-9427-5EC5252786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06384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CCE69EA6-B4A4-42D3-83CB-E441D57D6BB7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645D6060-DB70-491D-BA0F-B560C8EDAD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57698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| White | Airbus A320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F0AE72-72D5-774B-BB51-17A7F91B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844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B4238-3694-49D7-BE0D-0692B3D5F8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C085BA19-55C6-4C03-91B2-521DB5A34C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D6AA15C9-8D19-4E6A-9E7D-3E46D2F67B30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tx1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F04D1304-469D-47D9-A0A8-AE71ECC27F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3443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3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0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0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50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77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8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95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3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80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1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3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3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6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98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8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3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39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2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6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5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5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1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3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09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08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E489-042B-42AF-8000-3144E029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B35A-6ADA-4721-ABAA-9BC8648A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6306-926A-49EB-8679-2130D565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E624-2344-46A6-8270-A2D79BCF4266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AC9D-7425-4668-B887-5E7BD081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3455A-F74A-4CBB-ADBC-61EBDC14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46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32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7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23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53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4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71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7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24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78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1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66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 marL="1828664" indent="0">
              <a:buClr>
                <a:schemeClr val="bg2"/>
              </a:buClr>
              <a:buNone/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5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2D24D-4C09-1045-A1DC-71AFF869A4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193"/>
          <a:stretch/>
        </p:blipFill>
        <p:spPr>
          <a:xfrm rot="5400000">
            <a:off x="-619035" y="619037"/>
            <a:ext cx="6858001" cy="56199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F84B69-E00D-6C48-AA83-A9DA1295FC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98842" y="3741417"/>
            <a:ext cx="4871151" cy="4976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/>
              <a:buNone/>
              <a:defRPr b="0" spc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563264-7759-FA45-9A58-015466D6032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798842" y="4239041"/>
            <a:ext cx="4871151" cy="4976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C073DC-BC1C-4940-80D4-3F38B2AD95E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798842" y="4736665"/>
            <a:ext cx="4871151" cy="4976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phone number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218102-057F-FF40-966C-013A6C221BE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798842" y="5234289"/>
            <a:ext cx="4871151" cy="4976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AFDEE-92E8-CE48-A6CF-DFDDF3E12574}"/>
              </a:ext>
            </a:extLst>
          </p:cNvPr>
          <p:cNvSpPr txBox="1"/>
          <p:nvPr userDrawn="1"/>
        </p:nvSpPr>
        <p:spPr>
          <a:xfrm>
            <a:off x="6798838" y="3121229"/>
            <a:ext cx="3341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3200" cap="all" spc="667" dirty="0">
                <a:solidFill>
                  <a:srgbClr val="E4551F"/>
                </a:solidFill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77BC2-6090-4087-8B29-C898F11D776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706B3-B467-43B9-BA08-701CC04B987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3" name="Logo">
            <a:extLst>
              <a:ext uri="{FF2B5EF4-FFF2-40B4-BE49-F238E27FC236}">
                <a16:creationId xmlns:a16="http://schemas.microsoft.com/office/drawing/2014/main" id="{D2752B59-9A51-45EB-8E16-58ED2B50978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99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5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000000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000000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33178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>
              <a:solidFill>
                <a:srgbClr val="E455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09705"/>
      </p:ext>
    </p:extLst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79"/>
            <a:ext cx="10972800" cy="4664517"/>
          </a:xfrm>
        </p:spPr>
        <p:txBody>
          <a:bodyPr>
            <a:noAutofit/>
          </a:bodyPr>
          <a:lstStyle>
            <a:lvl1pPr marL="311143" indent="-31114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8391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7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2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87095"/>
      </p:ext>
    </p:extLst>
  </p:cSld>
  <p:clrMapOvr>
    <a:masterClrMapping/>
  </p:clrMapOvr>
  <p:transition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75234"/>
      </p:ext>
    </p:extLst>
  </p:cSld>
  <p:clrMapOvr>
    <a:masterClrMapping/>
  </p:clrMapOvr>
  <p:transition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7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4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22632"/>
      </p:ext>
    </p:extLst>
  </p:cSld>
  <p:clrMapOvr>
    <a:masterClrMapping/>
  </p:clrMapOvr>
  <p:transition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67767"/>
      </p:ext>
    </p:extLst>
  </p:cSld>
  <p:clrMapOvr>
    <a:masterClrMapping/>
  </p:clrMapOvr>
  <p:transition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80618"/>
      </p:ext>
    </p:extLst>
  </p:cSld>
  <p:clrMapOvr>
    <a:masterClrMapping/>
  </p:clrMapOvr>
  <p:transition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 marL="1828664" indent="0">
              <a:buClr>
                <a:schemeClr val="bg2"/>
              </a:buClr>
              <a:buNone/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26828"/>
      </p:ext>
    </p:extLst>
  </p:cSld>
  <p:clrMapOvr>
    <a:masterClrMapping/>
  </p:clrMapOvr>
  <p:transition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3E82E80-41F8-5A4F-9047-2FA2E9AB9A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3"/>
            <a:ext cx="12192000" cy="68600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F84B69-E00D-6C48-AA83-A9DA1295FC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7" y="1259991"/>
            <a:ext cx="4883972" cy="497624"/>
          </a:xfrm>
        </p:spPr>
        <p:txBody>
          <a:bodyPr anchor="ctr"/>
          <a:lstStyle>
            <a:lvl1pPr marL="0" indent="0">
              <a:buFont typeface="Arial"/>
              <a:buNone/>
              <a:defRPr b="0" spc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563264-7759-FA45-9A58-015466D6032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09607" y="1757615"/>
            <a:ext cx="4883972" cy="497624"/>
          </a:xfr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C073DC-BC1C-4940-80D4-3F38B2AD95E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09607" y="2255239"/>
            <a:ext cx="4883972" cy="497624"/>
          </a:xfr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phone number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218102-057F-FF40-966C-013A6C221BE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09607" y="2752863"/>
            <a:ext cx="4883972" cy="497624"/>
          </a:xfr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AFDEE-92E8-CE48-A6CF-DFDDF3E12574}"/>
              </a:ext>
            </a:extLst>
          </p:cNvPr>
          <p:cNvSpPr txBox="1"/>
          <p:nvPr userDrawn="1"/>
        </p:nvSpPr>
        <p:spPr>
          <a:xfrm>
            <a:off x="609606" y="539394"/>
            <a:ext cx="3341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3200" cap="all" spc="667" dirty="0">
                <a:solidFill>
                  <a:srgbClr val="E4551F"/>
                </a:solidFill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8E9DC-11A7-CF4E-B1F7-52C339AF06AB}"/>
              </a:ext>
            </a:extLst>
          </p:cNvPr>
          <p:cNvSpPr/>
          <p:nvPr userDrawn="1"/>
        </p:nvSpPr>
        <p:spPr>
          <a:xfrm>
            <a:off x="11338560" y="6345319"/>
            <a:ext cx="243840" cy="235898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 defTabSz="609585"/>
            <a:fld id="{84BE33A8-B07C-4AE5-8AD6-5B92B3138622}" type="slidenum">
              <a:rPr lang="en-US" altLang="en-US" sz="933" smtClean="0">
                <a:solidFill>
                  <a:srgbClr val="000000"/>
                </a:solidFill>
                <a:latin typeface="Arial Regular"/>
                <a:cs typeface="DIN-Light"/>
              </a:rPr>
              <a:pPr algn="r" defTabSz="609585"/>
              <a:t>‹#›</a:t>
            </a:fld>
            <a:endParaRPr lang="en-US" sz="933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F7E62-1891-41BC-9587-0F6EBB49CA1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E127E-DD74-471A-8806-229EE1EAA77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7" name="Footer Placeholder 3">
            <a:extLst>
              <a:ext uri="{FF2B5EF4-FFF2-40B4-BE49-F238E27FC236}">
                <a16:creationId xmlns:a16="http://schemas.microsoft.com/office/drawing/2014/main" id="{D1BDDFD5-0F37-45EF-B70A-812ACFCC40F8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FFFFFF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FFFFFF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  <p:sp>
        <p:nvSpPr>
          <p:cNvPr id="48" name="Logo">
            <a:extLst>
              <a:ext uri="{FF2B5EF4-FFF2-40B4-BE49-F238E27FC236}">
                <a16:creationId xmlns:a16="http://schemas.microsoft.com/office/drawing/2014/main" id="{329548B0-4CBC-40F8-BD6C-677083305E1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1987"/>
      </p:ext>
    </p:extLst>
  </p:cSld>
  <p:clrMapOvr>
    <a:masterClrMapping/>
  </p:clrMapOvr>
  <p:transition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36109"/>
      </p:ext>
    </p:extLst>
  </p:cSld>
  <p:clrMapOvr>
    <a:masterClrMapping/>
  </p:clrMapOvr>
  <p:transition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FFFFFF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FFFFFF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79758229"/>
      </p:ext>
    </p:extLst>
  </p:cSld>
  <p:clrMapOvr>
    <a:masterClrMapping/>
  </p:clrMapOvr>
  <p:transition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Black | Bombardier Challe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A1E556-6413-2748-8C90-1490CB30C34A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"/>
            <a:ext cx="12192000" cy="68600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8E1708-9243-4A88-A0A5-D260B7B62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429F49EF-383E-43F9-9E97-7A0B53287D22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000000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000000"/>
                </a:solidFill>
              </a:rPr>
              <a:t>Collins Aerospace</a:t>
            </a:r>
            <a:endParaRPr lang="en-US" sz="800" spc="0" dirty="0">
              <a:solidFill>
                <a:srgbClr val="000000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D53113AF-C9CA-4D81-B08C-462C910D307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6609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6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Black | Ha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39FFCA-C102-834E-AF56-E25BB0BB97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472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6EE12-2075-4712-88B7-927E2CEC03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413795CB-82BB-40B3-85BB-CAE2337CB2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AA8E133F-A19F-41F1-8D97-E02F31BA083F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FFFFFF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FFFFFF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4D69F79E-21F5-4EDE-AE84-DD0990101DA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36173"/>
      </p:ext>
    </p:extLst>
  </p:cSld>
  <p:clrMapOvr>
    <a:masterClrMapping/>
  </p:clrMapOvr>
  <p:transition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White | Sikorsky MH-60 Black Haw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8C3F82-8FA0-924D-8A57-29989F6A4B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" y="0"/>
            <a:ext cx="12192000" cy="68600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697A-EAFE-4135-8921-5431440E6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3865062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9EA1E71-B0DD-465E-9427-5EC5252786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5525554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CCE69EA6-B4A4-42D3-83CB-E441D57D6BB7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000000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000000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645D6060-DB70-491D-BA0F-B560C8EDADD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77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White | Airbus A340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F0AE72-72D5-774B-BB51-17A7F91B7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844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B4238-3694-49D7-BE0D-0692B3D5F8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C085BA19-55C6-4C03-91B2-521DB5A34C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D6AA15C9-8D19-4E6A-9E7D-3E46D2F67B30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000000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000000"/>
                </a:solidFill>
              </a:rPr>
              <a:t>Collins Aerospace</a:t>
            </a:r>
            <a:endParaRPr lang="en-US" sz="800" spc="0" dirty="0">
              <a:solidFill>
                <a:srgbClr val="000000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F04D1304-469D-47D9-A0A8-AE71ECC27F6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65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01517C5A-21C8-4A78-AA4B-D0D5DD5ADE52}" type="slidenum">
              <a:rPr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07196"/>
      </p:ext>
    </p:extLst>
  </p:cSld>
  <p:clrMapOvr>
    <a:masterClrMapping/>
  </p:clrMapOvr>
  <p:transition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01517C5A-21C8-4A78-AA4B-D0D5DD5ADE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04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50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36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88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 userDrawn="1"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95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 userDrawn="1"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45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1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80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 userDrawn="1"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20695"/>
      </p:ext>
    </p:extLst>
  </p:cSld>
  <p:clrMapOvr>
    <a:masterClrMapping/>
  </p:clrMapOvr>
  <p:transition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1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3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3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6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42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8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3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39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2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6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5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5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1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3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09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3047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 marL="1828664" indent="0">
              <a:buClr>
                <a:schemeClr val="bg2"/>
              </a:buClr>
              <a:buNone/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35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67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800" spc="0" baseline="0" dirty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43070"/>
            <a:ext cx="304800" cy="235898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933" b="0" i="0" smtClean="0">
                <a:latin typeface="Arial Regular"/>
                <a:cs typeface="DIN-Light"/>
              </a:defRPr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4325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7" r:id="rId36"/>
  </p:sldLayoutIdLst>
  <p:txStyles>
    <p:titleStyle>
      <a:lvl1pPr algn="l" defTabSz="609555" rtl="0" eaLnBrk="1" latinLnBrk="0" hangingPunct="1">
        <a:spcBef>
          <a:spcPct val="0"/>
        </a:spcBef>
        <a:buNone/>
        <a:defRPr sz="3200" b="0" i="0" kern="1200" cap="all" spc="4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11143" indent="-311143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377" indent="-300559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887" indent="-304776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440" indent="-304776" algn="l" defTabSz="609555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994" indent="-304776" algn="l" defTabSz="609555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6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800" spc="0" baseline="0" dirty="0">
                <a:solidFill>
                  <a:schemeClr val="accent1"/>
                </a:solidFill>
              </a:defRPr>
            </a:lvl1pPr>
          </a:lstStyle>
          <a:p>
            <a:pPr defTabSz="609585"/>
            <a:endParaRPr lang="en-US">
              <a:solidFill>
                <a:srgbClr val="E4551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43069"/>
            <a:ext cx="304800" cy="235898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933" b="0" i="0" smtClean="0">
                <a:latin typeface="Arial Regular"/>
                <a:cs typeface="DIN-Light"/>
              </a:defRPr>
            </a:lvl1pPr>
          </a:lstStyle>
          <a:p>
            <a:pPr algn="r" defTabSz="609585"/>
            <a:fld id="{01517C5A-21C8-4A78-AA4B-D0D5DD5ADE52}" type="slidenum">
              <a:rPr lang="en-US" smtClean="0">
                <a:solidFill>
                  <a:srgbClr val="FFFFFF"/>
                </a:solidFill>
              </a:rPr>
              <a:pPr algn="r" defTabSz="60958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FFFFFF"/>
                </a:solidFill>
                <a:cs typeface="DIN-Light"/>
              </a:rPr>
              <a:t>© 2021 </a:t>
            </a:r>
            <a:r>
              <a:rPr lang="en-US" sz="800" spc="0" dirty="0">
                <a:solidFill>
                  <a:srgbClr val="FFFFFF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15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</p:sldLayoutIdLst>
  <p:transition>
    <p:wipe dir="r"/>
  </p:transition>
  <p:hf hdr="0" ftr="0" dt="0"/>
  <p:txStyles>
    <p:titleStyle>
      <a:lvl1pPr algn="l" defTabSz="609555" rtl="0" eaLnBrk="1" latinLnBrk="0" hangingPunct="1">
        <a:spcBef>
          <a:spcPct val="0"/>
        </a:spcBef>
        <a:buNone/>
        <a:defRPr sz="3200" b="0" i="0" kern="1200" cap="all" spc="4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11143" indent="-311143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377" indent="-300559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887" indent="-304776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440" indent="-304776" algn="l" defTabSz="609555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994" indent="-304776" algn="l" defTabSz="609555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6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841FFF-F5DC-4812-956D-C47B1ACF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71957"/>
            <a:ext cx="6495845" cy="1230788"/>
          </a:xfrm>
        </p:spPr>
        <p:txBody>
          <a:bodyPr/>
          <a:lstStyle/>
          <a:p>
            <a:r>
              <a:rPr lang="en-US" dirty="0"/>
              <a:t>Cyber Assured Systems Engineering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54933-E519-4F90-9E10-7759951B22C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599" y="4643947"/>
            <a:ext cx="6821103" cy="1006167"/>
          </a:xfrm>
        </p:spPr>
        <p:txBody>
          <a:bodyPr/>
          <a:lstStyle/>
          <a:p>
            <a:r>
              <a:rPr lang="en-US" sz="1600" b="1" dirty="0"/>
              <a:t>Synthesizing Verified Components</a:t>
            </a:r>
          </a:p>
          <a:p>
            <a:r>
              <a:rPr lang="en-US" sz="1600" b="1" dirty="0"/>
              <a:t>for Cyber Assured Systems Engineering</a:t>
            </a:r>
          </a:p>
        </p:txBody>
      </p:sp>
      <p:pic>
        <p:nvPicPr>
          <p:cNvPr id="7" name="Picture 4" descr="Image result for univ of kansas logo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9FFFD"/>
              </a:clrFrom>
              <a:clrTo>
                <a:srgbClr val="F9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6317" y="5699003"/>
            <a:ext cx="1379491" cy="32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kansas state university logo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BFFFE"/>
              </a:clrFrom>
              <a:clrTo>
                <a:srgbClr val="FB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29825" y="5694086"/>
            <a:ext cx="1323975" cy="33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www.adventiumlabs.com/sites/adventiumlabs.com/themes/contrib/advent/logo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39176" y="5650114"/>
            <a:ext cx="1247775" cy="42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ata61 logo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6694" y="5565057"/>
            <a:ext cx="926254" cy="5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1146957">
            <a:off x="8202511" y="217983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tencil" panose="040409050D0802020404" pitchFamily="82" charset="0"/>
                <a:ea typeface="+mn-ea"/>
                <a:cs typeface="Arial" panose="020B0604020202020204" pitchFamily="34" charset="0"/>
              </a:rPr>
              <a:t>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517C5A-21C8-4A78-AA4B-D0D5DD5ADE52}" type="slidenum">
              <a:rPr kumimoji="0" lang="en-US" sz="9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egular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egular"/>
              <a:ea typeface="+mn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3A0EC5-E6B6-B44A-BC9A-167E4AC0CB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21" y="5565057"/>
            <a:ext cx="1189358" cy="75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9556-49D3-6E44-8C01-E31ECB9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Monitor TO DETECT BAD INPUT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30F4C-A805-FC42-93CC-F07DB9E30F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E0E1C-3E8F-7C45-B7BF-23C90E9CA25B}"/>
              </a:ext>
            </a:extLst>
          </p:cNvPr>
          <p:cNvSpPr/>
          <p:nvPr/>
        </p:nvSpPr>
        <p:spPr>
          <a:xfrm>
            <a:off x="165100" y="1510596"/>
            <a:ext cx="1193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enlo" panose="020B0609030804020204" pitchFamily="49" charset="0"/>
              </a:rPr>
              <a:t>eq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rsp</a:t>
            </a:r>
            <a:r>
              <a:rPr lang="en-US" dirty="0">
                <a:latin typeface="Menlo" panose="020B0609030804020204" pitchFamily="49" charset="0"/>
              </a:rPr>
              <a:t> : </a:t>
            </a:r>
            <a:r>
              <a:rPr lang="en-US" b="1" dirty="0">
                <a:latin typeface="Menlo" panose="020B0609030804020204" pitchFamily="49" charset="0"/>
              </a:rPr>
              <a:t>bool</a:t>
            </a:r>
            <a:r>
              <a:rPr lang="en-US" dirty="0"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event</a:t>
            </a:r>
            <a:r>
              <a:rPr lang="en-US" dirty="0">
                <a:latin typeface="Menlo" panose="020B0609030804020204" pitchFamily="49" charset="0"/>
              </a:rPr>
              <a:t>(Response);</a:t>
            </a:r>
          </a:p>
          <a:p>
            <a:r>
              <a:rPr lang="en-US" b="1" dirty="0">
                <a:latin typeface="Menlo" panose="020B0609030804020204" pitchFamily="49" charset="0"/>
              </a:rPr>
              <a:t>eq</a:t>
            </a:r>
            <a:r>
              <a:rPr lang="en-US" dirty="0">
                <a:latin typeface="Menlo" panose="020B0609030804020204" pitchFamily="49" charset="0"/>
              </a:rPr>
              <a:t> req : </a:t>
            </a:r>
            <a:r>
              <a:rPr lang="en-US" b="1" dirty="0">
                <a:latin typeface="Menlo" panose="020B0609030804020204" pitchFamily="49" charset="0"/>
              </a:rPr>
              <a:t>bool</a:t>
            </a:r>
            <a:r>
              <a:rPr lang="en-US" dirty="0"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event</a:t>
            </a:r>
            <a:r>
              <a:rPr lang="en-US" dirty="0">
                <a:latin typeface="Menlo" panose="020B0609030804020204" pitchFamily="49" charset="0"/>
              </a:rPr>
              <a:t>(Request);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b="1" dirty="0">
                <a:latin typeface="Menlo" panose="020B0609030804020204" pitchFamily="49" charset="0"/>
              </a:rPr>
              <a:t>eq</a:t>
            </a:r>
            <a:r>
              <a:rPr lang="en-US" dirty="0">
                <a:latin typeface="Menlo" panose="020B0609030804020204" pitchFamily="49" charset="0"/>
              </a:rPr>
              <a:t> current : </a:t>
            </a:r>
            <a:r>
              <a:rPr lang="en-US" b="1" dirty="0">
                <a:latin typeface="Menlo" panose="020B0609030804020204" pitchFamily="49" charset="0"/>
              </a:rPr>
              <a:t>bool</a:t>
            </a:r>
            <a:r>
              <a:rPr lang="en-US" dirty="0">
                <a:latin typeface="Menlo" panose="020B0609030804020204" pitchFamily="49" charset="0"/>
              </a:rPr>
              <a:t> = (req = </a:t>
            </a:r>
            <a:r>
              <a:rPr lang="en-US" dirty="0" err="1">
                <a:latin typeface="Menlo" panose="020B0609030804020204" pitchFamily="49" charset="0"/>
              </a:rPr>
              <a:t>rsp</a:t>
            </a:r>
            <a:r>
              <a:rPr lang="en-US" dirty="0">
                <a:latin typeface="Menlo" panose="020B0609030804020204" pitchFamily="49" charset="0"/>
              </a:rPr>
              <a:t>);</a:t>
            </a:r>
          </a:p>
          <a:p>
            <a:r>
              <a:rPr lang="en-US" b="1" dirty="0">
                <a:latin typeface="Menlo" panose="020B0609030804020204" pitchFamily="49" charset="0"/>
              </a:rPr>
              <a:t>eq</a:t>
            </a:r>
            <a:r>
              <a:rPr lang="en-US" dirty="0">
                <a:latin typeface="Menlo" panose="020B0609030804020204" pitchFamily="49" charset="0"/>
              </a:rPr>
              <a:t> previous : </a:t>
            </a:r>
            <a:r>
              <a:rPr lang="en-US" b="1" dirty="0">
                <a:latin typeface="Menlo" panose="020B0609030804020204" pitchFamily="49" charset="0"/>
              </a:rPr>
              <a:t>bool</a:t>
            </a:r>
            <a:r>
              <a:rPr lang="en-US" dirty="0">
                <a:latin typeface="Menlo" panose="020B0609030804020204" pitchFamily="49" charset="0"/>
              </a:rPr>
              <a:t> = (req </a:t>
            </a:r>
            <a:r>
              <a:rPr lang="en-US" b="1" dirty="0">
                <a:latin typeface="Menlo" panose="020B0609030804020204" pitchFamily="49" charset="0"/>
              </a:rPr>
              <a:t>and not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rsp</a:t>
            </a:r>
            <a:r>
              <a:rPr lang="en-US" dirty="0">
                <a:latin typeface="Menlo" panose="020B0609030804020204" pitchFamily="49" charset="0"/>
              </a:rPr>
              <a:t>) </a:t>
            </a:r>
            <a:r>
              <a:rPr lang="en-US" b="1" dirty="0">
                <a:latin typeface="Menlo" panose="020B0609030804020204" pitchFamily="49" charset="0"/>
              </a:rPr>
              <a:t>-&gt;</a:t>
            </a:r>
            <a:r>
              <a:rPr lang="en-US" dirty="0"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latin typeface="Menlo" panose="020B0609030804020204" pitchFamily="49" charset="0"/>
              </a:rPr>
              <a:t>  pre</a:t>
            </a:r>
            <a:r>
              <a:rPr lang="en-US" dirty="0">
                <a:latin typeface="Menlo" panose="020B0609030804020204" pitchFamily="49" charset="0"/>
              </a:rPr>
              <a:t>(req </a:t>
            </a:r>
            <a:r>
              <a:rPr lang="en-US" b="1" dirty="0">
                <a:latin typeface="Menlo" panose="020B0609030804020204" pitchFamily="49" charset="0"/>
              </a:rPr>
              <a:t>and not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rsp</a:t>
            </a:r>
            <a:r>
              <a:rPr lang="en-US" dirty="0">
                <a:latin typeface="Menlo" panose="020B0609030804020204" pitchFamily="49" charset="0"/>
              </a:rPr>
              <a:t>) </a:t>
            </a:r>
            <a:r>
              <a:rPr lang="en-US" b="1" dirty="0">
                <a:latin typeface="Menlo" panose="020B0609030804020204" pitchFamily="49" charset="0"/>
              </a:rPr>
              <a:t>and</a:t>
            </a:r>
            <a:r>
              <a:rPr lang="en-US" dirty="0">
                <a:latin typeface="Menlo" panose="020B0609030804020204" pitchFamily="49" charset="0"/>
              </a:rPr>
              <a:t> (</a:t>
            </a:r>
            <a:r>
              <a:rPr lang="en-US" b="1" dirty="0">
                <a:latin typeface="Menlo" panose="020B0609030804020204" pitchFamily="49" charset="0"/>
              </a:rPr>
              <a:t>not</a:t>
            </a:r>
            <a:r>
              <a:rPr lang="en-US" dirty="0">
                <a:latin typeface="Menlo" panose="020B0609030804020204" pitchFamily="49" charset="0"/>
              </a:rPr>
              <a:t> req </a:t>
            </a:r>
            <a:r>
              <a:rPr lang="en-US" b="1" dirty="0">
                <a:latin typeface="Menlo" panose="020B0609030804020204" pitchFamily="49" charset="0"/>
              </a:rPr>
              <a:t>and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rsp</a:t>
            </a:r>
            <a:r>
              <a:rPr lang="en-US" dirty="0">
                <a:latin typeface="Menlo" panose="020B0609030804020204" pitchFamily="49" charset="0"/>
              </a:rPr>
              <a:t>);</a:t>
            </a:r>
          </a:p>
          <a:p>
            <a:r>
              <a:rPr lang="en-US" b="1" dirty="0">
                <a:latin typeface="Menlo" panose="020B0609030804020204" pitchFamily="49" charset="0"/>
              </a:rPr>
              <a:t>eq</a:t>
            </a:r>
            <a:r>
              <a:rPr lang="en-US" dirty="0">
                <a:latin typeface="Menlo" panose="020B0609030804020204" pitchFamily="49" charset="0"/>
              </a:rPr>
              <a:t> policy : </a:t>
            </a:r>
            <a:r>
              <a:rPr lang="en-US" b="1" dirty="0">
                <a:latin typeface="Menlo" panose="020B0609030804020204" pitchFamily="49" charset="0"/>
              </a:rPr>
              <a:t>bool</a:t>
            </a:r>
            <a:r>
              <a:rPr lang="en-US" dirty="0">
                <a:latin typeface="Menlo" panose="020B0609030804020204" pitchFamily="49" charset="0"/>
              </a:rPr>
              <a:t> = current </a:t>
            </a:r>
            <a:r>
              <a:rPr lang="en-US" b="1" dirty="0">
                <a:latin typeface="Menlo" panose="020B0609030804020204" pitchFamily="49" charset="0"/>
              </a:rPr>
              <a:t>or</a:t>
            </a:r>
            <a:r>
              <a:rPr lang="en-US" dirty="0">
                <a:latin typeface="Menlo" panose="020B0609030804020204" pitchFamily="49" charset="0"/>
              </a:rPr>
              <a:t> previous;</a:t>
            </a:r>
          </a:p>
          <a:p>
            <a:endParaRPr lang="en-US" b="1" dirty="0">
              <a:latin typeface="Menlo" panose="020B0609030804020204" pitchFamily="49" charset="0"/>
            </a:endParaRPr>
          </a:p>
          <a:p>
            <a:r>
              <a:rPr lang="en-US" b="1" dirty="0">
                <a:latin typeface="Menlo" panose="020B0609030804020204" pitchFamily="49" charset="0"/>
              </a:rPr>
              <a:t>eq</a:t>
            </a:r>
            <a:r>
              <a:rPr lang="en-US" dirty="0">
                <a:latin typeface="Menlo" panose="020B0609030804020204" pitchFamily="49" charset="0"/>
              </a:rPr>
              <a:t> alert : </a:t>
            </a:r>
            <a:r>
              <a:rPr lang="en-US" b="1" dirty="0">
                <a:latin typeface="Menlo" panose="020B0609030804020204" pitchFamily="49" charset="0"/>
              </a:rPr>
              <a:t>bool</a:t>
            </a:r>
            <a:r>
              <a:rPr lang="en-US" dirty="0">
                <a:latin typeface="Menlo" panose="020B0609030804020204" pitchFamily="49" charset="0"/>
              </a:rPr>
              <a:t> = (</a:t>
            </a:r>
            <a:r>
              <a:rPr lang="en-US" b="1" dirty="0">
                <a:latin typeface="Menlo" panose="020B0609030804020204" pitchFamily="49" charset="0"/>
              </a:rPr>
              <a:t>not</a:t>
            </a:r>
            <a:r>
              <a:rPr lang="en-US" dirty="0">
                <a:latin typeface="Menlo" panose="020B0609030804020204" pitchFamily="49" charset="0"/>
              </a:rPr>
              <a:t> policy) -&gt; ((</a:t>
            </a:r>
            <a:r>
              <a:rPr lang="en-US" dirty="0" err="1">
                <a:latin typeface="Menlo" panose="020B0609030804020204" pitchFamily="49" charset="0"/>
              </a:rPr>
              <a:t>is_latched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b="1" dirty="0">
                <a:latin typeface="Menlo" panose="020B0609030804020204" pitchFamily="49" charset="0"/>
              </a:rPr>
              <a:t>and</a:t>
            </a:r>
            <a:r>
              <a:rPr lang="en-US" dirty="0">
                <a:latin typeface="Menlo" panose="020B0609030804020204" pitchFamily="49" charset="0"/>
              </a:rPr>
              <a:t> pre(alert)) </a:t>
            </a:r>
            <a:r>
              <a:rPr lang="en-US" b="1" dirty="0">
                <a:latin typeface="Menlo" panose="020B0609030804020204" pitchFamily="49" charset="0"/>
              </a:rPr>
              <a:t>or not</a:t>
            </a:r>
            <a:r>
              <a:rPr lang="en-US" dirty="0">
                <a:latin typeface="Menlo" panose="020B0609030804020204" pitchFamily="49" charset="0"/>
              </a:rPr>
              <a:t> policy);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b="1" dirty="0">
                <a:latin typeface="Menlo" panose="020B0609030804020204" pitchFamily="49" charset="0"/>
              </a:rPr>
              <a:t>guarantee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Monitor_Alert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"Alert port tracks alert variable"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event</a:t>
            </a:r>
            <a:r>
              <a:rPr lang="en-US" dirty="0">
                <a:latin typeface="Menlo" panose="020B0609030804020204" pitchFamily="49" charset="0"/>
              </a:rPr>
              <a:t>(Alert) = alert;</a:t>
            </a:r>
          </a:p>
          <a:p>
            <a:r>
              <a:rPr lang="en-US" b="1" dirty="0">
                <a:latin typeface="Menlo" panose="020B0609030804020204" pitchFamily="49" charset="0"/>
              </a:rPr>
              <a:t>guarantee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Monitor_Output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"Output if not alerted"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latin typeface="Menlo" panose="020B0609030804020204" pitchFamily="49" charset="0"/>
              </a:rPr>
              <a:t>  </a:t>
            </a:r>
            <a:r>
              <a:rPr lang="en-US" b="1" dirty="0">
                <a:latin typeface="Menlo" panose="020B0609030804020204" pitchFamily="49" charset="0"/>
              </a:rPr>
              <a:t>if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b="1" dirty="0">
                <a:latin typeface="Menlo" panose="020B0609030804020204" pitchFamily="49" charset="0"/>
              </a:rPr>
              <a:t>not </a:t>
            </a:r>
            <a:r>
              <a:rPr lang="en-US" dirty="0">
                <a:latin typeface="Menlo" panose="020B0609030804020204" pitchFamily="49" charset="0"/>
              </a:rPr>
              <a:t>alert </a:t>
            </a:r>
            <a:r>
              <a:rPr lang="en-US" b="1" dirty="0">
                <a:latin typeface="Menlo" panose="020B0609030804020204" pitchFamily="49" charset="0"/>
              </a:rPr>
              <a:t>and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event</a:t>
            </a:r>
            <a:r>
              <a:rPr lang="en-US" dirty="0">
                <a:latin typeface="Menlo" panose="020B0609030804020204" pitchFamily="49" charset="0"/>
              </a:rPr>
              <a:t>(Response) </a:t>
            </a:r>
            <a:r>
              <a:rPr lang="en-US" b="1" dirty="0">
                <a:latin typeface="Menlo" panose="020B0609030804020204" pitchFamily="49" charset="0"/>
              </a:rPr>
              <a:t>then</a:t>
            </a:r>
          </a:p>
          <a:p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    event</a:t>
            </a:r>
            <a:r>
              <a:rPr lang="en-US" dirty="0">
                <a:latin typeface="Menlo" panose="020B0609030804020204" pitchFamily="49" charset="0"/>
              </a:rPr>
              <a:t>(Output) </a:t>
            </a:r>
            <a:r>
              <a:rPr lang="en-US" b="1" dirty="0">
                <a:latin typeface="Menlo" panose="020B0609030804020204" pitchFamily="49" charset="0"/>
              </a:rPr>
              <a:t>and</a:t>
            </a:r>
            <a:r>
              <a:rPr lang="en-US" dirty="0">
                <a:latin typeface="Menlo" panose="020B0609030804020204" pitchFamily="49" charset="0"/>
              </a:rPr>
              <a:t> (Output = Response)</a:t>
            </a:r>
          </a:p>
          <a:p>
            <a:r>
              <a:rPr lang="en-US" dirty="0">
                <a:latin typeface="Menlo" panose="020B0609030804020204" pitchFamily="49" charset="0"/>
              </a:rPr>
              <a:t>  </a:t>
            </a:r>
            <a:r>
              <a:rPr lang="en-US" b="1" dirty="0">
                <a:latin typeface="Menlo" panose="020B0609030804020204" pitchFamily="49" charset="0"/>
              </a:rPr>
              <a:t>else</a:t>
            </a:r>
          </a:p>
          <a:p>
            <a:r>
              <a:rPr lang="en-US" dirty="0">
                <a:latin typeface="Menlo" panose="020B0609030804020204" pitchFamily="49" charset="0"/>
              </a:rPr>
              <a:t>    </a:t>
            </a:r>
            <a:r>
              <a:rPr lang="en-US" b="1" dirty="0">
                <a:latin typeface="Menlo" panose="020B0609030804020204" pitchFamily="49" charset="0"/>
              </a:rPr>
              <a:t>not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event</a:t>
            </a:r>
            <a:r>
              <a:rPr lang="en-US" dirty="0">
                <a:latin typeface="Menlo" panose="020B0609030804020204" pitchFamily="49" charset="0"/>
              </a:rPr>
              <a:t>(Output);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619673F2-AB74-5B4D-BFF7-A8B420CE4781}"/>
              </a:ext>
            </a:extLst>
          </p:cNvPr>
          <p:cNvSpPr/>
          <p:nvPr/>
        </p:nvSpPr>
        <p:spPr>
          <a:xfrm>
            <a:off x="5886594" y="4872072"/>
            <a:ext cx="247506" cy="1162839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8652-D5A2-5C4C-BA1B-A3D93D2121F8}"/>
              </a:ext>
            </a:extLst>
          </p:cNvPr>
          <p:cNvSpPr/>
          <p:nvPr/>
        </p:nvSpPr>
        <p:spPr>
          <a:xfrm>
            <a:off x="6375400" y="4982158"/>
            <a:ext cx="3274060" cy="1015663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Only pass to output </a:t>
            </a:r>
          </a:p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no </a:t>
            </a:r>
            <a:r>
              <a:rPr lang="en-US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alert</a:t>
            </a:r>
            <a:endParaRPr lang="en-US" sz="2800" b="1" i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C8229E51-A9BF-1145-B84A-E562AEA3369C}"/>
              </a:ext>
            </a:extLst>
          </p:cNvPr>
          <p:cNvSpPr/>
          <p:nvPr/>
        </p:nvSpPr>
        <p:spPr>
          <a:xfrm>
            <a:off x="6267594" y="2357472"/>
            <a:ext cx="247506" cy="1162839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72B314-E1FF-6241-BC56-B94A1315F8E4}"/>
              </a:ext>
            </a:extLst>
          </p:cNvPr>
          <p:cNvSpPr/>
          <p:nvPr/>
        </p:nvSpPr>
        <p:spPr>
          <a:xfrm>
            <a:off x="6756400" y="2467558"/>
            <a:ext cx="52705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Every </a:t>
            </a:r>
            <a:r>
              <a:rPr lang="en-US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has </a:t>
            </a:r>
            <a:r>
              <a:rPr lang="en-US" sz="2800" i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rsp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</a:p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or 1 step between </a:t>
            </a:r>
            <a:r>
              <a:rPr lang="en-US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sz="2800" i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rsp</a:t>
            </a:r>
            <a:endParaRPr lang="en-US" sz="2800" i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838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9556-49D3-6E44-8C01-E31ECB9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transformed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30F4C-A805-FC42-93CC-F07DB9E30F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11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78F70-01EF-0242-9B20-D1A6C03EE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6200"/>
            <a:ext cx="12192000" cy="1625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E77DB2-2ECF-FF43-8AA8-60C5E0E07BF2}"/>
              </a:ext>
            </a:extLst>
          </p:cNvPr>
          <p:cNvSpPr/>
          <p:nvPr/>
        </p:nvSpPr>
        <p:spPr>
          <a:xfrm>
            <a:off x="5080000" y="2822453"/>
            <a:ext cx="3543300" cy="107009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72E7A4-5737-C741-9029-6132F6480813}"/>
              </a:ext>
            </a:extLst>
          </p:cNvPr>
          <p:cNvSpPr/>
          <p:nvPr/>
        </p:nvSpPr>
        <p:spPr>
          <a:xfrm>
            <a:off x="987245" y="5082570"/>
            <a:ext cx="10553820" cy="52322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Added filter and monitor sit between the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WM</a:t>
            </a:r>
          </a:p>
        </p:txBody>
      </p:sp>
    </p:spTree>
    <p:extLst>
      <p:ext uri="{BB962C8B-B14F-4D97-AF65-F5344CB8AC3E}">
        <p14:creationId xmlns:p14="http://schemas.microsoft.com/office/powerpoint/2010/main" val="3490529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6D78-D3AB-B448-86E0-8FBE0E0C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Analysis of HARDENED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02EFE2-F405-944C-BA1E-1B69008AD5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12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2312F-DBBB-3747-8CF7-678BC4E2D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447800"/>
            <a:ext cx="10236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A006-4499-E14D-BB26-F48309A6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SPLAT Filter Synthesis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4F910-0BAB-B64F-9BE9-A133B900F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300FE6-BE1F-F54C-8CB9-A60D23841A18}"/>
              </a:ext>
            </a:extLst>
          </p:cNvPr>
          <p:cNvSpPr/>
          <p:nvPr/>
        </p:nvSpPr>
        <p:spPr>
          <a:xfrm>
            <a:off x="152400" y="1205796"/>
            <a:ext cx="635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</a:rPr>
              <a:t>Waypoint = {</a:t>
            </a:r>
          </a:p>
          <a:p>
            <a:r>
              <a:rPr lang="en-US" sz="1400" dirty="0">
                <a:latin typeface="Menlo" panose="020B0609030804020204" pitchFamily="49" charset="0"/>
              </a:rPr>
              <a:t>  Latitude  : </a:t>
            </a:r>
            <a:r>
              <a:rPr lang="en-US" sz="1400" b="1" dirty="0">
                <a:latin typeface="Menlo" panose="020B0609030804020204" pitchFamily="49" charset="0"/>
              </a:rPr>
              <a:t>f64</a:t>
            </a:r>
          </a:p>
          <a:p>
            <a:r>
              <a:rPr lang="en-US" sz="1400" dirty="0">
                <a:latin typeface="Menlo" panose="020B0609030804020204" pitchFamily="49" charset="0"/>
              </a:rPr>
              <a:t>  Longitude : </a:t>
            </a:r>
            <a:r>
              <a:rPr lang="en-US" sz="1400" b="1" dirty="0">
                <a:latin typeface="Menlo" panose="020B0609030804020204" pitchFamily="49" charset="0"/>
              </a:rPr>
              <a:t>f64</a:t>
            </a:r>
          </a:p>
          <a:p>
            <a:r>
              <a:rPr lang="en-US" sz="1400" dirty="0">
                <a:latin typeface="Menlo" panose="020B0609030804020204" pitchFamily="49" charset="0"/>
              </a:rPr>
              <a:t>  Altitude  : </a:t>
            </a:r>
            <a:r>
              <a:rPr lang="en-US" sz="1400" b="1" dirty="0">
                <a:latin typeface="Menlo" panose="020B0609030804020204" pitchFamily="49" charset="0"/>
              </a:rPr>
              <a:t>f32</a:t>
            </a:r>
          </a:p>
          <a:p>
            <a:r>
              <a:rPr lang="en-US" sz="1400" dirty="0">
                <a:latin typeface="Menlo" panose="020B0609030804020204" pitchFamily="49" charset="0"/>
              </a:rPr>
              <a:t>  Check     : </a:t>
            </a:r>
            <a:r>
              <a:rPr lang="en-US" sz="1400" b="1" dirty="0">
                <a:latin typeface="Menlo" panose="020B0609030804020204" pitchFamily="49" charset="0"/>
              </a:rPr>
              <a:t>Assert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   ~90.0 &lt;= Latitude 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</a:t>
            </a:r>
            <a:r>
              <a:rPr lang="en-US" sz="1400" b="1" dirty="0">
                <a:latin typeface="Menlo" panose="020B0609030804020204" pitchFamily="49" charset="0"/>
              </a:rPr>
              <a:t>and</a:t>
            </a:r>
            <a:r>
              <a:rPr lang="en-US" sz="1400" dirty="0">
                <a:latin typeface="Menlo" panose="020B0609030804020204" pitchFamily="49" charset="0"/>
              </a:rPr>
              <a:t> Latitude &lt;= 90.0 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</a:t>
            </a:r>
            <a:r>
              <a:rPr lang="en-US" sz="1400" b="1" dirty="0">
                <a:latin typeface="Menlo" panose="020B0609030804020204" pitchFamily="49" charset="0"/>
              </a:rPr>
              <a:t>and</a:t>
            </a:r>
            <a:r>
              <a:rPr lang="en-US" sz="1400" dirty="0">
                <a:latin typeface="Menlo" panose="020B0609030804020204" pitchFamily="49" charset="0"/>
              </a:rPr>
              <a:t> ~180.0 &lt;= Longitude 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</a:t>
            </a:r>
            <a:r>
              <a:rPr lang="en-US" sz="1400" b="1" dirty="0">
                <a:latin typeface="Menlo" panose="020B0609030804020204" pitchFamily="49" charset="0"/>
              </a:rPr>
              <a:t>and</a:t>
            </a:r>
            <a:r>
              <a:rPr lang="en-US" sz="1400" dirty="0">
                <a:latin typeface="Menlo" panose="020B0609030804020204" pitchFamily="49" charset="0"/>
              </a:rPr>
              <a:t> Longitude &lt;= 180.0 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</a:t>
            </a:r>
            <a:r>
              <a:rPr lang="en-US" sz="1400" b="1" dirty="0">
                <a:latin typeface="Menlo" panose="020B0609030804020204" pitchFamily="49" charset="0"/>
              </a:rPr>
              <a:t>and</a:t>
            </a:r>
            <a:r>
              <a:rPr lang="en-US" sz="1400" dirty="0">
                <a:latin typeface="Menlo" panose="020B0609030804020204" pitchFamily="49" charset="0"/>
              </a:rPr>
              <a:t> 1000.0 &lt;= Altitude 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</a:t>
            </a:r>
            <a:r>
              <a:rPr lang="en-US" sz="1400" b="1" dirty="0">
                <a:latin typeface="Menlo" panose="020B0609030804020204" pitchFamily="49" charset="0"/>
              </a:rPr>
              <a:t>and</a:t>
            </a:r>
            <a:r>
              <a:rPr lang="en-US" sz="1400" dirty="0">
                <a:latin typeface="Menlo" panose="020B0609030804020204" pitchFamily="49" charset="0"/>
              </a:rPr>
              <a:t> Altitude &lt;= 15000.0)}</a:t>
            </a:r>
          </a:p>
          <a:p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 err="1">
                <a:latin typeface="Menlo" panose="020B0609030804020204" pitchFamily="49" charset="0"/>
              </a:rPr>
              <a:t>AutomationResponse</a:t>
            </a:r>
            <a:r>
              <a:rPr lang="en-US" sz="1400" dirty="0">
                <a:latin typeface="Menlo" panose="020B0609030804020204" pitchFamily="49" charset="0"/>
              </a:rPr>
              <a:t> = {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 </a:t>
            </a:r>
            <a:r>
              <a:rPr lang="en-US" sz="1400" dirty="0" err="1">
                <a:latin typeface="Menlo" panose="020B0609030804020204" pitchFamily="49" charset="0"/>
              </a:rPr>
              <a:t>TaskID</a:t>
            </a:r>
            <a:r>
              <a:rPr lang="en-US" sz="1400" dirty="0">
                <a:latin typeface="Menlo" panose="020B0609030804020204" pitchFamily="49" charset="0"/>
              </a:rPr>
              <a:t> : </a:t>
            </a:r>
            <a:r>
              <a:rPr lang="en-US" sz="1400" b="1" dirty="0">
                <a:latin typeface="Menlo" panose="020B0609030804020204" pitchFamily="49" charset="0"/>
              </a:rPr>
              <a:t>i64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 Length : </a:t>
            </a:r>
            <a:r>
              <a:rPr lang="en-US" sz="1400" b="1" dirty="0">
                <a:latin typeface="Menlo" panose="020B0609030804020204" pitchFamily="49" charset="0"/>
              </a:rPr>
              <a:t>u8</a:t>
            </a:r>
          </a:p>
          <a:p>
            <a:r>
              <a:rPr lang="en-US" sz="1400" dirty="0">
                <a:latin typeface="Menlo" panose="020B0609030804020204" pitchFamily="49" charset="0"/>
              </a:rPr>
              <a:t>  Waypoints : Waypoint [3]}</a:t>
            </a:r>
          </a:p>
          <a:p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b="1" dirty="0">
                <a:latin typeface="Menlo" panose="020B0609030804020204" pitchFamily="49" charset="0"/>
              </a:rPr>
              <a:t>fun</a:t>
            </a:r>
            <a:r>
              <a:rPr lang="en-US" sz="1400" dirty="0">
                <a:latin typeface="Menlo" panose="020B0609030804020204" pitchFamily="49" charset="0"/>
              </a:rPr>
              <a:t> WELL_FORMED(</a:t>
            </a:r>
            <a:r>
              <a:rPr lang="en-US" sz="1400" dirty="0" err="1">
                <a:latin typeface="Menlo" panose="020B0609030804020204" pitchFamily="49" charset="0"/>
              </a:rPr>
              <a:t>aresp</a:t>
            </a:r>
            <a:r>
              <a:rPr lang="en-US" sz="1400" dirty="0">
                <a:latin typeface="Menlo" panose="020B0609030804020204" pitchFamily="49" charset="0"/>
              </a:rPr>
              <a:t>) =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  WELL_FORMED(</a:t>
            </a:r>
            <a:r>
              <a:rPr lang="en-US" sz="1400" dirty="0" err="1">
                <a:latin typeface="Menlo" panose="020B0609030804020204" pitchFamily="49" charset="0"/>
              </a:rPr>
              <a:t>aresp.TaskID</a:t>
            </a:r>
            <a:r>
              <a:rPr lang="en-US" sz="1400" dirty="0">
                <a:latin typeface="Menlo" panose="020B0609030804020204" pitchFamily="49" charset="0"/>
              </a:rPr>
              <a:t>)  </a:t>
            </a:r>
          </a:p>
          <a:p>
            <a:r>
              <a:rPr lang="en-US" sz="1400" dirty="0">
                <a:latin typeface="Menlo" panose="020B0609030804020204" pitchFamily="49" charset="0"/>
              </a:rPr>
              <a:t>  </a:t>
            </a:r>
            <a:r>
              <a:rPr lang="en-US" sz="1400" b="1" dirty="0">
                <a:latin typeface="Menlo" panose="020B0609030804020204" pitchFamily="49" charset="0"/>
              </a:rPr>
              <a:t>and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latin typeface="Menlo" panose="020B0609030804020204" pitchFamily="49" charset="0"/>
              </a:rPr>
              <a:t>forall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</a:rPr>
              <a:t>wpt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b="1" dirty="0">
                <a:latin typeface="Menlo" panose="020B0609030804020204" pitchFamily="49" charset="0"/>
              </a:rPr>
              <a:t>in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</a:rPr>
              <a:t>aresp.Waypoints</a:t>
            </a:r>
            <a:r>
              <a:rPr lang="en-US" sz="1400" dirty="0">
                <a:latin typeface="Menlo" panose="020B0609030804020204" pitchFamily="49" charset="0"/>
              </a:rPr>
              <a:t>, WELL_FORMED(</a:t>
            </a:r>
            <a:r>
              <a:rPr lang="en-US" sz="1400" dirty="0" err="1">
                <a:latin typeface="Menlo" panose="020B0609030804020204" pitchFamily="49" charset="0"/>
              </a:rPr>
              <a:t>wpt</a:t>
            </a:r>
            <a:r>
              <a:rPr lang="en-US" sz="1400" dirty="0">
                <a:latin typeface="Menlo" panose="020B0609030804020204" pitchFamily="49" charset="0"/>
              </a:rPr>
              <a:t>));</a:t>
            </a:r>
            <a:endParaRPr lang="en-US" sz="14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3B9BC-1491-5247-B054-B9D3C4C0DE71}"/>
              </a:ext>
            </a:extLst>
          </p:cNvPr>
          <p:cNvSpPr/>
          <p:nvPr/>
        </p:nvSpPr>
        <p:spPr>
          <a:xfrm>
            <a:off x="6804660" y="2197437"/>
            <a:ext cx="53047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</a:rPr>
              <a:t>fun </a:t>
            </a:r>
            <a:r>
              <a:rPr lang="en-US" sz="1400" dirty="0" err="1">
                <a:latin typeface="Menlo" panose="020B0609030804020204" pitchFamily="49" charset="0"/>
              </a:rPr>
              <a:t>filter_step</a:t>
            </a:r>
            <a:r>
              <a:rPr lang="en-US" sz="1400" dirty="0">
                <a:latin typeface="Menlo" panose="020B0609030804020204" pitchFamily="49" charset="0"/>
              </a:rPr>
              <a:t> () =</a:t>
            </a:r>
          </a:p>
          <a:p>
            <a:r>
              <a:rPr lang="en-US" sz="1400" dirty="0">
                <a:latin typeface="Menlo" panose="020B0609030804020204" pitchFamily="49" charset="0"/>
              </a:rPr>
              <a:t>  let </a:t>
            </a:r>
            <a:r>
              <a:rPr lang="en-US" sz="1400" dirty="0" err="1">
                <a:latin typeface="Menlo" panose="020B0609030804020204" pitchFamily="49" charset="0"/>
              </a:rPr>
              <a:t>val</a:t>
            </a:r>
            <a:r>
              <a:rPr lang="en-US" sz="1400" dirty="0">
                <a:latin typeface="Menlo" panose="020B0609030804020204" pitchFamily="49" charset="0"/>
              </a:rPr>
              <a:t> () = </a:t>
            </a:r>
            <a:r>
              <a:rPr lang="en-US" sz="1400" dirty="0" err="1">
                <a:latin typeface="Menlo" panose="020B0609030804020204" pitchFamily="49" charset="0"/>
              </a:rPr>
              <a:t>Utils.clear_buf</a:t>
            </a:r>
            <a:r>
              <a:rPr lang="en-US" sz="1400" dirty="0">
                <a:latin typeface="Menlo" panose="020B0609030804020204" pitchFamily="49" charset="0"/>
              </a:rPr>
              <a:t> buffer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  </a:t>
            </a:r>
            <a:r>
              <a:rPr lang="en-US" sz="1400" dirty="0" err="1">
                <a:latin typeface="Menlo" panose="020B0609030804020204" pitchFamily="49" charset="0"/>
              </a:rPr>
              <a:t>val</a:t>
            </a:r>
            <a:r>
              <a:rPr lang="en-US" sz="1400" dirty="0">
                <a:latin typeface="Menlo" panose="020B0609030804020204" pitchFamily="49" charset="0"/>
              </a:rPr>
              <a:t> () = </a:t>
            </a:r>
            <a:r>
              <a:rPr lang="en-US" sz="1400" dirty="0" err="1">
                <a:latin typeface="Menlo" panose="020B0609030804020204" pitchFamily="49" charset="0"/>
              </a:rPr>
              <a:t>API.callFFI</a:t>
            </a:r>
            <a:r>
              <a:rPr lang="en-US" sz="1400" dirty="0">
                <a:latin typeface="Menlo" panose="020B0609030804020204" pitchFamily="49" charset="0"/>
              </a:rPr>
              <a:t> "</a:t>
            </a:r>
            <a:r>
              <a:rPr lang="en-US" sz="1400" dirty="0" err="1">
                <a:latin typeface="Menlo" panose="020B0609030804020204" pitchFamily="49" charset="0"/>
              </a:rPr>
              <a:t>get_input</a:t>
            </a:r>
            <a:r>
              <a:rPr lang="en-US" sz="1400" dirty="0">
                <a:latin typeface="Menlo" panose="020B0609030804020204" pitchFamily="49" charset="0"/>
              </a:rPr>
              <a:t>" "" buffer</a:t>
            </a:r>
          </a:p>
          <a:p>
            <a:r>
              <a:rPr lang="en-US" sz="1400" dirty="0">
                <a:latin typeface="Menlo" panose="020B0609030804020204" pitchFamily="49" charset="0"/>
              </a:rPr>
              <a:t>  in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if WELL_FORMED buffer then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  </a:t>
            </a:r>
            <a:r>
              <a:rPr lang="en-US" sz="1400" dirty="0" err="1">
                <a:latin typeface="Menlo" panose="020B0609030804020204" pitchFamily="49" charset="0"/>
              </a:rPr>
              <a:t>API.callFFI</a:t>
            </a:r>
            <a:r>
              <a:rPr lang="en-US" sz="1400" dirty="0">
                <a:latin typeface="Menlo" panose="020B0609030804020204" pitchFamily="49" charset="0"/>
              </a:rPr>
              <a:t> "</a:t>
            </a:r>
            <a:r>
              <a:rPr lang="en-US" sz="1400" dirty="0" err="1">
                <a:latin typeface="Menlo" panose="020B0609030804020204" pitchFamily="49" charset="0"/>
              </a:rPr>
              <a:t>put_output</a:t>
            </a:r>
            <a:r>
              <a:rPr lang="en-US" sz="1400" dirty="0">
                <a:latin typeface="Menlo" panose="020B0609030804020204" pitchFamily="49" charset="0"/>
              </a:rPr>
              <a:t>" buffer </a:t>
            </a:r>
            <a:r>
              <a:rPr lang="en-US" sz="1400" dirty="0" err="1">
                <a:latin typeface="Menlo" panose="020B0609030804020204" pitchFamily="49" charset="0"/>
              </a:rPr>
              <a:t>emptybuf</a:t>
            </a:r>
            <a:endParaRPr lang="en-US" sz="1400" dirty="0">
              <a:latin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</a:rPr>
              <a:t>    else 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  </a:t>
            </a:r>
            <a:r>
              <a:rPr lang="en-US" sz="1400" dirty="0" err="1">
                <a:latin typeface="Menlo" panose="020B0609030804020204" pitchFamily="49" charset="0"/>
              </a:rPr>
              <a:t>print"Filter</a:t>
            </a:r>
            <a:r>
              <a:rPr lang="en-US" sz="1400" dirty="0">
                <a:latin typeface="Menlo" panose="020B0609030804020204" pitchFamily="49" charset="0"/>
              </a:rPr>
              <a:t> rejects message.\n"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end</a:t>
            </a:r>
            <a:endParaRPr lang="en-US" sz="14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C3A54D-36E8-D745-8651-BAD81B5AD0C6}"/>
              </a:ext>
            </a:extLst>
          </p:cNvPr>
          <p:cNvSpPr/>
          <p:nvPr/>
        </p:nvSpPr>
        <p:spPr>
          <a:xfrm>
            <a:off x="0" y="5797020"/>
            <a:ext cx="6467655" cy="52322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AGREE semantic embedding in HOL</a:t>
            </a:r>
            <a:endParaRPr lang="en-US" sz="28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E8977-7045-2940-8C77-CD5ADE8B1086}"/>
              </a:ext>
            </a:extLst>
          </p:cNvPr>
          <p:cNvSpPr/>
          <p:nvPr/>
        </p:nvSpPr>
        <p:spPr>
          <a:xfrm>
            <a:off x="7880350" y="4476412"/>
            <a:ext cx="3540305" cy="52322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Synthesized </a:t>
            </a:r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CakeML</a:t>
            </a:r>
            <a:endParaRPr 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872742BF-892D-DD4A-9CE3-7D918059752C}"/>
              </a:ext>
            </a:extLst>
          </p:cNvPr>
          <p:cNvSpPr/>
          <p:nvPr/>
        </p:nvSpPr>
        <p:spPr>
          <a:xfrm rot="5400000">
            <a:off x="3070296" y="2610555"/>
            <a:ext cx="247506" cy="60833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8DA6FAEA-CB90-E24C-8CA3-BAD7240C6FEC}"/>
              </a:ext>
            </a:extLst>
          </p:cNvPr>
          <p:cNvSpPr/>
          <p:nvPr/>
        </p:nvSpPr>
        <p:spPr>
          <a:xfrm rot="5400000">
            <a:off x="9429307" y="1686476"/>
            <a:ext cx="247506" cy="5112782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1F239F6-1484-C14F-B34C-5D45A70219FC}"/>
              </a:ext>
            </a:extLst>
          </p:cNvPr>
          <p:cNvSpPr/>
          <p:nvPr/>
        </p:nvSpPr>
        <p:spPr>
          <a:xfrm>
            <a:off x="4984750" y="2616200"/>
            <a:ext cx="1600200" cy="863600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 Proof</a:t>
            </a:r>
          </a:p>
        </p:txBody>
      </p:sp>
    </p:spTree>
    <p:extLst>
      <p:ext uri="{BB962C8B-B14F-4D97-AF65-F5344CB8AC3E}">
        <p14:creationId xmlns:p14="http://schemas.microsoft.com/office/powerpoint/2010/main" val="213266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D4C4-62A0-E14B-9E6F-232B7884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SPLAT Synthesis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1F6974-F293-0D43-83BC-55786977D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A48CE1-E11B-B341-A837-A460135C03FD}"/>
              </a:ext>
            </a:extLst>
          </p:cNvPr>
          <p:cNvSpPr/>
          <p:nvPr/>
        </p:nvSpPr>
        <p:spPr>
          <a:xfrm>
            <a:off x="4730750" y="2423636"/>
            <a:ext cx="400685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Menlo-Regular" panose="020B0609030804020204" pitchFamily="49" charset="0"/>
              </a:rPr>
              <a:t>Assumes    = [a0, a1, …]                                                       </a:t>
            </a:r>
          </a:p>
          <a:p>
            <a:r>
              <a:rPr lang="en-US" dirty="0" err="1">
                <a:latin typeface="Menlo-Regular" panose="020B0609030804020204" pitchFamily="49" charset="0"/>
              </a:rPr>
              <a:t>Eqs</a:t>
            </a:r>
            <a:r>
              <a:rPr lang="en-US" dirty="0">
                <a:latin typeface="Menlo-Regular" panose="020B0609030804020204" pitchFamily="49" charset="0"/>
              </a:rPr>
              <a:t>        = [eq0, eq1, …] </a:t>
            </a:r>
          </a:p>
          <a:p>
            <a:r>
              <a:rPr lang="en-US" dirty="0">
                <a:latin typeface="Menlo-Regular" panose="020B0609030804020204" pitchFamily="49" charset="0"/>
              </a:rPr>
              <a:t>Outputs    = [o0, o1, …]                                                    Guarantees = [g0, g1, …]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3001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2DBD-A552-864E-B808-737E9888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SPLAT Monitor Synthesis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1A3BEF-266F-574D-BC53-0FA5101292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0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3751-45C8-FD4A-82D0-CB9A8A80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r>
              <a:rPr lang="en-US" dirty="0" err="1"/>
              <a:t>UxAS</a:t>
            </a:r>
            <a:r>
              <a:rPr lang="en-US" dirty="0"/>
              <a:t> Case STUDY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88142-3F2E-524D-A7C7-E9E892C203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8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DDC5-DD7B-FD42-A0D4-37084FA9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E5E7B-9936-CF4D-89BB-18132A4A4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6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C914DE-1F12-4F62-8DCA-4DD37C3E94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dirty="0"/>
              <a:t>Introduce the AADL modeling environment where complete systems are modeled</a:t>
            </a:r>
          </a:p>
          <a:p>
            <a:r>
              <a:rPr lang="en-US" sz="1800" dirty="0"/>
              <a:t>Show existing legacy system that is vulnerable to supply chain attacks: harden legacy systems</a:t>
            </a:r>
          </a:p>
          <a:p>
            <a:r>
              <a:rPr lang="en-US" sz="1800" dirty="0"/>
              <a:t>Approach DARPA CASE Program:</a:t>
            </a:r>
          </a:p>
          <a:p>
            <a:pPr lvl="1"/>
            <a:r>
              <a:rPr lang="en-US" sz="1534" dirty="0"/>
              <a:t>Transform model with filters and monitors to protect from supply chain attack</a:t>
            </a:r>
          </a:p>
          <a:p>
            <a:pPr lvl="1"/>
            <a:r>
              <a:rPr lang="en-US" sz="1534" dirty="0"/>
              <a:t>Formally specify the filter and monitor behavior with AGREE</a:t>
            </a:r>
          </a:p>
          <a:p>
            <a:pPr lvl="1"/>
            <a:r>
              <a:rPr lang="en-US" sz="1534" dirty="0"/>
              <a:t>AGREE analysis to verify the system is hardened to supply chain attack</a:t>
            </a:r>
          </a:p>
          <a:p>
            <a:pPr lvl="1"/>
            <a:r>
              <a:rPr lang="en-US" sz="1534" dirty="0"/>
              <a:t>Synthesize added components from AGREE in a way that preserves the </a:t>
            </a:r>
            <a:r>
              <a:rPr lang="en-US" sz="1534" dirty="0" err="1"/>
              <a:t>meanin</a:t>
            </a:r>
            <a:endParaRPr lang="en-US" sz="1534" dirty="0"/>
          </a:p>
          <a:p>
            <a:pPr lvl="1"/>
            <a:r>
              <a:rPr lang="en-US" sz="1534" dirty="0" err="1"/>
              <a:t>CakeML</a:t>
            </a:r>
            <a:r>
              <a:rPr lang="en-US" sz="1534" dirty="0"/>
              <a:t> To compile to target backend framework</a:t>
            </a:r>
          </a:p>
          <a:p>
            <a:r>
              <a:rPr lang="en-US" sz="1800" dirty="0"/>
              <a:t>Show the AGREE Analysis on the unhardened system---the front end </a:t>
            </a:r>
            <a:r>
              <a:rPr lang="en-US" sz="1800" dirty="0" err="1"/>
              <a:t>GearCase</a:t>
            </a:r>
            <a:r>
              <a:rPr lang="en-US" sz="1800" dirty="0"/>
              <a:t> identifies the supply chain vulnerability and creates the requirement that fails AGREE</a:t>
            </a:r>
          </a:p>
          <a:p>
            <a:r>
              <a:rPr lang="en-US" sz="1800" dirty="0"/>
              <a:t>Show the transform that adds the filter and monitor (one slide each)</a:t>
            </a:r>
          </a:p>
          <a:p>
            <a:r>
              <a:rPr lang="en-US" sz="1800" dirty="0"/>
              <a:t>Explain the specification for the filter</a:t>
            </a:r>
          </a:p>
          <a:p>
            <a:r>
              <a:rPr lang="en-US" sz="1800" dirty="0"/>
              <a:t>Explain the specification for the monitor</a:t>
            </a:r>
          </a:p>
          <a:p>
            <a:r>
              <a:rPr lang="en-US" sz="1800" dirty="0"/>
              <a:t>Show the AGREE analysis that now passes the cyber requirement</a:t>
            </a:r>
          </a:p>
          <a:p>
            <a:r>
              <a:rPr lang="en-US" sz="1800" dirty="0"/>
              <a:t>Explain the semantic model in HOL and its transformation to </a:t>
            </a:r>
            <a:r>
              <a:rPr lang="en-US" sz="1800" dirty="0" err="1"/>
              <a:t>step_fn</a:t>
            </a:r>
            <a:r>
              <a:rPr lang="en-US" sz="1800" dirty="0"/>
              <a:t> in </a:t>
            </a:r>
            <a:r>
              <a:rPr lang="en-US" sz="1800" dirty="0" err="1"/>
              <a:t>CakeML</a:t>
            </a:r>
            <a:r>
              <a:rPr lang="en-US" sz="1800" dirty="0"/>
              <a:t> --- proof certificate that the </a:t>
            </a:r>
            <a:r>
              <a:rPr lang="en-US" sz="1800" dirty="0" err="1"/>
              <a:t>step_fn</a:t>
            </a:r>
            <a:r>
              <a:rPr lang="en-US" sz="1800" dirty="0"/>
              <a:t> preserves the guarantees (if we have it)</a:t>
            </a:r>
          </a:p>
          <a:p>
            <a:r>
              <a:rPr lang="en-US" sz="1800" dirty="0"/>
              <a:t>Show the larger Phase 2 model and explain the added filters and monitors:</a:t>
            </a:r>
          </a:p>
          <a:p>
            <a:pPr lvl="1"/>
            <a:r>
              <a:rPr lang="en-US" sz="1534" dirty="0"/>
              <a:t>Filters on one slide</a:t>
            </a:r>
          </a:p>
          <a:p>
            <a:pPr lvl="1"/>
            <a:r>
              <a:rPr lang="en-US" sz="1534" dirty="0"/>
              <a:t>Geo-fence monitor</a:t>
            </a:r>
          </a:p>
          <a:p>
            <a:pPr lvl="1"/>
            <a:r>
              <a:rPr lang="en-US" sz="1534" dirty="0"/>
              <a:t>Req-monitor</a:t>
            </a:r>
          </a:p>
          <a:p>
            <a:r>
              <a:rPr lang="en-US" sz="1800" dirty="0"/>
              <a:t>Show video of running system</a:t>
            </a:r>
          </a:p>
          <a:p>
            <a:r>
              <a:rPr lang="en-US" sz="1800" dirty="0"/>
              <a:t>Conclusions and Future work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934792-40C1-4D0E-8068-1978FE32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(15 minute Target)</a:t>
            </a:r>
          </a:p>
        </p:txBody>
      </p:sp>
    </p:spTree>
    <p:extLst>
      <p:ext uri="{BB962C8B-B14F-4D97-AF65-F5344CB8AC3E}">
        <p14:creationId xmlns:p14="http://schemas.microsoft.com/office/powerpoint/2010/main" val="203897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38D508-B717-4A47-B64F-388071E6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AADL System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CF26D-E023-3B4E-9C58-3CB2FD6FE7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3BE66B-415F-C344-B015-C894A4CAE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032217"/>
            <a:ext cx="11938000" cy="27353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94D68B-472A-2E49-973D-736E0B5684A1}"/>
              </a:ext>
            </a:extLst>
          </p:cNvPr>
          <p:cNvSpPr/>
          <p:nvPr/>
        </p:nvSpPr>
        <p:spPr>
          <a:xfrm>
            <a:off x="871653" y="5202535"/>
            <a:ext cx="104486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can this design be cyber-hardened?</a:t>
            </a:r>
          </a:p>
        </p:txBody>
      </p:sp>
    </p:spTree>
    <p:extLst>
      <p:ext uri="{BB962C8B-B14F-4D97-AF65-F5344CB8AC3E}">
        <p14:creationId xmlns:p14="http://schemas.microsoft.com/office/powerpoint/2010/main" val="2897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4F960-C730-F74F-8F85-C6D807D9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DARPA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5846F-E3A9-4346-8B26-97CFE32336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38560" y="4501569"/>
            <a:ext cx="304800" cy="235898"/>
          </a:xfrm>
        </p:spPr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295558-5CBB-9F45-AB72-769241C42C8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50436" y="1410089"/>
            <a:ext cx="8915400" cy="7585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1"/>
                </a:solidFill>
              </a:rPr>
              <a:t>C</a:t>
            </a:r>
            <a:r>
              <a:rPr lang="en-US" sz="3200" dirty="0"/>
              <a:t>yber </a:t>
            </a:r>
            <a:r>
              <a:rPr lang="en-US" sz="3200" b="1" dirty="0">
                <a:solidFill>
                  <a:schemeClr val="accent1"/>
                </a:solidFill>
              </a:rPr>
              <a:t>A</a:t>
            </a:r>
            <a:r>
              <a:rPr lang="en-US" sz="3200" dirty="0"/>
              <a:t>ssured </a:t>
            </a:r>
            <a:r>
              <a:rPr lang="en-US" sz="3200" b="1" dirty="0">
                <a:solidFill>
                  <a:schemeClr val="accent1"/>
                </a:solidFill>
              </a:rPr>
              <a:t>S</a:t>
            </a:r>
            <a:r>
              <a:rPr lang="en-US" sz="3200" dirty="0"/>
              <a:t>ystems </a:t>
            </a:r>
            <a:r>
              <a:rPr lang="en-US" sz="3200" b="1" dirty="0">
                <a:solidFill>
                  <a:schemeClr val="accent1"/>
                </a:solidFill>
              </a:rPr>
              <a:t>E</a:t>
            </a:r>
            <a:r>
              <a:rPr lang="en-US" sz="3200" dirty="0"/>
              <a:t>ngineering (</a:t>
            </a:r>
            <a:r>
              <a:rPr lang="en-US" sz="3200" dirty="0">
                <a:solidFill>
                  <a:schemeClr val="accent1"/>
                </a:solidFill>
              </a:rPr>
              <a:t>CASE</a:t>
            </a:r>
            <a:r>
              <a:rPr lang="en-US" sz="3200" dirty="0"/>
              <a:t>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A9DCC0-9D21-014A-913F-22707A8F445D}"/>
              </a:ext>
            </a:extLst>
          </p:cNvPr>
          <p:cNvSpPr/>
          <p:nvPr/>
        </p:nvSpPr>
        <p:spPr>
          <a:xfrm>
            <a:off x="628650" y="2603500"/>
            <a:ext cx="1714500" cy="7683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AF55720-5A58-F241-A5F2-D53005BFBD48}"/>
              </a:ext>
            </a:extLst>
          </p:cNvPr>
          <p:cNvSpPr/>
          <p:nvPr/>
        </p:nvSpPr>
        <p:spPr>
          <a:xfrm>
            <a:off x="2884170" y="2611808"/>
            <a:ext cx="1714500" cy="7683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6340C1-D83C-9B4B-96F0-4556E6D6C0C0}"/>
              </a:ext>
            </a:extLst>
          </p:cNvPr>
          <p:cNvSpPr/>
          <p:nvPr/>
        </p:nvSpPr>
        <p:spPr>
          <a:xfrm>
            <a:off x="5139690" y="2603500"/>
            <a:ext cx="1714500" cy="7683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9453DB-2CC8-5945-A847-D35DB2466CEF}"/>
              </a:ext>
            </a:extLst>
          </p:cNvPr>
          <p:cNvSpPr/>
          <p:nvPr/>
        </p:nvSpPr>
        <p:spPr>
          <a:xfrm>
            <a:off x="4025900" y="3660969"/>
            <a:ext cx="1714500" cy="7683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Filters and Monitors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53BEE8-88B3-0E4B-BFAE-F0E84947FDF1}"/>
              </a:ext>
            </a:extLst>
          </p:cNvPr>
          <p:cNvSpPr/>
          <p:nvPr/>
        </p:nvSpPr>
        <p:spPr>
          <a:xfrm>
            <a:off x="7395210" y="2600022"/>
            <a:ext cx="1714500" cy="76835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Resolint</a:t>
            </a:r>
            <a:r>
              <a:rPr lang="en-US" dirty="0"/>
              <a:t> and Transforms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D484A36-8655-0E40-B22D-99751E4766C9}"/>
              </a:ext>
            </a:extLst>
          </p:cNvPr>
          <p:cNvSpPr/>
          <p:nvPr/>
        </p:nvSpPr>
        <p:spPr>
          <a:xfrm>
            <a:off x="9650730" y="2600022"/>
            <a:ext cx="1714500" cy="7683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SPLAT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CAF5CB4-AE17-FB40-8288-A2AC2F0B97F8}"/>
              </a:ext>
            </a:extLst>
          </p:cNvPr>
          <p:cNvSpPr/>
          <p:nvPr/>
        </p:nvSpPr>
        <p:spPr>
          <a:xfrm>
            <a:off x="9650730" y="3660969"/>
            <a:ext cx="1714500" cy="76835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3E7B24F-71C2-A048-B200-6F1D9E4190E6}"/>
              </a:ext>
            </a:extLst>
          </p:cNvPr>
          <p:cNvSpPr/>
          <p:nvPr/>
        </p:nvSpPr>
        <p:spPr>
          <a:xfrm>
            <a:off x="2400935" y="2850847"/>
            <a:ext cx="425450" cy="26670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822C9F4-1AF6-A14E-9858-FE654BEFBE2D}"/>
              </a:ext>
            </a:extLst>
          </p:cNvPr>
          <p:cNvSpPr/>
          <p:nvPr/>
        </p:nvSpPr>
        <p:spPr>
          <a:xfrm>
            <a:off x="4670425" y="2862633"/>
            <a:ext cx="425450" cy="26670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C7274E7-B43B-BB41-924D-5143D935C1E4}"/>
              </a:ext>
            </a:extLst>
          </p:cNvPr>
          <p:cNvSpPr/>
          <p:nvPr/>
        </p:nvSpPr>
        <p:spPr>
          <a:xfrm>
            <a:off x="6911975" y="2862633"/>
            <a:ext cx="425450" cy="26670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64BB3D5-1D82-A04E-9154-65211FF3AFDE}"/>
              </a:ext>
            </a:extLst>
          </p:cNvPr>
          <p:cNvSpPr/>
          <p:nvPr/>
        </p:nvSpPr>
        <p:spPr>
          <a:xfrm>
            <a:off x="9167495" y="2862633"/>
            <a:ext cx="425450" cy="26670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7ADF73B2-1F4D-E741-B6AE-707BEE22D171}"/>
              </a:ext>
            </a:extLst>
          </p:cNvPr>
          <p:cNvSpPr/>
          <p:nvPr/>
        </p:nvSpPr>
        <p:spPr>
          <a:xfrm rot="2142208">
            <a:off x="9091452" y="3383618"/>
            <a:ext cx="479341" cy="26670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FF9E4F5-58C5-1743-9EFE-51CD46CC1D18}"/>
              </a:ext>
            </a:extLst>
          </p:cNvPr>
          <p:cNvSpPr/>
          <p:nvPr/>
        </p:nvSpPr>
        <p:spPr>
          <a:xfrm rot="8546200">
            <a:off x="5782938" y="3498624"/>
            <a:ext cx="479341" cy="26670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F2916B40-FF8D-4D48-AB4A-379B01B13F73}"/>
              </a:ext>
            </a:extLst>
          </p:cNvPr>
          <p:cNvSpPr/>
          <p:nvPr/>
        </p:nvSpPr>
        <p:spPr>
          <a:xfrm rot="12815505">
            <a:off x="3489223" y="3498624"/>
            <a:ext cx="479341" cy="26670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8DCA858-AD0E-B242-9BA0-3A676AE20361}"/>
              </a:ext>
            </a:extLst>
          </p:cNvPr>
          <p:cNvSpPr txBox="1">
            <a:spLocks/>
          </p:cNvSpPr>
          <p:nvPr/>
        </p:nvSpPr>
        <p:spPr>
          <a:xfrm>
            <a:off x="1638300" y="4988788"/>
            <a:ext cx="8915400" cy="758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11143" indent="-311143" algn="l" defTabSz="609555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14377" indent="-300559" algn="l" defTabSz="609555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523887" indent="-304776" algn="l" defTabSz="609555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133440" indent="-304776" algn="l" defTabSz="609555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742994" indent="-304776" algn="l" defTabSz="609555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»"/>
              <a:defRPr sz="16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i="1" dirty="0" err="1">
                <a:solidFill>
                  <a:schemeClr val="accent1"/>
                </a:solidFill>
              </a:rPr>
              <a:t>BriefCase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OSATE integrated MBE tool set</a:t>
            </a:r>
          </a:p>
        </p:txBody>
      </p:sp>
    </p:spTree>
    <p:extLst>
      <p:ext uri="{BB962C8B-B14F-4D97-AF65-F5344CB8AC3E}">
        <p14:creationId xmlns:p14="http://schemas.microsoft.com/office/powerpoint/2010/main" val="1094959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38D508-B717-4A47-B64F-388071E6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GearCase</a:t>
            </a:r>
            <a:r>
              <a:rPr lang="en-US" dirty="0"/>
              <a:t> and DCRYPPS Cyber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CF26D-E023-3B4E-9C58-3CB2FD6FE7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3BE66B-415F-C344-B015-C894A4CAE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797267"/>
            <a:ext cx="11938000" cy="273536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C0D2107-C3E2-6849-8A7F-92B2404C4FA3}"/>
              </a:ext>
            </a:extLst>
          </p:cNvPr>
          <p:cNvSpPr/>
          <p:nvPr/>
        </p:nvSpPr>
        <p:spPr>
          <a:xfrm>
            <a:off x="3308350" y="2463800"/>
            <a:ext cx="3816350" cy="141170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Uncontrolled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209FB-23E3-F240-8DFE-13D293A024F5}"/>
              </a:ext>
            </a:extLst>
          </p:cNvPr>
          <p:cNvSpPr/>
          <p:nvPr/>
        </p:nvSpPr>
        <p:spPr>
          <a:xfrm>
            <a:off x="1936854" y="4942087"/>
            <a:ext cx="83183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Must detect and report bad input from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(monitor)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8C8B6-1157-D943-ABA9-9CF6A5ECF70B}"/>
              </a:ext>
            </a:extLst>
          </p:cNvPr>
          <p:cNvSpPr/>
          <p:nvPr/>
        </p:nvSpPr>
        <p:spPr>
          <a:xfrm>
            <a:off x="2261647" y="5509757"/>
            <a:ext cx="77957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Must protect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WM</a:t>
            </a:r>
            <a:r>
              <a:rPr lang="en-US" sz="2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from bad input from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 </a:t>
            </a:r>
            <a:r>
              <a:rPr lang="en-US" sz="2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(filter)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5C036DF-8561-DB41-B648-71658D33ADB4}"/>
              </a:ext>
            </a:extLst>
          </p:cNvPr>
          <p:cNvSpPr/>
          <p:nvPr/>
        </p:nvSpPr>
        <p:spPr>
          <a:xfrm>
            <a:off x="7213600" y="2317750"/>
            <a:ext cx="3924300" cy="123825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Legacy</a:t>
            </a:r>
          </a:p>
        </p:txBody>
      </p:sp>
    </p:spTree>
    <p:extLst>
      <p:ext uri="{BB962C8B-B14F-4D97-AF65-F5344CB8AC3E}">
        <p14:creationId xmlns:p14="http://schemas.microsoft.com/office/powerpoint/2010/main" val="23571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38D508-B717-4A47-B64F-388071E6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Cyber Requirement for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CF26D-E023-3B4E-9C58-3CB2FD6FE7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C4556-735A-E444-8DEE-0AD6EBAF4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797267"/>
            <a:ext cx="11938000" cy="27353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6BBEDB-42EF-FD4F-8CD2-2FDE0C20A985}"/>
              </a:ext>
            </a:extLst>
          </p:cNvPr>
          <p:cNvSpPr/>
          <p:nvPr/>
        </p:nvSpPr>
        <p:spPr>
          <a:xfrm>
            <a:off x="2206162" y="3855808"/>
            <a:ext cx="77796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Alert if </a:t>
            </a:r>
            <a:r>
              <a:rPr lang="en-US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not bounded relative to a request</a:t>
            </a:r>
          </a:p>
        </p:txBody>
      </p:sp>
    </p:spTree>
    <p:extLst>
      <p:ext uri="{BB962C8B-B14F-4D97-AF65-F5344CB8AC3E}">
        <p14:creationId xmlns:p14="http://schemas.microsoft.com/office/powerpoint/2010/main" val="267189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7FA0335-1CE3-EC43-B901-5E14F28D9E73}"/>
              </a:ext>
            </a:extLst>
          </p:cNvPr>
          <p:cNvSpPr/>
          <p:nvPr/>
        </p:nvSpPr>
        <p:spPr>
          <a:xfrm>
            <a:off x="173116" y="2660650"/>
            <a:ext cx="11955384" cy="66793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5BA03-320D-0C45-8B38-C0627537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Waypoint Manager Contract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6D1CF-FA8B-0144-B964-F4C6239B6C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DACA6-1924-3343-89B0-C68338C31A26}"/>
              </a:ext>
            </a:extLst>
          </p:cNvPr>
          <p:cNvSpPr/>
          <p:nvPr/>
        </p:nvSpPr>
        <p:spPr>
          <a:xfrm>
            <a:off x="173116" y="1297256"/>
            <a:ext cx="119553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enlo" panose="020B0609030804020204" pitchFamily="49" charset="0"/>
              </a:rPr>
              <a:t>eq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rsp</a:t>
            </a:r>
            <a:r>
              <a:rPr lang="en-US" dirty="0">
                <a:latin typeface="Menlo" panose="020B0609030804020204" pitchFamily="49" charset="0"/>
              </a:rPr>
              <a:t> : </a:t>
            </a:r>
            <a:r>
              <a:rPr lang="en-US" b="1" dirty="0">
                <a:latin typeface="Menlo" panose="020B0609030804020204" pitchFamily="49" charset="0"/>
              </a:rPr>
              <a:t>bool</a:t>
            </a:r>
            <a:r>
              <a:rPr lang="en-US" dirty="0"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event</a:t>
            </a:r>
            <a:r>
              <a:rPr lang="en-US" dirty="0">
                <a:latin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</a:rPr>
              <a:t>AutomationResponse</a:t>
            </a:r>
            <a:r>
              <a:rPr lang="en-US" dirty="0">
                <a:latin typeface="Menlo" panose="020B0609030804020204" pitchFamily="49" charset="0"/>
              </a:rPr>
              <a:t>);</a:t>
            </a:r>
          </a:p>
          <a:p>
            <a:r>
              <a:rPr lang="en-US" b="1" dirty="0">
                <a:latin typeface="Menlo" panose="020B0609030804020204" pitchFamily="49" charset="0"/>
              </a:rPr>
              <a:t>eq</a:t>
            </a:r>
            <a:r>
              <a:rPr lang="en-US" dirty="0">
                <a:latin typeface="Menlo" panose="020B0609030804020204" pitchFamily="49" charset="0"/>
              </a:rPr>
              <a:t> wp  : </a:t>
            </a:r>
            <a:r>
              <a:rPr lang="en-US" b="1" dirty="0">
                <a:latin typeface="Menlo" panose="020B0609030804020204" pitchFamily="49" charset="0"/>
              </a:rPr>
              <a:t>bool</a:t>
            </a:r>
            <a:r>
              <a:rPr lang="en-US" dirty="0">
                <a:latin typeface="Menlo" panose="020B0609030804020204" pitchFamily="49" charset="0"/>
              </a:rPr>
              <a:t> =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event</a:t>
            </a:r>
            <a:r>
              <a:rPr lang="en-US" dirty="0">
                <a:latin typeface="Menlo" panose="020B0609030804020204" pitchFamily="49" charset="0"/>
              </a:rPr>
              <a:t>(Waypoint);</a:t>
            </a:r>
          </a:p>
          <a:p>
            <a:r>
              <a:rPr lang="en-US" b="1" dirty="0">
                <a:latin typeface="Menlo" panose="020B0609030804020204" pitchFamily="49" charset="0"/>
              </a:rPr>
              <a:t>eq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strt</a:t>
            </a:r>
            <a:r>
              <a:rPr lang="en-US" dirty="0">
                <a:latin typeface="Menlo" panose="020B0609030804020204" pitchFamily="49" charset="0"/>
              </a:rPr>
              <a:t>: </a:t>
            </a:r>
            <a:r>
              <a:rPr lang="en-US" b="1" dirty="0">
                <a:latin typeface="Menlo" panose="020B0609030804020204" pitchFamily="49" charset="0"/>
              </a:rPr>
              <a:t>bool</a:t>
            </a:r>
            <a:r>
              <a:rPr lang="en-US" dirty="0">
                <a:latin typeface="Menlo" panose="020B0609030804020204" pitchFamily="49" charset="0"/>
              </a:rPr>
              <a:t> =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event</a:t>
            </a:r>
            <a:r>
              <a:rPr lang="en-US" dirty="0">
                <a:latin typeface="Menlo" panose="020B0609030804020204" pitchFamily="49" charset="0"/>
              </a:rPr>
              <a:t>(Start);</a:t>
            </a:r>
          </a:p>
          <a:p>
            <a:r>
              <a:rPr lang="en-US" b="1" dirty="0">
                <a:latin typeface="Menlo" panose="020B0609030804020204" pitchFamily="49" charset="0"/>
              </a:rPr>
              <a:t>eq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avl</a:t>
            </a:r>
            <a:r>
              <a:rPr lang="en-US" dirty="0">
                <a:latin typeface="Menlo" panose="020B0609030804020204" pitchFamily="49" charset="0"/>
              </a:rPr>
              <a:t> : </a:t>
            </a:r>
            <a:r>
              <a:rPr lang="en-US" b="1" dirty="0">
                <a:latin typeface="Menlo" panose="020B0609030804020204" pitchFamily="49" charset="0"/>
              </a:rPr>
              <a:t>bool</a:t>
            </a:r>
            <a:r>
              <a:rPr lang="en-US" dirty="0">
                <a:latin typeface="Menlo" panose="020B0609030804020204" pitchFamily="49" charset="0"/>
              </a:rPr>
              <a:t> =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event</a:t>
            </a:r>
            <a:r>
              <a:rPr lang="en-US" dirty="0">
                <a:latin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</a:rPr>
              <a:t>AirVehicleLocation</a:t>
            </a:r>
            <a:r>
              <a:rPr lang="en-US" dirty="0"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b="1" dirty="0">
                <a:latin typeface="Menlo" panose="020B0609030804020204" pitchFamily="49" charset="0"/>
              </a:rPr>
              <a:t>assume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CE9178"/>
                </a:solidFill>
                <a:latin typeface="Menlo" panose="020B0609030804020204" pitchFamily="49" charset="0"/>
              </a:rPr>
              <a:t>"Automation response is well-formed"</a:t>
            </a:r>
            <a:r>
              <a:rPr lang="en-US" i="1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</a:rPr>
              <a:t>: </a:t>
            </a:r>
            <a:r>
              <a:rPr lang="en-US" dirty="0" err="1">
                <a:latin typeface="Menlo" panose="020B0609030804020204" pitchFamily="49" charset="0"/>
              </a:rPr>
              <a:t>rsp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</a:rPr>
              <a:t>WELL_FORMED(</a:t>
            </a:r>
            <a:r>
              <a:rPr lang="en-US" dirty="0" err="1">
                <a:latin typeface="Menlo" panose="020B0609030804020204" pitchFamily="49" charset="0"/>
              </a:rPr>
              <a:t>AutomationResponse</a:t>
            </a:r>
            <a:r>
              <a:rPr lang="en-US" dirty="0">
                <a:latin typeface="Menlo" panose="020B0609030804020204" pitchFamily="49" charset="0"/>
              </a:rPr>
              <a:t>);</a:t>
            </a:r>
          </a:p>
          <a:p>
            <a:r>
              <a:rPr lang="en-US" b="1" dirty="0">
                <a:latin typeface="Menlo" panose="020B0609030804020204" pitchFamily="49" charset="0"/>
              </a:rPr>
              <a:t>assume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CE9178"/>
                </a:solidFill>
                <a:latin typeface="Menlo" panose="020B0609030804020204" pitchFamily="49" charset="0"/>
              </a:rPr>
              <a:t>"Air vehicle state is well-formed"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latin typeface="Menlo" panose="020B0609030804020204" pitchFamily="49" charset="0"/>
              </a:rPr>
              <a:t>: </a:t>
            </a:r>
            <a:r>
              <a:rPr lang="en-US" dirty="0" err="1">
                <a:latin typeface="Menlo" panose="020B0609030804020204" pitchFamily="49" charset="0"/>
              </a:rPr>
              <a:t>avl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</a:rPr>
              <a:t>WELL_FORMED(</a:t>
            </a:r>
            <a:r>
              <a:rPr lang="en-US" dirty="0" err="1">
                <a:latin typeface="Menlo" panose="020B0609030804020204" pitchFamily="49" charset="0"/>
              </a:rPr>
              <a:t>AirVehicleLocation</a:t>
            </a:r>
            <a:r>
              <a:rPr lang="en-US" dirty="0"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F4973D-1392-4548-AE56-D640A03E1FA5}"/>
              </a:ext>
            </a:extLst>
          </p:cNvPr>
          <p:cNvSpPr/>
          <p:nvPr/>
        </p:nvSpPr>
        <p:spPr>
          <a:xfrm>
            <a:off x="173117" y="3593411"/>
            <a:ext cx="118982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enlo" panose="020B0609030804020204" pitchFamily="49" charset="0"/>
              </a:rPr>
              <a:t>eq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</a:rPr>
              <a:t>once : </a:t>
            </a:r>
            <a:r>
              <a:rPr lang="en-US" b="1" dirty="0">
                <a:latin typeface="Menlo" panose="020B0609030804020204" pitchFamily="49" charset="0"/>
              </a:rPr>
              <a:t>bool</a:t>
            </a:r>
            <a:r>
              <a:rPr lang="en-US" dirty="0">
                <a:latin typeface="Menlo" panose="020B0609030804020204" pitchFamily="49" charset="0"/>
              </a:rPr>
              <a:t> = </a:t>
            </a:r>
            <a:r>
              <a:rPr lang="en-US" dirty="0" err="1">
                <a:latin typeface="Menlo" panose="020B0609030804020204" pitchFamily="49" charset="0"/>
              </a:rPr>
              <a:t>rsp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rsp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latin typeface="Menlo" panose="020B060903080402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latin typeface="Menlo" panose="020B060903080402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</a:rPr>
              <a:t>pre(once);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b="1" dirty="0">
                <a:latin typeface="Menlo" panose="020B0609030804020204" pitchFamily="49" charset="0"/>
              </a:rPr>
              <a:t>guarantee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CE9178"/>
                </a:solidFill>
                <a:latin typeface="Menlo" panose="020B0609030804020204" pitchFamily="49" charset="0"/>
              </a:rPr>
              <a:t>"Start marks each new automation response"</a:t>
            </a:r>
            <a:r>
              <a:rPr lang="en-US" i="1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</a:rPr>
              <a:t>: </a:t>
            </a:r>
            <a:r>
              <a:rPr lang="en-US" dirty="0" err="1">
                <a:latin typeface="Menlo" panose="020B0609030804020204" pitchFamily="49" charset="0"/>
              </a:rPr>
              <a:t>strt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b="1" dirty="0">
                <a:latin typeface="Menlo" panose="020B0609030804020204" pitchFamily="49" charset="0"/>
              </a:rPr>
              <a:t>&lt;=&gt;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rsp</a:t>
            </a:r>
            <a:r>
              <a:rPr lang="en-US" dirty="0">
                <a:latin typeface="Menlo" panose="020B0609030804020204" pitchFamily="49" charset="0"/>
              </a:rPr>
              <a:t>;</a:t>
            </a:r>
          </a:p>
          <a:p>
            <a:r>
              <a:rPr lang="en-US" b="1" dirty="0">
                <a:latin typeface="Menlo" panose="020B0609030804020204" pitchFamily="49" charset="0"/>
              </a:rPr>
              <a:t>guarantee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CE9178"/>
                </a:solidFill>
                <a:latin typeface="Menlo" panose="020B0609030804020204" pitchFamily="49" charset="0"/>
              </a:rPr>
              <a:t>"Waypoint coincides with a response"       </a:t>
            </a:r>
            <a:r>
              <a:rPr lang="en-US" dirty="0"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strt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b="1" dirty="0">
                <a:latin typeface="Menlo" panose="020B0609030804020204" pitchFamily="49" charset="0"/>
              </a:rPr>
              <a:t>=&gt;</a:t>
            </a:r>
            <a:r>
              <a:rPr lang="en-US" dirty="0">
                <a:latin typeface="Menlo" panose="020B0609030804020204" pitchFamily="49" charset="0"/>
              </a:rPr>
              <a:t> wp;</a:t>
            </a:r>
          </a:p>
          <a:p>
            <a:r>
              <a:rPr lang="en-US" b="1" dirty="0">
                <a:latin typeface="Menlo" panose="020B0609030804020204" pitchFamily="49" charset="0"/>
              </a:rPr>
              <a:t>guarantee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CE9178"/>
                </a:solidFill>
                <a:latin typeface="Menlo" panose="020B0609030804020204" pitchFamily="49" charset="0"/>
              </a:rPr>
              <a:t>"Future waypoints follow response"</a:t>
            </a:r>
            <a:r>
              <a:rPr lang="en-US" i="1" dirty="0">
                <a:solidFill>
                  <a:srgbClr val="D4D4D4"/>
                </a:solidFill>
                <a:latin typeface="Menlo" panose="020B0609030804020204" pitchFamily="49" charset="0"/>
              </a:rPr>
              <a:t>         </a:t>
            </a:r>
            <a:r>
              <a:rPr lang="en-US" dirty="0"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</a:rPr>
              <a:t>wp </a:t>
            </a:r>
            <a:r>
              <a:rPr lang="en-US" b="1" dirty="0">
                <a:latin typeface="Menlo" panose="020B0609030804020204" pitchFamily="49" charset="0"/>
              </a:rPr>
              <a:t>=&gt;</a:t>
            </a:r>
            <a:r>
              <a:rPr lang="en-US" dirty="0">
                <a:latin typeface="Menlo" panose="020B0609030804020204" pitchFamily="49" charset="0"/>
              </a:rPr>
              <a:t> (once </a:t>
            </a:r>
            <a:r>
              <a:rPr lang="en-US" b="1" dirty="0">
                <a:latin typeface="Menlo" panose="020B0609030804020204" pitchFamily="49" charset="0"/>
              </a:rPr>
              <a:t>and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avl</a:t>
            </a:r>
            <a:r>
              <a:rPr lang="en-US" dirty="0">
                <a:latin typeface="Menlo" panose="020B0609030804020204" pitchFamily="49" charset="0"/>
              </a:rPr>
              <a:t>);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latin typeface="Menlo" panose="020B0609030804020204" pitchFamily="49" charset="0"/>
              </a:rPr>
              <a:t>guarantee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CE9178"/>
                </a:solidFill>
                <a:latin typeface="Menlo" panose="020B0609030804020204" pitchFamily="49" charset="0"/>
              </a:rPr>
              <a:t>"Waypoints are well-formed"</a:t>
            </a:r>
            <a:r>
              <a:rPr lang="en-US" i="1" dirty="0">
                <a:solidFill>
                  <a:srgbClr val="D4D4D4"/>
                </a:solidFill>
                <a:latin typeface="Menlo" panose="020B0609030804020204" pitchFamily="49" charset="0"/>
              </a:rPr>
              <a:t>                </a:t>
            </a:r>
            <a:r>
              <a:rPr lang="en-US" dirty="0"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</a:rPr>
              <a:t>wp </a:t>
            </a:r>
            <a:r>
              <a:rPr lang="en-US" b="1" dirty="0">
                <a:latin typeface="Menlo" panose="020B0609030804020204" pitchFamily="49" charset="0"/>
              </a:rPr>
              <a:t>=&gt;</a:t>
            </a:r>
            <a:r>
              <a:rPr lang="en-US" dirty="0">
                <a:latin typeface="Menlo" panose="020B0609030804020204" pitchFamily="49" charset="0"/>
              </a:rPr>
              <a:t> WELL_FORMED(Waypoint);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218B3-7B1F-114F-8578-9245CCF2DCE1}"/>
              </a:ext>
            </a:extLst>
          </p:cNvPr>
          <p:cNvSpPr/>
          <p:nvPr/>
        </p:nvSpPr>
        <p:spPr>
          <a:xfrm>
            <a:off x="2107339" y="5583793"/>
            <a:ext cx="8086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Legacy Waypoint Manager assumes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inputs</a:t>
            </a:r>
          </a:p>
        </p:txBody>
      </p:sp>
    </p:spTree>
    <p:extLst>
      <p:ext uri="{BB962C8B-B14F-4D97-AF65-F5344CB8AC3E}">
        <p14:creationId xmlns:p14="http://schemas.microsoft.com/office/powerpoint/2010/main" val="362195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BA03-320D-0C45-8B38-C0627537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6D1CF-FA8B-0144-B964-F4C6239B6C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1EF5C-A7B0-144C-AB56-10ABB49F9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55" y="1454150"/>
            <a:ext cx="10236200" cy="3517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7FEF4-7846-3449-88B1-69D8A4791018}"/>
              </a:ext>
            </a:extLst>
          </p:cNvPr>
          <p:cNvSpPr/>
          <p:nvPr/>
        </p:nvSpPr>
        <p:spPr>
          <a:xfrm>
            <a:off x="987245" y="5355620"/>
            <a:ext cx="10553820" cy="52322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Cyber-requirements fail since the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not protected from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A45A67C-1095-F64C-B40D-970410B9562E}"/>
              </a:ext>
            </a:extLst>
          </p:cNvPr>
          <p:cNvSpPr/>
          <p:nvPr/>
        </p:nvSpPr>
        <p:spPr>
          <a:xfrm>
            <a:off x="609600" y="2374900"/>
            <a:ext cx="996950" cy="26035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B361D2A-1838-B442-BAEE-76601E258EA1}"/>
              </a:ext>
            </a:extLst>
          </p:cNvPr>
          <p:cNvSpPr/>
          <p:nvPr/>
        </p:nvSpPr>
        <p:spPr>
          <a:xfrm>
            <a:off x="647580" y="3742497"/>
            <a:ext cx="996950" cy="260350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88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935E22-886C-2C47-A086-16F0E0F3E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797267"/>
            <a:ext cx="11938000" cy="27353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5A8153-D9CD-DE4B-A7FD-1BDF1A7F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Filter to Block bad Input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33A52-2B7A-834C-98D2-3E438C5706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B6638-1B30-9D49-B70F-379DDB456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43" y="1549073"/>
            <a:ext cx="5130896" cy="346981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E01F947-D461-5645-B0F8-094288B1BD6A}"/>
              </a:ext>
            </a:extLst>
          </p:cNvPr>
          <p:cNvSpPr/>
          <p:nvPr/>
        </p:nvSpPr>
        <p:spPr>
          <a:xfrm>
            <a:off x="7067550" y="3232150"/>
            <a:ext cx="190500" cy="19685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835893-B835-8640-A2D3-5BC0885AFBE1}"/>
              </a:ext>
            </a:extLst>
          </p:cNvPr>
          <p:cNvCxnSpPr/>
          <p:nvPr/>
        </p:nvCxnSpPr>
        <p:spPr>
          <a:xfrm flipH="1" flipV="1">
            <a:off x="5811539" y="3143250"/>
            <a:ext cx="1256011" cy="187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9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9556-49D3-6E44-8C01-E31ECB9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Contract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30F4C-A805-FC42-93CC-F07DB9E30F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8A50E0-DCEC-644A-81F7-C73341C8D4B5}"/>
              </a:ext>
            </a:extLst>
          </p:cNvPr>
          <p:cNvSpPr/>
          <p:nvPr/>
        </p:nvSpPr>
        <p:spPr>
          <a:xfrm>
            <a:off x="1651000" y="1670388"/>
            <a:ext cx="889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enlo" panose="020B0609030804020204" pitchFamily="49" charset="0"/>
              </a:rPr>
              <a:t>eq</a:t>
            </a:r>
            <a:r>
              <a:rPr lang="en-US" sz="2000" dirty="0">
                <a:latin typeface="Menlo" panose="020B0609030804020204" pitchFamily="49" charset="0"/>
              </a:rPr>
              <a:t> policy : </a:t>
            </a:r>
            <a:r>
              <a:rPr lang="en-US" sz="2000" b="1" dirty="0">
                <a:latin typeface="Menlo" panose="020B0609030804020204" pitchFamily="49" charset="0"/>
              </a:rPr>
              <a:t>bool</a:t>
            </a:r>
            <a:r>
              <a:rPr lang="en-US" sz="2000" dirty="0">
                <a:latin typeface="Menlo" panose="020B0609030804020204" pitchFamily="49" charset="0"/>
              </a:rPr>
              <a:t> = WELL_FORMED(Input); </a:t>
            </a:r>
          </a:p>
          <a:p>
            <a:endParaRPr lang="en-US" sz="2000" dirty="0">
              <a:latin typeface="Menlo" panose="020B0609030804020204" pitchFamily="49" charset="0"/>
            </a:endParaRPr>
          </a:p>
          <a:p>
            <a:r>
              <a:rPr lang="en-US" sz="2000" b="1" dirty="0">
                <a:latin typeface="Menlo" panose="020B0609030804020204" pitchFamily="49" charset="0"/>
              </a:rPr>
              <a:t>guarantee</a:t>
            </a:r>
            <a:r>
              <a:rPr lang="en-US" sz="2000" dirty="0">
                <a:latin typeface="Menlo" panose="020B0609030804020204" pitchFamily="49" charset="0"/>
              </a:rPr>
              <a:t> </a:t>
            </a:r>
            <a:r>
              <a:rPr lang="en-US" sz="2000" dirty="0" err="1">
                <a:latin typeface="Menlo" panose="020B0609030804020204" pitchFamily="49" charset="0"/>
              </a:rPr>
              <a:t>Filter_Output</a:t>
            </a:r>
            <a:r>
              <a:rPr lang="en-US" sz="2000" dirty="0"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"Filter output is well-formed"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latin typeface="Menlo" panose="020B0609030804020204" pitchFamily="49" charset="0"/>
              </a:rPr>
              <a:t>:</a:t>
            </a:r>
          </a:p>
          <a:p>
            <a:r>
              <a:rPr lang="en-US" sz="2000" dirty="0">
                <a:solidFill>
                  <a:srgbClr val="C586C0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Menlo" panose="020B0609030804020204" pitchFamily="49" charset="0"/>
              </a:rPr>
              <a:t>event</a:t>
            </a:r>
            <a:r>
              <a:rPr lang="en-US" sz="2000" dirty="0">
                <a:latin typeface="Menlo" panose="020B0609030804020204" pitchFamily="49" charset="0"/>
              </a:rPr>
              <a:t>(Input) </a:t>
            </a:r>
            <a:r>
              <a:rPr lang="en-US" sz="2000" b="1" dirty="0">
                <a:latin typeface="Menlo" panose="020B0609030804020204" pitchFamily="49" charset="0"/>
              </a:rPr>
              <a:t>and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latin typeface="Menlo" panose="020B0609030804020204" pitchFamily="49" charset="0"/>
              </a:rPr>
              <a:t>policy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latin typeface="Menlo" panose="020B0609030804020204" pitchFamily="49" charset="0"/>
              </a:rPr>
              <a:t>then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C586C0"/>
                </a:solidFill>
                <a:latin typeface="Menlo" panose="020B0609030804020204" pitchFamily="49" charset="0"/>
              </a:rPr>
              <a:t>    event</a:t>
            </a:r>
            <a:r>
              <a:rPr lang="en-US" sz="2000" dirty="0">
                <a:latin typeface="Menlo" panose="020B0609030804020204" pitchFamily="49" charset="0"/>
              </a:rPr>
              <a:t>(Output)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latin typeface="Menlo" panose="020B0609030804020204" pitchFamily="49" charset="0"/>
              </a:rPr>
              <a:t>and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latin typeface="Menlo" panose="020B0609030804020204" pitchFamily="49" charset="0"/>
              </a:rPr>
              <a:t>Output = Input</a:t>
            </a:r>
          </a:p>
          <a:p>
            <a:r>
              <a:rPr lang="en-US" sz="2000" dirty="0">
                <a:solidFill>
                  <a:srgbClr val="C586C0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latin typeface="Menlo" panose="020B060903080402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2000" b="1" dirty="0">
                <a:latin typeface="Menlo" panose="020B0609030804020204" pitchFamily="49" charset="0"/>
              </a:rPr>
              <a:t>not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Menlo" panose="020B0609030804020204" pitchFamily="49" charset="0"/>
              </a:rPr>
              <a:t>event</a:t>
            </a:r>
            <a:r>
              <a:rPr lang="en-US" sz="2000" dirty="0">
                <a:latin typeface="Menlo" panose="020B0609030804020204" pitchFamily="49" charset="0"/>
              </a:rPr>
              <a:t>(Output);</a:t>
            </a:r>
            <a:endParaRPr lang="en-US" sz="20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655E1-0988-5A47-A44F-5336657A2E64}"/>
              </a:ext>
            </a:extLst>
          </p:cNvPr>
          <p:cNvSpPr/>
          <p:nvPr/>
        </p:nvSpPr>
        <p:spPr>
          <a:xfrm>
            <a:off x="1651000" y="4525486"/>
            <a:ext cx="10045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enlo" panose="020B0609030804020204" pitchFamily="49" charset="0"/>
              </a:rPr>
              <a:t>fun</a:t>
            </a:r>
            <a:r>
              <a:rPr lang="en-US" sz="2000" dirty="0">
                <a:latin typeface="Menlo" panose="020B0609030804020204" pitchFamily="49" charset="0"/>
              </a:rPr>
              <a:t> WELL_FORMED(msg : </a:t>
            </a:r>
            <a:r>
              <a:rPr lang="en-US" sz="2000" dirty="0" err="1">
                <a:latin typeface="Menlo" panose="020B0609030804020204" pitchFamily="49" charset="0"/>
              </a:rPr>
              <a:t>AutomationResponse.Impl</a:t>
            </a:r>
            <a:r>
              <a:rPr lang="en-US" sz="2000" dirty="0">
                <a:latin typeface="Menlo" panose="020B0609030804020204" pitchFamily="49" charset="0"/>
              </a:rPr>
              <a:t>) : </a:t>
            </a:r>
            <a:r>
              <a:rPr lang="en-US" sz="2000" b="1" dirty="0">
                <a:latin typeface="Menlo" panose="020B0609030804020204" pitchFamily="49" charset="0"/>
              </a:rPr>
              <a:t>bool</a:t>
            </a:r>
            <a:r>
              <a:rPr lang="en-US" sz="2000" dirty="0">
                <a:latin typeface="Menlo" panose="020B0609030804020204" pitchFamily="49" charset="0"/>
              </a:rPr>
              <a:t> =</a:t>
            </a:r>
          </a:p>
          <a:p>
            <a:r>
              <a:rPr lang="en-US" sz="2000" dirty="0">
                <a:latin typeface="Menlo" panose="020B0609030804020204" pitchFamily="49" charset="0"/>
              </a:rPr>
              <a:t>      (WELL_FORMED(</a:t>
            </a:r>
            <a:r>
              <a:rPr lang="en-US" sz="2000" dirty="0" err="1">
                <a:latin typeface="Menlo" panose="020B0609030804020204" pitchFamily="49" charset="0"/>
              </a:rPr>
              <a:t>msg.TaskID</a:t>
            </a:r>
            <a:r>
              <a:rPr lang="en-US" sz="2000" dirty="0">
                <a:latin typeface="Menlo" panose="020B0609030804020204" pitchFamily="49" charset="0"/>
              </a:rPr>
              <a:t>))</a:t>
            </a:r>
          </a:p>
          <a:p>
            <a:r>
              <a:rPr lang="en-US" sz="2000" dirty="0">
                <a:solidFill>
                  <a:srgbClr val="C586C0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latin typeface="Menlo" panose="020B0609030804020204" pitchFamily="49" charset="0"/>
              </a:rPr>
              <a:t>and</a:t>
            </a:r>
            <a:r>
              <a:rPr lang="en-US" sz="2000" dirty="0">
                <a:latin typeface="Menlo" panose="020B0609030804020204" pitchFamily="49" charset="0"/>
              </a:rPr>
              <a:t> (</a:t>
            </a:r>
            <a:r>
              <a:rPr lang="en-US" sz="2000" b="1" dirty="0" err="1">
                <a:latin typeface="Menlo" panose="020B0609030804020204" pitchFamily="49" charset="0"/>
              </a:rPr>
              <a:t>forall</a:t>
            </a:r>
            <a:r>
              <a:rPr lang="en-US" sz="2000" dirty="0">
                <a:latin typeface="Menlo" panose="020B0609030804020204" pitchFamily="49" charset="0"/>
              </a:rPr>
              <a:t> waypoint </a:t>
            </a:r>
            <a:r>
              <a:rPr lang="en-US" sz="2000" b="1" dirty="0">
                <a:latin typeface="Menlo" panose="020B0609030804020204" pitchFamily="49" charset="0"/>
              </a:rPr>
              <a:t>in</a:t>
            </a:r>
            <a:r>
              <a:rPr lang="en-US" sz="2000" dirty="0">
                <a:latin typeface="Menlo" panose="020B0609030804020204" pitchFamily="49" charset="0"/>
              </a:rPr>
              <a:t> </a:t>
            </a:r>
            <a:r>
              <a:rPr lang="en-US" sz="2000" dirty="0" err="1">
                <a:latin typeface="Menlo" panose="020B0609030804020204" pitchFamily="49" charset="0"/>
              </a:rPr>
              <a:t>msg.Waypoints</a:t>
            </a:r>
            <a:r>
              <a:rPr lang="en-US" sz="2000" dirty="0">
                <a:latin typeface="Menlo" panose="020B0609030804020204" pitchFamily="49" charset="0"/>
              </a:rPr>
              <a:t>, WELL_FORMED(waypoint));</a:t>
            </a:r>
            <a:endParaRPr lang="en-US" sz="20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0B8F0F22-8AA1-9744-835C-302A30A541A1}"/>
              </a:ext>
            </a:extLst>
          </p:cNvPr>
          <p:cNvSpPr/>
          <p:nvPr/>
        </p:nvSpPr>
        <p:spPr>
          <a:xfrm>
            <a:off x="7325179" y="2681323"/>
            <a:ext cx="247506" cy="123583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66CD-DD63-D840-8747-56E6F2290593}"/>
              </a:ext>
            </a:extLst>
          </p:cNvPr>
          <p:cNvSpPr/>
          <p:nvPr/>
        </p:nvSpPr>
        <p:spPr>
          <a:xfrm>
            <a:off x="7797800" y="2791408"/>
            <a:ext cx="3274060" cy="1015663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Only pass to output </a:t>
            </a:r>
          </a:p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well-formed</a:t>
            </a:r>
            <a:endParaRPr lang="en-US" sz="28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52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llins_Tech_Data_16x9_optimize2.potx" id="{B2E20F7C-A450-4CE9-8668-A24BAE5CE892}" vid="{C9082DFA-CCE5-4318-9DA1-8D15C5165ADB}"/>
    </a:ext>
  </a:extLst>
</a:theme>
</file>

<file path=ppt/theme/theme2.xml><?xml version="1.0" encoding="utf-8"?>
<a:theme xmlns:a="http://schemas.openxmlformats.org/drawingml/2006/main" name="1_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llins_PPT_Template_ITC_UTAS_2018_16x9_bam.potx" id="{CABE2381-47F5-4C44-A521-07CCECE79B99}" vid="{C6ADA71E-084B-4DBB-BAA5-4A2080023A8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Collins_Tech_Data_16x9</Template>
  <TotalTime>6672</TotalTime>
  <Words>1489</Words>
  <Application>Microsoft Macintosh PowerPoint</Application>
  <PresentationFormat>Widescreen</PresentationFormat>
  <Paragraphs>210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Regular</vt:lpstr>
      <vt:lpstr>Calibri</vt:lpstr>
      <vt:lpstr>Menlo</vt:lpstr>
      <vt:lpstr>Menlo-Regular</vt:lpstr>
      <vt:lpstr>Stencil</vt:lpstr>
      <vt:lpstr>Collins Aerospace 16x9</vt:lpstr>
      <vt:lpstr>1_Collins Aerospace 16x9</vt:lpstr>
      <vt:lpstr>Cyber Assured Systems Engineering</vt:lpstr>
      <vt:lpstr>Simple AADL System Design</vt:lpstr>
      <vt:lpstr>DARPA CASE</vt:lpstr>
      <vt:lpstr>GearCase and DCRYPPS Cyber Analysis</vt:lpstr>
      <vt:lpstr>ADD Cyber Requirement for System</vt:lpstr>
      <vt:lpstr>Update Waypoint Manager Contract</vt:lpstr>
      <vt:lpstr>AGREE Analysis</vt:lpstr>
      <vt:lpstr>ADD Filter to Block bad Input</vt:lpstr>
      <vt:lpstr>Filter Contract</vt:lpstr>
      <vt:lpstr>Add Monitor TO DETECT BAD INPUT</vt:lpstr>
      <vt:lpstr>FINAL transformed System</vt:lpstr>
      <vt:lpstr>AGREE Analysis of HARDENED Design</vt:lpstr>
      <vt:lpstr>SPLAT Filter Synthesis</vt:lpstr>
      <vt:lpstr>SPLAT Synthesis</vt:lpstr>
      <vt:lpstr>SPLAT Monitor Synthesis</vt:lpstr>
      <vt:lpstr>SUMMARY Of UxAS Case STUDY</vt:lpstr>
      <vt:lpstr>Conclusions and Future Work</vt:lpstr>
      <vt:lpstr>Outline (15 minute Target)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 meeting agenda (Collins)</dc:title>
  <dc:creator>Cofer, Darren D                            Collins</dc:creator>
  <cp:lastModifiedBy>Eric Mercer</cp:lastModifiedBy>
  <cp:revision>54</cp:revision>
  <dcterms:created xsi:type="dcterms:W3CDTF">2021-09-20T22:30:16Z</dcterms:created>
  <dcterms:modified xsi:type="dcterms:W3CDTF">2021-10-13T18:42:13Z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iteId">
    <vt:lpwstr>7a18110d-ef9b-4274-acef-e62ab0fe28ed</vt:lpwstr>
  </property>
  <property fmtid="{D5CDD505-2E9C-101B-9397-08002B2CF9AE}" pid="4" name="MSIP_Label_4447dd6a-a4a1-440b-a6a3-9124ef1ee017_Owner">
    <vt:lpwstr>10657319@adxuser.com</vt:lpwstr>
  </property>
  <property fmtid="{D5CDD505-2E9C-101B-9397-08002B2CF9AE}" pid="5" name="MSIP_Label_4447dd6a-a4a1-440b-a6a3-9124ef1ee017_SetDate">
    <vt:lpwstr>2021-09-20T23:13:40.8712298Z</vt:lpwstr>
  </property>
  <property fmtid="{D5CDD505-2E9C-101B-9397-08002B2CF9AE}" pid="6" name="MSIP_Label_4447dd6a-a4a1-440b-a6a3-9124ef1ee017_Name">
    <vt:lpwstr>NO TECH DATA</vt:lpwstr>
  </property>
  <property fmtid="{D5CDD505-2E9C-101B-9397-08002B2CF9AE}" pid="7" name="MSIP_Label_4447dd6a-a4a1-440b-a6a3-9124ef1ee017_Application">
    <vt:lpwstr>Microsoft Azure Information Protection</vt:lpwstr>
  </property>
  <property fmtid="{D5CDD505-2E9C-101B-9397-08002B2CF9AE}" pid="8" name="MSIP_Label_4447dd6a-a4a1-440b-a6a3-9124ef1ee017_ActionId">
    <vt:lpwstr>eefe364f-1d82-4f25-9445-b4591d7267b0</vt:lpwstr>
  </property>
  <property fmtid="{D5CDD505-2E9C-101B-9397-08002B2CF9AE}" pid="9" name="MSIP_Label_4447dd6a-a4a1-440b-a6a3-9124ef1ee017_Extended_MSFT_Method">
    <vt:lpwstr>Manual</vt:lpwstr>
  </property>
  <property fmtid="{D5CDD505-2E9C-101B-9397-08002B2CF9AE}" pid="10" name="Sensitivity">
    <vt:lpwstr>NO TECH DATA</vt:lpwstr>
  </property>
</Properties>
</file>