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0"/>
  </p:notesMasterIdLst>
  <p:sldIdLst>
    <p:sldId id="274" r:id="rId3"/>
    <p:sldId id="290" r:id="rId4"/>
    <p:sldId id="292" r:id="rId5"/>
    <p:sldId id="293" r:id="rId6"/>
    <p:sldId id="289" r:id="rId7"/>
    <p:sldId id="28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78231"/>
  </p:normalViewPr>
  <p:slideViewPr>
    <p:cSldViewPr snapToGrid="0">
      <p:cViewPr varScale="1">
        <p:scale>
          <a:sx n="99" d="100"/>
          <a:sy n="99" d="100"/>
        </p:scale>
        <p:origin x="13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4" d="100"/>
          <a:sy n="194" d="100"/>
        </p:scale>
        <p:origin x="6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5296-A18B-4E1B-A87F-5B0F15AE6643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C6FC-FF7A-42EA-AB0C-7421F578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391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9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7685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bg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bg1"/>
                </a:solidFill>
              </a:rPr>
              <a:t>Collins Aerospace</a:t>
            </a:r>
            <a:endParaRPr lang="en-US" sz="800" spc="0" baseline="0" dirty="0">
              <a:solidFill>
                <a:schemeClr val="bg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146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3C2B1-4AE8-4340-B6D4-45C6306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3D5E0-87F7-496C-93FF-D2496625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4B673-00C8-4258-B5F1-292D454E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 | White | JTA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334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6384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769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White | Airbus A32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tx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44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8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0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489-042B-42AF-8000-3144E029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B35A-6ADA-4721-ABAA-9BC8648A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6306-926A-49EB-8679-2130D56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624-2344-46A6-8270-A2D79BCF4266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AC9D-7425-4668-B887-5E7BD08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455A-F74A-4CBB-ADBC-61EBDC1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6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3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5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2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7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6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5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2D24D-4C09-1045-A1DC-71AFF869A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93"/>
          <a:stretch/>
        </p:blipFill>
        <p:spPr>
          <a:xfrm rot="5400000">
            <a:off x="-619035" y="619037"/>
            <a:ext cx="6858001" cy="5619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98842" y="3741417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798842" y="4239041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798842" y="4736665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798842" y="5234289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798838" y="3121229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7BC2-6090-4087-8B29-C898F11D776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706B3-B467-43B9-BA08-701CC04B98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3" name="Logo">
            <a:extLst>
              <a:ext uri="{FF2B5EF4-FFF2-40B4-BE49-F238E27FC236}">
                <a16:creationId xmlns:a16="http://schemas.microsoft.com/office/drawing/2014/main" id="{D2752B59-9A51-45EB-8E16-58ED2B50978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9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5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3317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970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39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87095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5234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2632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67767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80618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2682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E82E80-41F8-5A4F-9047-2FA2E9AB9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3"/>
            <a:ext cx="12192000" cy="68600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7" y="1259991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09607" y="1757615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09607" y="2255239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09607" y="2752863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09606" y="539394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8E9DC-11A7-CF4E-B1F7-52C339AF06AB}"/>
              </a:ext>
            </a:extLst>
          </p:cNvPr>
          <p:cNvSpPr/>
          <p:nvPr userDrawn="1"/>
        </p:nvSpPr>
        <p:spPr>
          <a:xfrm>
            <a:off x="11338560" y="6345319"/>
            <a:ext cx="24384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 defTabSz="609585"/>
            <a:fld id="{84BE33A8-B07C-4AE5-8AD6-5B92B3138622}" type="slidenum">
              <a:rPr lang="en-US" altLang="en-US" sz="933" smtClean="0">
                <a:solidFill>
                  <a:srgbClr val="000000"/>
                </a:solidFill>
                <a:latin typeface="Arial Regular"/>
                <a:cs typeface="DIN-Light"/>
              </a:rPr>
              <a:pPr algn="r" defTabSz="609585"/>
              <a:t>‹#›</a:t>
            </a:fld>
            <a:endParaRPr lang="en-US" sz="933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7E62-1891-41BC-9587-0F6EBB49C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127E-DD74-471A-8806-229EE1EAA7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D1BDDFD5-0F37-45EF-B70A-812ACFCC40F8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8" name="Logo">
            <a:extLst>
              <a:ext uri="{FF2B5EF4-FFF2-40B4-BE49-F238E27FC236}">
                <a16:creationId xmlns:a16="http://schemas.microsoft.com/office/drawing/2014/main" id="{329548B0-4CBC-40F8-BD6C-677083305E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1987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36109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9758229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609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Ha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9FFCA-C102-834E-AF56-E25BB0BB9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7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6EE12-2075-4712-88B7-927E2CEC0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13795CB-82BB-40B3-85BB-CAE2337CB2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A8E133F-A19F-41F1-8D97-E02F31BA083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4D69F79E-21F5-4EDE-AE84-DD0990101DA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73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Sikorsky MH-60 Black Haw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C3F82-8FA0-924D-8A57-29989F6A4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" y="0"/>
            <a:ext cx="12192000" cy="68600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3865062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5525554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7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Airbus A34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7196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0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5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8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9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4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20695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047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70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325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7" r:id="rId36"/>
  </p:sldLayoutIdLst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pPr defTabSz="609585"/>
            <a:endParaRPr lang="en-US"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69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pPr algn="r" defTabSz="609585"/>
            <a:fld id="{01517C5A-21C8-4A78-AA4B-D0D5DD5ADE52}" type="slidenum">
              <a:rPr lang="en-US" smtClean="0">
                <a:solidFill>
                  <a:srgbClr val="FFFFFF"/>
                </a:solidFill>
              </a:rPr>
              <a:pPr algn="r" defTabSz="60958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2021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</p:sldLayoutIdLst>
  <p:transition>
    <p:wipe dir="r"/>
  </p:transition>
  <p:hf hdr="0" ftr="0" dt="0"/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41FFF-F5DC-4812-956D-C47B1AC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71957"/>
            <a:ext cx="6495845" cy="1230788"/>
          </a:xfrm>
        </p:spPr>
        <p:txBody>
          <a:bodyPr/>
          <a:lstStyle/>
          <a:p>
            <a:r>
              <a:rPr lang="en-US" dirty="0"/>
              <a:t>Cyber Assured Systems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54933-E519-4F90-9E10-7759951B22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599" y="4643947"/>
            <a:ext cx="6821103" cy="1006167"/>
          </a:xfrm>
        </p:spPr>
        <p:txBody>
          <a:bodyPr/>
          <a:lstStyle/>
          <a:p>
            <a:r>
              <a:rPr lang="en-US" sz="1600" b="1" dirty="0"/>
              <a:t>Agree semantics</a:t>
            </a:r>
          </a:p>
        </p:txBody>
      </p:sp>
      <p:pic>
        <p:nvPicPr>
          <p:cNvPr id="7" name="Picture 4" descr="Image result for univ of kansas logo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9FFFD"/>
              </a:clrFrom>
              <a:clrTo>
                <a:srgbClr val="F9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317" y="5699003"/>
            <a:ext cx="1379491" cy="32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ansas state university logo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BFFFE"/>
              </a:clrFrom>
              <a:clrTo>
                <a:srgbClr val="FB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25" y="5694086"/>
            <a:ext cx="1323975" cy="3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adventiumlabs.com/sites/adventiumlabs.com/themes/contrib/advent/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9176" y="5650114"/>
            <a:ext cx="1247775" cy="4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61 logo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6694" y="5565057"/>
            <a:ext cx="926254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1146957">
            <a:off x="8202511" y="217983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17C5A-21C8-4A78-AA4B-D0D5DD5ADE52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A0EC5-E6B6-B44A-BC9A-167E4AC0C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1" y="5565057"/>
            <a:ext cx="1189358" cy="7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Semantic Embedding IN HOL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7F0442-26FB-8043-855F-C5D177067AC5}"/>
              </a:ext>
            </a:extLst>
          </p:cNvPr>
          <p:cNvSpPr/>
          <p:nvPr/>
        </p:nvSpPr>
        <p:spPr>
          <a:xfrm>
            <a:off x="3865576" y="1809591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Assumes    = [a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a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Guarantees = [g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g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CD41DF-A349-6E48-978C-BE991DECAF8D}"/>
              </a:ext>
            </a:extLst>
          </p:cNvPr>
          <p:cNvSpPr/>
          <p:nvPr/>
        </p:nvSpPr>
        <p:spPr>
          <a:xfrm>
            <a:off x="1966926" y="2274728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5747E9-F9E6-3546-AE94-67AB49D104A4}"/>
              </a:ext>
            </a:extLst>
          </p:cNvPr>
          <p:cNvSpPr/>
          <p:nvPr/>
        </p:nvSpPr>
        <p:spPr>
          <a:xfrm>
            <a:off x="7669226" y="2274727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1CF71-CCD4-C846-BB33-7B5D11E85D60}"/>
              </a:ext>
            </a:extLst>
          </p:cNvPr>
          <p:cNvSpPr/>
          <p:nvPr/>
        </p:nvSpPr>
        <p:spPr>
          <a:xfrm>
            <a:off x="1503768" y="3875248"/>
            <a:ext cx="8451066" cy="980759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any input stream meeting assumes, HOL proves </a:t>
            </a:r>
          </a:p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</a:t>
            </a:r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on computed output stream</a:t>
            </a:r>
          </a:p>
          <a:p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E2F0A-7E1F-A447-BFAC-89D6186CA746}"/>
              </a:ext>
            </a:extLst>
          </p:cNvPr>
          <p:cNvSpPr/>
          <p:nvPr/>
        </p:nvSpPr>
        <p:spPr>
          <a:xfrm>
            <a:off x="1766879" y="5030605"/>
            <a:ext cx="8658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proof confirms </a:t>
            </a:r>
            <a:r>
              <a:rPr lang="en-US" sz="2800" strike="sngStrik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AGREE </a:t>
            </a:r>
            <a:r>
              <a:rPr lang="en-US" sz="2800" strike="sng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verification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A6EF1-A4D3-DA41-A613-BE49A3E1B912}"/>
              </a:ext>
            </a:extLst>
          </p:cNvPr>
          <p:cNvSpPr/>
          <p:nvPr/>
        </p:nvSpPr>
        <p:spPr>
          <a:xfrm>
            <a:off x="4603663" y="5836202"/>
            <a:ext cx="2251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Actually…</a:t>
            </a:r>
          </a:p>
        </p:txBody>
      </p:sp>
    </p:spTree>
    <p:extLst>
      <p:ext uri="{BB962C8B-B14F-4D97-AF65-F5344CB8AC3E}">
        <p14:creationId xmlns:p14="http://schemas.microsoft.com/office/powerpoint/2010/main" val="31655300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Semantic Embedding IN HOL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7F0442-26FB-8043-855F-C5D177067AC5}"/>
              </a:ext>
            </a:extLst>
          </p:cNvPr>
          <p:cNvSpPr/>
          <p:nvPr/>
        </p:nvSpPr>
        <p:spPr>
          <a:xfrm>
            <a:off x="3865576" y="1809591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Assumes    = [a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a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Guarantees = [g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g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CD41DF-A349-6E48-978C-BE991DECAF8D}"/>
              </a:ext>
            </a:extLst>
          </p:cNvPr>
          <p:cNvSpPr/>
          <p:nvPr/>
        </p:nvSpPr>
        <p:spPr>
          <a:xfrm>
            <a:off x="1966926" y="2274728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5747E9-F9E6-3546-AE94-67AB49D104A4}"/>
              </a:ext>
            </a:extLst>
          </p:cNvPr>
          <p:cNvSpPr/>
          <p:nvPr/>
        </p:nvSpPr>
        <p:spPr>
          <a:xfrm>
            <a:off x="7669226" y="2274727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1CF71-CCD4-C846-BB33-7B5D11E85D60}"/>
              </a:ext>
            </a:extLst>
          </p:cNvPr>
          <p:cNvSpPr/>
          <p:nvPr/>
        </p:nvSpPr>
        <p:spPr>
          <a:xfrm>
            <a:off x="1503768" y="3875248"/>
            <a:ext cx="8451066" cy="980759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any input stream meeting assumes, HOL proves </a:t>
            </a:r>
          </a:p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</a:t>
            </a:r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on computed output stream</a:t>
            </a:r>
          </a:p>
          <a:p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E2F0A-7E1F-A447-BFAC-89D6186CA746}"/>
              </a:ext>
            </a:extLst>
          </p:cNvPr>
          <p:cNvSpPr/>
          <p:nvPr/>
        </p:nvSpPr>
        <p:spPr>
          <a:xfrm>
            <a:off x="1248596" y="5021754"/>
            <a:ext cx="9694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proof </a:t>
            </a:r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verifies properties of the output 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A6EF1-A4D3-DA41-A613-BE49A3E1B912}"/>
              </a:ext>
            </a:extLst>
          </p:cNvPr>
          <p:cNvSpPr/>
          <p:nvPr/>
        </p:nvSpPr>
        <p:spPr>
          <a:xfrm>
            <a:off x="2084614" y="5728423"/>
            <a:ext cx="7289374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 is not what AGREE semantics means</a:t>
            </a:r>
          </a:p>
        </p:txBody>
      </p:sp>
    </p:spTree>
    <p:extLst>
      <p:ext uri="{BB962C8B-B14F-4D97-AF65-F5344CB8AC3E}">
        <p14:creationId xmlns:p14="http://schemas.microsoft.com/office/powerpoint/2010/main" val="126884468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C4-62A0-E14B-9E6F-232B788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AGREE Semantics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F6974-F293-0D43-83BC-55786977D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7F0442-26FB-8043-855F-C5D177067AC5}"/>
              </a:ext>
            </a:extLst>
          </p:cNvPr>
          <p:cNvSpPr/>
          <p:nvPr/>
        </p:nvSpPr>
        <p:spPr>
          <a:xfrm>
            <a:off x="3865576" y="1809591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Assumes    = [a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a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Guarantees = [g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g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CD41DF-A349-6E48-978C-BE991DECAF8D}"/>
              </a:ext>
            </a:extLst>
          </p:cNvPr>
          <p:cNvSpPr/>
          <p:nvPr/>
        </p:nvSpPr>
        <p:spPr>
          <a:xfrm>
            <a:off x="1966926" y="2274728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5747E9-F9E6-3546-AE94-67AB49D104A4}"/>
              </a:ext>
            </a:extLst>
          </p:cNvPr>
          <p:cNvSpPr/>
          <p:nvPr/>
        </p:nvSpPr>
        <p:spPr>
          <a:xfrm>
            <a:off x="7669226" y="2274727"/>
            <a:ext cx="1822450" cy="70802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1CF71-CCD4-C846-BB33-7B5D11E85D60}"/>
              </a:ext>
            </a:extLst>
          </p:cNvPr>
          <p:cNvSpPr/>
          <p:nvPr/>
        </p:nvSpPr>
        <p:spPr>
          <a:xfrm>
            <a:off x="811905" y="3748868"/>
            <a:ext cx="9834792" cy="980759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r>
              <a:rPr lang="en-US" sz="28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any input stream meeting assumes, the output stream is anything such that the guarantees are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invariant</a:t>
            </a:r>
            <a:r>
              <a:rPr lang="en-US" sz="2800" b="1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8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E2F0A-7E1F-A447-BFAC-89D6186CA746}"/>
              </a:ext>
            </a:extLst>
          </p:cNvPr>
          <p:cNvSpPr/>
          <p:nvPr/>
        </p:nvSpPr>
        <p:spPr>
          <a:xfrm>
            <a:off x="1400180" y="5030604"/>
            <a:ext cx="8658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Guarantees state properties of any valid output stream</a:t>
            </a:r>
            <a:endParaRPr lang="en-US" sz="28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66153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556-49D3-6E44-8C01-E31ECB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AGREE VERIFIES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0F4C-A805-FC42-93CC-F07DB9E30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8DA1E5-CB1C-C140-B936-7002644E56DA}"/>
              </a:ext>
            </a:extLst>
          </p:cNvPr>
          <p:cNvSpPr/>
          <p:nvPr/>
        </p:nvSpPr>
        <p:spPr>
          <a:xfrm>
            <a:off x="2688879" y="1683945"/>
            <a:ext cx="6826313" cy="3720974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4133D-C4B3-F548-9EE3-2D7E1E85359C}"/>
              </a:ext>
            </a:extLst>
          </p:cNvPr>
          <p:cNvSpPr txBox="1"/>
          <p:nvPr/>
        </p:nvSpPr>
        <p:spPr>
          <a:xfrm>
            <a:off x="3201908" y="4734962"/>
            <a:ext cx="252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Assumes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9B7D1-DC63-4040-BE29-1EAEFC9F32D2}"/>
              </a:ext>
            </a:extLst>
          </p:cNvPr>
          <p:cNvSpPr txBox="1"/>
          <p:nvPr/>
        </p:nvSpPr>
        <p:spPr>
          <a:xfrm>
            <a:off x="6358550" y="4734962"/>
            <a:ext cx="30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Guarantees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CE1F8A3-16A0-1549-B1D7-03DA17E80429}"/>
              </a:ext>
            </a:extLst>
          </p:cNvPr>
          <p:cNvSpPr/>
          <p:nvPr/>
        </p:nvSpPr>
        <p:spPr>
          <a:xfrm>
            <a:off x="1086412" y="3057655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5853C1-DB5E-7143-A4A8-6597BAF1699C}"/>
              </a:ext>
            </a:extLst>
          </p:cNvPr>
          <p:cNvSpPr/>
          <p:nvPr/>
        </p:nvSpPr>
        <p:spPr>
          <a:xfrm>
            <a:off x="9555933" y="3055543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A6A3BC-4E18-2044-9ED8-93EDBCA34703}"/>
              </a:ext>
            </a:extLst>
          </p:cNvPr>
          <p:cNvSpPr/>
          <p:nvPr/>
        </p:nvSpPr>
        <p:spPr>
          <a:xfrm>
            <a:off x="3493127" y="3080441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E9A8DD-9707-D549-A80E-77D1B906A517}"/>
              </a:ext>
            </a:extLst>
          </p:cNvPr>
          <p:cNvSpPr/>
          <p:nvPr/>
        </p:nvSpPr>
        <p:spPr>
          <a:xfrm>
            <a:off x="7581515" y="3550293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E27E7A-87A4-1049-BE0A-AD87C07E9E87}"/>
              </a:ext>
            </a:extLst>
          </p:cNvPr>
          <p:cNvSpPr/>
          <p:nvPr/>
        </p:nvSpPr>
        <p:spPr>
          <a:xfrm>
            <a:off x="7581515" y="2623867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A0038-C05E-0240-9F3D-3788DEF7A3DF}"/>
              </a:ext>
            </a:extLst>
          </p:cNvPr>
          <p:cNvSpPr/>
          <p:nvPr/>
        </p:nvSpPr>
        <p:spPr>
          <a:xfrm>
            <a:off x="5548265" y="3080439"/>
            <a:ext cx="1107540" cy="69711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C3359-DF93-624B-B88C-EE14AA10E5A6}"/>
              </a:ext>
            </a:extLst>
          </p:cNvPr>
          <p:cNvSpPr txBox="1"/>
          <p:nvPr/>
        </p:nvSpPr>
        <p:spPr>
          <a:xfrm>
            <a:off x="5469801" y="1753701"/>
            <a:ext cx="126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A45A0D7-F31F-AE47-B78A-76D896EDA5C5}"/>
              </a:ext>
            </a:extLst>
          </p:cNvPr>
          <p:cNvSpPr/>
          <p:nvPr/>
        </p:nvSpPr>
        <p:spPr>
          <a:xfrm>
            <a:off x="4725908" y="3320984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6F1B967-CC27-7745-BD29-656E489943A6}"/>
              </a:ext>
            </a:extLst>
          </p:cNvPr>
          <p:cNvSpPr/>
          <p:nvPr/>
        </p:nvSpPr>
        <p:spPr>
          <a:xfrm>
            <a:off x="6734269" y="3064000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ED652C8-F16F-7443-945B-51FB72EAF53A}"/>
              </a:ext>
            </a:extLst>
          </p:cNvPr>
          <p:cNvSpPr/>
          <p:nvPr/>
        </p:nvSpPr>
        <p:spPr>
          <a:xfrm>
            <a:off x="6734269" y="3544385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BD566D8-7DFB-9946-98EC-1B9339EBE25A}"/>
              </a:ext>
            </a:extLst>
          </p:cNvPr>
          <p:cNvSpPr/>
          <p:nvPr/>
        </p:nvSpPr>
        <p:spPr>
          <a:xfrm>
            <a:off x="8741865" y="2943819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B7ACCD4-C704-A148-8BB9-716CAA812814}"/>
              </a:ext>
            </a:extLst>
          </p:cNvPr>
          <p:cNvSpPr/>
          <p:nvPr/>
        </p:nvSpPr>
        <p:spPr>
          <a:xfrm>
            <a:off x="8741865" y="3787127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9F6ACF3-3836-DE4A-B874-90A240979891}"/>
              </a:ext>
            </a:extLst>
          </p:cNvPr>
          <p:cNvSpPr/>
          <p:nvPr/>
        </p:nvSpPr>
        <p:spPr>
          <a:xfrm>
            <a:off x="2708493" y="3320937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49A427-FD86-5F45-8A65-98359F8AE7B3}"/>
              </a:ext>
            </a:extLst>
          </p:cNvPr>
          <p:cNvSpPr/>
          <p:nvPr/>
        </p:nvSpPr>
        <p:spPr>
          <a:xfrm>
            <a:off x="348558" y="3936668"/>
            <a:ext cx="2489702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  <a:r>
              <a:rPr lang="en-US" dirty="0"/>
              <a:t> preserve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DDFDA5-3C53-E64B-A76C-F316268EC9AB}"/>
              </a:ext>
            </a:extLst>
          </p:cNvPr>
          <p:cNvCxnSpPr/>
          <p:nvPr/>
        </p:nvCxnSpPr>
        <p:spPr>
          <a:xfrm>
            <a:off x="2951430" y="4327556"/>
            <a:ext cx="823865" cy="40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3C45C-A3B0-4F44-BF09-29E3BA6AC234}"/>
              </a:ext>
            </a:extLst>
          </p:cNvPr>
          <p:cNvCxnSpPr>
            <a:cxnSpLocks/>
          </p:cNvCxnSpPr>
          <p:nvPr/>
        </p:nvCxnSpPr>
        <p:spPr>
          <a:xfrm flipV="1">
            <a:off x="2931812" y="3656109"/>
            <a:ext cx="472288" cy="49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DF0BBD-A54C-F64F-95A4-4101D1C5D056}"/>
              </a:ext>
            </a:extLst>
          </p:cNvPr>
          <p:cNvSpPr/>
          <p:nvPr/>
        </p:nvSpPr>
        <p:spPr>
          <a:xfrm>
            <a:off x="3702874" y="2212225"/>
            <a:ext cx="2651148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  <a:r>
              <a:rPr lang="en-US" dirty="0"/>
              <a:t> </a:t>
            </a:r>
            <a:r>
              <a:rPr lang="en-US" dirty="0" err="1"/>
              <a:t>perserve</a:t>
            </a:r>
            <a:r>
              <a:rPr lang="en-US" dirty="0"/>
              <a:t> 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801A56-C171-3F42-A88C-542BFCB07971}"/>
              </a:ext>
            </a:extLst>
          </p:cNvPr>
          <p:cNvCxnSpPr>
            <a:cxnSpLocks/>
          </p:cNvCxnSpPr>
          <p:nvPr/>
        </p:nvCxnSpPr>
        <p:spPr>
          <a:xfrm>
            <a:off x="5073327" y="2903630"/>
            <a:ext cx="0" cy="33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5D27D-95FF-034E-B730-65F6305E4A1B}"/>
              </a:ext>
            </a:extLst>
          </p:cNvPr>
          <p:cNvCxnSpPr>
            <a:cxnSpLocks/>
          </p:cNvCxnSpPr>
          <p:nvPr/>
        </p:nvCxnSpPr>
        <p:spPr>
          <a:xfrm>
            <a:off x="6385890" y="2489300"/>
            <a:ext cx="720325" cy="483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94E6FA-0FE5-E74B-85DC-A72023DCF3E0}"/>
              </a:ext>
            </a:extLst>
          </p:cNvPr>
          <p:cNvCxnSpPr>
            <a:cxnSpLocks/>
          </p:cNvCxnSpPr>
          <p:nvPr/>
        </p:nvCxnSpPr>
        <p:spPr>
          <a:xfrm>
            <a:off x="6417759" y="2672841"/>
            <a:ext cx="688456" cy="877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33607E9-42FF-024D-BEC1-0B80190DCAF1}"/>
              </a:ext>
            </a:extLst>
          </p:cNvPr>
          <p:cNvSpPr/>
          <p:nvPr/>
        </p:nvSpPr>
        <p:spPr>
          <a:xfrm>
            <a:off x="8867869" y="4270503"/>
            <a:ext cx="3254721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and C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  <a:r>
              <a:rPr lang="en-US" dirty="0"/>
              <a:t> preserve System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612103-0D15-D044-9A03-E7DF7238D763}"/>
              </a:ext>
            </a:extLst>
          </p:cNvPr>
          <p:cNvCxnSpPr>
            <a:cxnSpLocks/>
          </p:cNvCxnSpPr>
          <p:nvPr/>
        </p:nvCxnSpPr>
        <p:spPr>
          <a:xfrm flipH="1">
            <a:off x="8195263" y="4558151"/>
            <a:ext cx="546602" cy="18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75F764-4F5C-CE47-8487-E18693F1F2F8}"/>
              </a:ext>
            </a:extLst>
          </p:cNvPr>
          <p:cNvCxnSpPr>
            <a:cxnSpLocks/>
          </p:cNvCxnSpPr>
          <p:nvPr/>
        </p:nvCxnSpPr>
        <p:spPr>
          <a:xfrm flipH="1" flipV="1">
            <a:off x="8867869" y="4055033"/>
            <a:ext cx="140332" cy="13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F95ABF-9060-0846-9E93-B9934A17021A}"/>
              </a:ext>
            </a:extLst>
          </p:cNvPr>
          <p:cNvCxnSpPr>
            <a:cxnSpLocks/>
          </p:cNvCxnSpPr>
          <p:nvPr/>
        </p:nvCxnSpPr>
        <p:spPr>
          <a:xfrm flipH="1" flipV="1">
            <a:off x="9008200" y="3175724"/>
            <a:ext cx="526607" cy="1050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FCCB68B-C958-504E-B2B1-BBBA1680EC97}"/>
              </a:ext>
            </a:extLst>
          </p:cNvPr>
          <p:cNvSpPr/>
          <p:nvPr/>
        </p:nvSpPr>
        <p:spPr>
          <a:xfrm>
            <a:off x="1766879" y="5531942"/>
            <a:ext cx="8658241" cy="96876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Semantics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force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contract behavior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AGREE verifies interface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4127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16435C-2B29-5944-8B06-C4687A3A4D9A}"/>
              </a:ext>
            </a:extLst>
          </p:cNvPr>
          <p:cNvSpPr/>
          <p:nvPr/>
        </p:nvSpPr>
        <p:spPr>
          <a:xfrm>
            <a:off x="2688879" y="1683945"/>
            <a:ext cx="6826313" cy="3720974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894E484-64EB-8349-95A9-09E375E0F79C}"/>
              </a:ext>
            </a:extLst>
          </p:cNvPr>
          <p:cNvSpPr/>
          <p:nvPr/>
        </p:nvSpPr>
        <p:spPr>
          <a:xfrm>
            <a:off x="1086412" y="3057655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CBEE428-8689-584A-8E37-23A33999E331}"/>
              </a:ext>
            </a:extLst>
          </p:cNvPr>
          <p:cNvSpPr/>
          <p:nvPr/>
        </p:nvSpPr>
        <p:spPr>
          <a:xfrm>
            <a:off x="9555933" y="3055543"/>
            <a:ext cx="1548143" cy="7469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32DBD-A552-864E-B808-737E988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Equivalent to HOL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A3BEF-266F-574D-BC53-0FA510129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F0ABA9-3057-F64D-BF33-71782743AB76}"/>
              </a:ext>
            </a:extLst>
          </p:cNvPr>
          <p:cNvSpPr/>
          <p:nvPr/>
        </p:nvSpPr>
        <p:spPr>
          <a:xfrm>
            <a:off x="4232275" y="2609848"/>
            <a:ext cx="3727450" cy="16383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-Regular" panose="020B0609030804020204" pitchFamily="49" charset="0"/>
              </a:rPr>
              <a:t>Component Implementation</a:t>
            </a:r>
          </a:p>
          <a:p>
            <a:pPr algn="ctr"/>
            <a:endParaRPr lang="en-US" dirty="0">
              <a:latin typeface="Menlo-Regular" panose="020B0609030804020204" pitchFamily="49" charset="0"/>
            </a:endParaRPr>
          </a:p>
          <a:p>
            <a:r>
              <a:rPr lang="en-US" dirty="0">
                <a:latin typeface="Menlo-Regular" panose="020B0609030804020204" pitchFamily="49" charset="0"/>
              </a:rPr>
              <a:t>Variables  = [v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v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dirty="0">
                <a:latin typeface="Menlo-Regular" panose="020B0609030804020204" pitchFamily="49" charset="0"/>
              </a:rPr>
              <a:t>Outputs	 = [o</a:t>
            </a:r>
            <a:r>
              <a:rPr lang="en-US" baseline="-25000" dirty="0">
                <a:latin typeface="Menlo-Regular" panose="020B0609030804020204" pitchFamily="49" charset="0"/>
              </a:rPr>
              <a:t>0</a:t>
            </a:r>
            <a:r>
              <a:rPr lang="en-US" dirty="0">
                <a:latin typeface="Menlo-Regular" panose="020B0609030804020204" pitchFamily="49" charset="0"/>
              </a:rPr>
              <a:t>, o</a:t>
            </a:r>
            <a:r>
              <a:rPr lang="en-US" baseline="-25000" dirty="0">
                <a:latin typeface="Menlo-Regular" panose="020B0609030804020204" pitchFamily="49" charset="0"/>
              </a:rPr>
              <a:t>1</a:t>
            </a:r>
            <a:r>
              <a:rPr lang="en-US" dirty="0">
                <a:latin typeface="Menlo-Regular" panose="020B0609030804020204" pitchFamily="49" charset="0"/>
              </a:rPr>
              <a:t>, …]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7759-6AC1-2242-BECB-66B1AA06D58F}"/>
              </a:ext>
            </a:extLst>
          </p:cNvPr>
          <p:cNvSpPr txBox="1"/>
          <p:nvPr/>
        </p:nvSpPr>
        <p:spPr>
          <a:xfrm>
            <a:off x="4028792" y="4674568"/>
            <a:ext cx="485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-Regular" panose="020B0609030804020204" pitchFamily="49" charset="0"/>
              </a:rPr>
              <a:t>Component Assumes    = [a</a:t>
            </a:r>
            <a:r>
              <a:rPr lang="en-US" sz="1600" baseline="-25000" dirty="0">
                <a:latin typeface="Menlo-Regular" panose="020B0609030804020204" pitchFamily="49" charset="0"/>
              </a:rPr>
              <a:t>0</a:t>
            </a:r>
            <a:r>
              <a:rPr lang="en-US" sz="1600" dirty="0">
                <a:latin typeface="Menlo-Regular" panose="020B0609030804020204" pitchFamily="49" charset="0"/>
              </a:rPr>
              <a:t>, a</a:t>
            </a:r>
            <a:r>
              <a:rPr lang="en-US" sz="1600" baseline="-25000" dirty="0">
                <a:latin typeface="Menlo-Regular" panose="020B0609030804020204" pitchFamily="49" charset="0"/>
              </a:rPr>
              <a:t>1</a:t>
            </a:r>
            <a:r>
              <a:rPr lang="en-US" sz="1600" dirty="0">
                <a:latin typeface="Menlo-Regular" panose="020B0609030804020204" pitchFamily="49" charset="0"/>
              </a:rPr>
              <a:t>, …]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Component Guarantees = [o</a:t>
            </a:r>
            <a:r>
              <a:rPr lang="en-US" sz="1600" baseline="-25000" dirty="0">
                <a:latin typeface="Menlo-Regular" panose="020B0609030804020204" pitchFamily="49" charset="0"/>
              </a:rPr>
              <a:t>0</a:t>
            </a:r>
            <a:r>
              <a:rPr lang="en-US" sz="1600" dirty="0">
                <a:latin typeface="Menlo-Regular" panose="020B0609030804020204" pitchFamily="49" charset="0"/>
              </a:rPr>
              <a:t>, o</a:t>
            </a:r>
            <a:r>
              <a:rPr lang="en-US" sz="1600" baseline="-25000" dirty="0">
                <a:latin typeface="Menlo-Regular" panose="020B0609030804020204" pitchFamily="49" charset="0"/>
              </a:rPr>
              <a:t>1</a:t>
            </a:r>
            <a:r>
              <a:rPr lang="en-US" sz="1600" dirty="0">
                <a:latin typeface="Menlo-Regular" panose="020B0609030804020204" pitchFamily="49" charset="0"/>
              </a:rPr>
              <a:t>, …]</a:t>
            </a:r>
            <a:endParaRPr lang="en-US" sz="1600" dirty="0"/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88314-893B-184E-B620-C39C81937C43}"/>
              </a:ext>
            </a:extLst>
          </p:cNvPr>
          <p:cNvSpPr txBox="1"/>
          <p:nvPr/>
        </p:nvSpPr>
        <p:spPr>
          <a:xfrm>
            <a:off x="4674606" y="1745468"/>
            <a:ext cx="284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Component Specification</a:t>
            </a:r>
          </a:p>
          <a:p>
            <a:pPr algn="ctr"/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4E63C62-D7C8-2340-B259-D86576E1BC5A}"/>
              </a:ext>
            </a:extLst>
          </p:cNvPr>
          <p:cNvSpPr/>
          <p:nvPr/>
        </p:nvSpPr>
        <p:spPr>
          <a:xfrm>
            <a:off x="3096065" y="3317274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72F3EEA-4E98-EE4A-A7AC-CCECE9AF176C}"/>
              </a:ext>
            </a:extLst>
          </p:cNvPr>
          <p:cNvSpPr/>
          <p:nvPr/>
        </p:nvSpPr>
        <p:spPr>
          <a:xfrm>
            <a:off x="8368200" y="3317274"/>
            <a:ext cx="743893" cy="22344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0FF23F-96A5-634C-B486-E6F9F88043C3}"/>
              </a:ext>
            </a:extLst>
          </p:cNvPr>
          <p:cNvSpPr/>
          <p:nvPr/>
        </p:nvSpPr>
        <p:spPr>
          <a:xfrm>
            <a:off x="217284" y="3936668"/>
            <a:ext cx="2620976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assumes</a:t>
            </a:r>
            <a:r>
              <a:rPr lang="en-US" dirty="0"/>
              <a:t> are component assumes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15B6ED-0F2F-AD47-A2AD-1FF680E1033A}"/>
              </a:ext>
            </a:extLst>
          </p:cNvPr>
          <p:cNvCxnSpPr/>
          <p:nvPr/>
        </p:nvCxnSpPr>
        <p:spPr>
          <a:xfrm>
            <a:off x="2951430" y="4327556"/>
            <a:ext cx="823865" cy="40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C76BED-F484-5A40-A163-95E2B52335B9}"/>
              </a:ext>
            </a:extLst>
          </p:cNvPr>
          <p:cNvCxnSpPr>
            <a:cxnSpLocks/>
          </p:cNvCxnSpPr>
          <p:nvPr/>
        </p:nvCxnSpPr>
        <p:spPr>
          <a:xfrm flipV="1">
            <a:off x="2931812" y="3656109"/>
            <a:ext cx="472288" cy="494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905482-5B5D-014D-BB70-0C4159D3D4B8}"/>
              </a:ext>
            </a:extLst>
          </p:cNvPr>
          <p:cNvSpPr/>
          <p:nvPr/>
        </p:nvSpPr>
        <p:spPr>
          <a:xfrm>
            <a:off x="8867869" y="4270503"/>
            <a:ext cx="3254721" cy="62148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outputs</a:t>
            </a:r>
            <a:r>
              <a:rPr lang="en-US" dirty="0"/>
              <a:t> preserve System </a:t>
            </a:r>
            <a:r>
              <a:rPr lang="en-US" b="1" dirty="0">
                <a:solidFill>
                  <a:schemeClr val="tx1"/>
                </a:solidFill>
              </a:rPr>
              <a:t>guarantees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23D877-44B4-864D-B1D5-15EE0BDDB29F}"/>
              </a:ext>
            </a:extLst>
          </p:cNvPr>
          <p:cNvCxnSpPr>
            <a:cxnSpLocks/>
          </p:cNvCxnSpPr>
          <p:nvPr/>
        </p:nvCxnSpPr>
        <p:spPr>
          <a:xfrm flipH="1">
            <a:off x="8195263" y="4558151"/>
            <a:ext cx="546602" cy="18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BADBE7-C12D-D646-BDFD-8924C21E85BE}"/>
              </a:ext>
            </a:extLst>
          </p:cNvPr>
          <p:cNvCxnSpPr>
            <a:cxnSpLocks/>
          </p:cNvCxnSpPr>
          <p:nvPr/>
        </p:nvCxnSpPr>
        <p:spPr>
          <a:xfrm flipH="1" flipV="1">
            <a:off x="8195264" y="3656110"/>
            <a:ext cx="546601" cy="494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B3407F-47D6-BD4B-B23C-925E2E513F49}"/>
              </a:ext>
            </a:extLst>
          </p:cNvPr>
          <p:cNvSpPr/>
          <p:nvPr/>
        </p:nvSpPr>
        <p:spPr>
          <a:xfrm>
            <a:off x="1766879" y="5531942"/>
            <a:ext cx="8658241" cy="523235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Requires two 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enitities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specification (assumes and guarantees)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implementation (variables and output)</a:t>
            </a:r>
          </a:p>
        </p:txBody>
      </p:sp>
    </p:spTree>
    <p:extLst>
      <p:ext uri="{BB962C8B-B14F-4D97-AF65-F5344CB8AC3E}">
        <p14:creationId xmlns:p14="http://schemas.microsoft.com/office/powerpoint/2010/main" val="2571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FA58C5-E203-6545-812C-A9DBD3DB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402078"/>
            <a:ext cx="10972800" cy="455510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Assumes</a:t>
            </a:r>
            <a:r>
              <a:rPr lang="en-US" dirty="0"/>
              <a:t> declare inputs properties to ensure output properties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Guarantees</a:t>
            </a:r>
            <a:r>
              <a:rPr lang="en-US" dirty="0"/>
              <a:t> state output properties that hold under the input assumptions</a:t>
            </a:r>
          </a:p>
          <a:p>
            <a:r>
              <a:rPr lang="en-US" dirty="0"/>
              <a:t>Eq-variables specify the </a:t>
            </a:r>
            <a:r>
              <a:rPr lang="en-US" dirty="0">
                <a:solidFill>
                  <a:schemeClr val="accent1"/>
                </a:solidFill>
              </a:rPr>
              <a:t>assumes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guarantees</a:t>
            </a:r>
          </a:p>
          <a:p>
            <a:r>
              <a:rPr lang="en-US" dirty="0"/>
              <a:t>AGREE proves system assumptions preserve input assumptions on downstream components that consume system inputs</a:t>
            </a:r>
          </a:p>
          <a:p>
            <a:r>
              <a:rPr lang="en-US" dirty="0"/>
              <a:t>AGREE proves output guarantees and input assumptions are preserved between connections in an implementation with several different components</a:t>
            </a:r>
          </a:p>
          <a:p>
            <a:r>
              <a:rPr lang="en-US" dirty="0"/>
              <a:t>AGREE proves component guarantees that provide system outputs preserve the system guarantees on that output </a:t>
            </a:r>
          </a:p>
          <a:p>
            <a:endParaRPr lang="en-US" dirty="0"/>
          </a:p>
          <a:p>
            <a:r>
              <a:rPr lang="en-US" dirty="0"/>
              <a:t>HOL embedding treats the </a:t>
            </a:r>
            <a:r>
              <a:rPr lang="en-US" b="1" dirty="0">
                <a:solidFill>
                  <a:schemeClr val="accent1"/>
                </a:solidFill>
              </a:rPr>
              <a:t>eq-variables as an implementation to be checked</a:t>
            </a:r>
          </a:p>
          <a:p>
            <a:r>
              <a:rPr lang="en-US" dirty="0"/>
              <a:t>The guarantees are the properties to check against the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1DDC5-DD7B-FD42-A0D4-37084FA9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E5E7B-9936-CF4D-89BB-18132A4A4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Tech_Data_16x9_optimize2.potx" id="{B2E20F7C-A450-4CE9-8668-A24BAE5CE892}" vid="{C9082DFA-CCE5-4318-9DA1-8D15C5165ADB}"/>
    </a:ext>
  </a:extLst>
</a:theme>
</file>

<file path=ppt/theme/theme2.xml><?xml version="1.0" encoding="utf-8"?>
<a:theme xmlns:a="http://schemas.openxmlformats.org/drawingml/2006/main" name="1_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PPT_Template_ITC_UTAS_2018_16x9_bam.potx" id="{CABE2381-47F5-4C44-A521-07CCECE79B99}" vid="{C6ADA71E-084B-4DBB-BAA5-4A2080023A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Collins_Tech_Data_16x9</Template>
  <TotalTime>7043</TotalTime>
  <Words>435</Words>
  <Application>Microsoft Macintosh PowerPoint</Application>
  <PresentationFormat>Widescreen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Regular</vt:lpstr>
      <vt:lpstr>Calibri</vt:lpstr>
      <vt:lpstr>Menlo-Regular</vt:lpstr>
      <vt:lpstr>Stencil</vt:lpstr>
      <vt:lpstr>Collins Aerospace 16x9</vt:lpstr>
      <vt:lpstr>1_Collins Aerospace 16x9</vt:lpstr>
      <vt:lpstr>Cyber Assured Systems Engineering</vt:lpstr>
      <vt:lpstr>AGREE Semantic Embedding IN HOL</vt:lpstr>
      <vt:lpstr>AGREE Semantic Embedding IN HOL</vt:lpstr>
      <vt:lpstr>Actual AGREE Semantics</vt:lpstr>
      <vt:lpstr>WHAT AGREE VERIFIES</vt:lpstr>
      <vt:lpstr>AGREE Equivalent to HOL Embedding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meeting agenda (Collins)</dc:title>
  <dc:creator>Cofer, Darren D                            Collins</dc:creator>
  <cp:lastModifiedBy>Eric Mercer</cp:lastModifiedBy>
  <cp:revision>81</cp:revision>
  <dcterms:created xsi:type="dcterms:W3CDTF">2021-09-20T22:30:16Z</dcterms:created>
  <dcterms:modified xsi:type="dcterms:W3CDTF">2021-11-04T21:27:44Z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iteId">
    <vt:lpwstr>7a18110d-ef9b-4274-acef-e62ab0fe28ed</vt:lpwstr>
  </property>
  <property fmtid="{D5CDD505-2E9C-101B-9397-08002B2CF9AE}" pid="4" name="MSIP_Label_4447dd6a-a4a1-440b-a6a3-9124ef1ee017_Owner">
    <vt:lpwstr>10657319@adxuser.com</vt:lpwstr>
  </property>
  <property fmtid="{D5CDD505-2E9C-101B-9397-08002B2CF9AE}" pid="5" name="MSIP_Label_4447dd6a-a4a1-440b-a6a3-9124ef1ee017_SetDate">
    <vt:lpwstr>2021-09-20T23:13:40.8712298Z</vt:lpwstr>
  </property>
  <property fmtid="{D5CDD505-2E9C-101B-9397-08002B2CF9AE}" pid="6" name="MSIP_Label_4447dd6a-a4a1-440b-a6a3-9124ef1ee017_Name">
    <vt:lpwstr>NO TECH DATA</vt:lpwstr>
  </property>
  <property fmtid="{D5CDD505-2E9C-101B-9397-08002B2CF9AE}" pid="7" name="MSIP_Label_4447dd6a-a4a1-440b-a6a3-9124ef1ee017_Application">
    <vt:lpwstr>Microsoft Azure Information Protection</vt:lpwstr>
  </property>
  <property fmtid="{D5CDD505-2E9C-101B-9397-08002B2CF9AE}" pid="8" name="MSIP_Label_4447dd6a-a4a1-440b-a6a3-9124ef1ee017_ActionId">
    <vt:lpwstr>eefe364f-1d82-4f25-9445-b4591d7267b0</vt:lpwstr>
  </property>
  <property fmtid="{D5CDD505-2E9C-101B-9397-08002B2CF9AE}" pid="9" name="MSIP_Label_4447dd6a-a4a1-440b-a6a3-9124ef1ee017_Extended_MSFT_Method">
    <vt:lpwstr>Manual</vt:lpwstr>
  </property>
  <property fmtid="{D5CDD505-2E9C-101B-9397-08002B2CF9AE}" pid="10" name="Sensitivity">
    <vt:lpwstr>NO TECH DATA</vt:lpwstr>
  </property>
</Properties>
</file>