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60" r:id="rId2"/>
    <p:sldMasterId id="2147483871" r:id="rId3"/>
  </p:sldMasterIdLst>
  <p:notesMasterIdLst>
    <p:notesMasterId r:id="rId42"/>
  </p:notesMasterIdLst>
  <p:sldIdLst>
    <p:sldId id="265" r:id="rId4"/>
    <p:sldId id="267" r:id="rId5"/>
    <p:sldId id="268" r:id="rId6"/>
    <p:sldId id="266" r:id="rId7"/>
    <p:sldId id="269" r:id="rId8"/>
    <p:sldId id="294" r:id="rId9"/>
    <p:sldId id="296" r:id="rId10"/>
    <p:sldId id="262" r:id="rId11"/>
    <p:sldId id="263" r:id="rId12"/>
    <p:sldId id="264" r:id="rId13"/>
    <p:sldId id="287" r:id="rId14"/>
    <p:sldId id="288" r:id="rId15"/>
    <p:sldId id="289" r:id="rId16"/>
    <p:sldId id="290" r:id="rId17"/>
    <p:sldId id="291" r:id="rId18"/>
    <p:sldId id="29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70" r:id="rId33"/>
    <p:sldId id="271" r:id="rId34"/>
    <p:sldId id="272" r:id="rId35"/>
    <p:sldId id="273" r:id="rId36"/>
    <p:sldId id="293" r:id="rId37"/>
    <p:sldId id="259" r:id="rId38"/>
    <p:sldId id="260" r:id="rId39"/>
    <p:sldId id="261" r:id="rId40"/>
    <p:sldId id="25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83078" autoAdjust="0"/>
  </p:normalViewPr>
  <p:slideViewPr>
    <p:cSldViewPr snapToGrid="0">
      <p:cViewPr>
        <p:scale>
          <a:sx n="100" d="100"/>
          <a:sy n="100" d="100"/>
        </p:scale>
        <p:origin x="10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2402D-109B-4BDB-8408-7D726749220A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CD7F0-281D-45B2-947F-2F3ADD8BCB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5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effectLst/>
              </a:rPr>
              <a:t>Transformational Grammars</a:t>
            </a:r>
            <a:r>
              <a:rPr lang="zh-TW" altLang="en-US" b="1" dirty="0" smtClean="0">
                <a:effectLst/>
              </a:rPr>
              <a:t> </a:t>
            </a:r>
            <a:r>
              <a:rPr lang="zh-TW" altLang="en-US" dirty="0" smtClean="0"/>
              <a:t>名詞定義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https://www.youtube.com/watch?v=yxMY6hsAzf8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CD7F0-281D-45B2-947F-2F3ADD8BCB3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2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68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41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82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75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71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50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56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845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339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340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228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81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0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67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13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6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01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41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39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1C38-1C7E-4B29-806C-D504DF419995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2C3A-1351-4A6C-8114-6A5434C6313A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36C0-31D8-467E-9BDB-05F7F9C51A5F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445-4774-4AA2-98EC-37373B366A25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58EE-1D4F-4E2D-9FFE-5EBE6AC4BBB4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99EE-ADA8-4286-BB88-250AD73883B5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499-4B93-44A5-91D4-3FB496FD4E2F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E500-26FA-4C50-A876-2439734022B4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D78-C0E6-4FB4-AB68-07B308554341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8"/>
            <a:ext cx="11360800" cy="168160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11" y="2756281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686927" y="5695363"/>
            <a:ext cx="6089483" cy="765468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DADAD"/>
                </a:solidFill>
                <a:effectLst/>
                <a:uLnTx/>
                <a:uFillTx/>
                <a:latin typeface="Arial"/>
                <a:ea typeface="Yu Gothic UI Semilight" panose="020B0400000000000000" pitchFamily="34" charset="-128"/>
                <a:cs typeface="Arial"/>
                <a:sym typeface="Arial"/>
              </a:rPr>
              <a:t>@ NTUST GAME Lab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ADADAD"/>
              </a:solidFill>
              <a:effectLst/>
              <a:uLnTx/>
              <a:uFillTx/>
              <a:latin typeface="Arial"/>
              <a:ea typeface="Yu Gothic UI Semilight" panose="020B0400000000000000" pitchFamily="34" charset="-128"/>
              <a:cs typeface="Arial"/>
              <a:sym typeface="Arial"/>
            </a:endParaRPr>
          </a:p>
        </p:txBody>
      </p:sp>
      <p:sp>
        <p:nvSpPr>
          <p:cNvPr id="8" name="文字版面配置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15612" y="5695365"/>
            <a:ext cx="5410235" cy="765468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2400">
                <a:latin typeface="+mn-lt"/>
                <a:ea typeface="Yu Gothic UI Semilight" panose="020B0400000000000000" pitchFamily="34" charset="-128"/>
                <a:cs typeface="Mongolian Baiti" panose="03000500000000000000" pitchFamily="66" charset="0"/>
              </a:defRPr>
            </a:lvl1pPr>
          </a:lstStyle>
          <a:p>
            <a:pPr lvl="0"/>
            <a:r>
              <a:rPr lang="en-US" altLang="zh-TW" dirty="0"/>
              <a:t>YYYY/MM/DD</a:t>
            </a:r>
            <a:endParaRPr lang="zh-TW" altLang="en-US" dirty="0"/>
          </a:p>
        </p:txBody>
      </p:sp>
      <p:sp>
        <p:nvSpPr>
          <p:cNvPr id="9" name="文字版面配置區 15"/>
          <p:cNvSpPr>
            <a:spLocks noGrp="1"/>
          </p:cNvSpPr>
          <p:nvPr>
            <p:ph type="body" sz="quarter" idx="15" hasCustomPrompt="1"/>
          </p:nvPr>
        </p:nvSpPr>
        <p:spPr>
          <a:xfrm>
            <a:off x="415611" y="4200341"/>
            <a:ext cx="11360799" cy="129182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latin typeface="+mn-lt"/>
                <a:ea typeface="Yu Gothic UI Semilight" panose="020B0400000000000000" pitchFamily="34" charset="-128"/>
                <a:cs typeface="Mongolian Baiti" panose="03000500000000000000" pitchFamily="66" charset="0"/>
              </a:defRPr>
            </a:lvl1pPr>
          </a:lstStyle>
          <a:p>
            <a:pPr lvl="0"/>
            <a:r>
              <a:rPr lang="en-US" altLang="zh-TW" dirty="0" smtClean="0"/>
              <a:t>Authors</a:t>
            </a:r>
            <a:endParaRPr lang="zh-TW" altLang="en-US" dirty="0"/>
          </a:p>
        </p:txBody>
      </p:sp>
      <p:cxnSp>
        <p:nvCxnSpPr>
          <p:cNvPr id="7" name="Shape 57"/>
          <p:cNvCxnSpPr/>
          <p:nvPr userDrawn="1"/>
        </p:nvCxnSpPr>
        <p:spPr>
          <a:xfrm>
            <a:off x="431400" y="4029467"/>
            <a:ext cx="11329200" cy="0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7280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85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9C0C-B113-4FE8-8837-5A01500B564E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80990" lvl="0" indent="-380990">
              <a:spcBef>
                <a:spcPts val="800"/>
              </a:spcBef>
              <a:buFont typeface="Wingdings" panose="05000000000000000000" pitchFamily="2" charset="2"/>
              <a:buChar char="u"/>
              <a:defRPr baseline="0"/>
            </a:lvl1pPr>
            <a:lvl2pPr marL="833946" lvl="1" indent="-38099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►"/>
              <a:defRPr sz="2133"/>
            </a:lvl2pPr>
            <a:lvl3pPr marL="1200121" lvl="2" indent="-38099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sz="2133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dirty="0" smtClean="0"/>
              <a:t>List A</a:t>
            </a:r>
          </a:p>
          <a:p>
            <a:pPr lvl="1"/>
            <a:r>
              <a:rPr lang="en-US" dirty="0" smtClean="0"/>
              <a:t>List B</a:t>
            </a:r>
          </a:p>
          <a:p>
            <a:pPr lvl="2"/>
            <a:r>
              <a:rPr lang="en-US" dirty="0" smtClean="0"/>
              <a:t>List C</a:t>
            </a:r>
            <a:endParaRPr dirty="0"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85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03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7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61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6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33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7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78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 userDrawn="1"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01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 dirty="0"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21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8"/>
            <a:ext cx="11360800" cy="168160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11" y="2756281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686927" y="5695363"/>
            <a:ext cx="6089483" cy="765468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DADAD"/>
                </a:solidFill>
                <a:effectLst/>
                <a:uLnTx/>
                <a:uFillTx/>
                <a:latin typeface="Arial"/>
                <a:ea typeface="Yu Gothic UI Semilight" panose="020B0400000000000000" pitchFamily="34" charset="-128"/>
                <a:cs typeface="Arial"/>
                <a:sym typeface="Arial"/>
              </a:rPr>
              <a:t>@ NTUST GAME Lab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ADADAD"/>
              </a:solidFill>
              <a:effectLst/>
              <a:uLnTx/>
              <a:uFillTx/>
              <a:latin typeface="Arial"/>
              <a:ea typeface="Yu Gothic UI Semilight" panose="020B0400000000000000" pitchFamily="34" charset="-128"/>
              <a:cs typeface="Arial"/>
              <a:sym typeface="Arial"/>
            </a:endParaRPr>
          </a:p>
        </p:txBody>
      </p:sp>
      <p:sp>
        <p:nvSpPr>
          <p:cNvPr id="8" name="文字版面配置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15612" y="5695365"/>
            <a:ext cx="5410235" cy="765468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2400">
                <a:latin typeface="+mn-lt"/>
                <a:ea typeface="Yu Gothic UI Semilight" panose="020B0400000000000000" pitchFamily="34" charset="-128"/>
                <a:cs typeface="Mongolian Baiti" panose="03000500000000000000" pitchFamily="66" charset="0"/>
              </a:defRPr>
            </a:lvl1pPr>
          </a:lstStyle>
          <a:p>
            <a:pPr lvl="0"/>
            <a:r>
              <a:rPr lang="en-US" altLang="zh-TW" dirty="0"/>
              <a:t>YYYY/MM/DD</a:t>
            </a:r>
            <a:endParaRPr lang="zh-TW" altLang="en-US" dirty="0"/>
          </a:p>
        </p:txBody>
      </p:sp>
      <p:sp>
        <p:nvSpPr>
          <p:cNvPr id="9" name="文字版面配置區 15"/>
          <p:cNvSpPr>
            <a:spLocks noGrp="1"/>
          </p:cNvSpPr>
          <p:nvPr>
            <p:ph type="body" sz="quarter" idx="15" hasCustomPrompt="1"/>
          </p:nvPr>
        </p:nvSpPr>
        <p:spPr>
          <a:xfrm>
            <a:off x="415611" y="4200341"/>
            <a:ext cx="11360799" cy="129182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latin typeface="+mn-lt"/>
                <a:ea typeface="Yu Gothic UI Semilight" panose="020B0400000000000000" pitchFamily="34" charset="-128"/>
                <a:cs typeface="Mongolian Baiti" panose="03000500000000000000" pitchFamily="66" charset="0"/>
              </a:defRPr>
            </a:lvl1pPr>
          </a:lstStyle>
          <a:p>
            <a:pPr lvl="0"/>
            <a:r>
              <a:rPr lang="en-US" altLang="zh-TW" dirty="0" smtClean="0"/>
              <a:t>Authors</a:t>
            </a:r>
            <a:endParaRPr lang="zh-TW" altLang="en-US" dirty="0"/>
          </a:p>
        </p:txBody>
      </p:sp>
      <p:cxnSp>
        <p:nvCxnSpPr>
          <p:cNvPr id="7" name="Shape 57"/>
          <p:cNvCxnSpPr/>
          <p:nvPr userDrawn="1"/>
        </p:nvCxnSpPr>
        <p:spPr>
          <a:xfrm>
            <a:off x="431400" y="4029467"/>
            <a:ext cx="11329200" cy="0"/>
          </a:xfrm>
          <a:prstGeom prst="straightConnector1">
            <a:avLst/>
          </a:prstGeom>
          <a:noFill/>
          <a:ln w="9525" cap="flat" cmpd="sng">
            <a:solidFill>
              <a:srgbClr val="30303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36941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7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4D9-ACC2-4405-A025-ADD1262DD3C0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80990" lvl="0" indent="-380990">
              <a:spcBef>
                <a:spcPts val="800"/>
              </a:spcBef>
              <a:buFont typeface="Wingdings" panose="05000000000000000000" pitchFamily="2" charset="2"/>
              <a:buChar char="u"/>
              <a:defRPr baseline="0"/>
            </a:lvl1pPr>
            <a:lvl2pPr marL="833946" lvl="1" indent="-38099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►"/>
              <a:defRPr sz="2133"/>
            </a:lvl2pPr>
            <a:lvl3pPr marL="1200121" lvl="2" indent="-38099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sz="2133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dirty="0" smtClean="0"/>
              <a:t>List A</a:t>
            </a:r>
          </a:p>
          <a:p>
            <a:pPr lvl="1"/>
            <a:r>
              <a:rPr lang="en-US" dirty="0" smtClean="0"/>
              <a:t>List B</a:t>
            </a:r>
          </a:p>
          <a:p>
            <a:pPr lvl="2"/>
            <a:r>
              <a:rPr lang="en-US" dirty="0" smtClean="0"/>
              <a:t>List C</a:t>
            </a:r>
            <a:endParaRPr dirty="0"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25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93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7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51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2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33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89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34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 userDrawn="1"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17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 dirty="0"/>
          </a:p>
        </p:txBody>
      </p: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00000000-1234-1234-1234-123412341234}" type="slidenum">
              <a:rPr lang="en" sz="1867" kern="0" smtClean="0">
                <a:solidFill>
                  <a:srgbClr val="ADADAD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34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2121-648A-4CEA-9763-59296D69F0E7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A065-5790-46DB-A6BF-6483A1B71044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E05D-1EA3-4A7D-9552-F8F847D85082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4E22-EE4C-4F5A-A08B-CBB002AAF6DB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B79-FE4A-4B7E-9D32-715AC28E3573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8E14-1CFD-412F-9DF4-C000E01146D4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837B20-92E8-474C-8D60-AC9A2F1FBE8B}" type="datetime1">
              <a:rPr lang="en-US" altLang="zh-TW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 defTabSz="1219170"/>
            <a:fld id="{00000000-1234-1234-1234-123412341234}" type="slidenum">
              <a:rPr lang="en" sz="1333" kern="0" smtClean="0">
                <a:solidFill>
                  <a:srgbClr val="ADADAD"/>
                </a:solidFill>
                <a:cs typeface="Arial"/>
                <a:sym typeface="Arial"/>
              </a:rPr>
              <a:pPr algn="r" defTabSz="1219170"/>
              <a:t>‹#›</a:t>
            </a:fld>
            <a:endParaRPr lang="en" sz="1333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563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 defTabSz="1219170"/>
            <a:fld id="{00000000-1234-1234-1234-123412341234}" type="slidenum">
              <a:rPr lang="en" sz="1333" kern="0" smtClean="0">
                <a:solidFill>
                  <a:srgbClr val="ADADAD"/>
                </a:solidFill>
                <a:cs typeface="Arial"/>
                <a:sym typeface="Arial"/>
              </a:rPr>
              <a:pPr algn="r" defTabSz="1219170"/>
              <a:t>‹#›</a:t>
            </a:fld>
            <a:endParaRPr lang="en" sz="1333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775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3834333"/>
            <a:ext cx="9440034" cy="1152605"/>
          </a:xfrm>
        </p:spPr>
        <p:txBody>
          <a:bodyPr/>
          <a:lstStyle/>
          <a:p>
            <a:r>
              <a:rPr lang="en-US" altLang="zh-TW" dirty="0" smtClean="0"/>
              <a:t>Advisor: Prof. Wen-Kai Tai</a:t>
            </a:r>
          </a:p>
          <a:p>
            <a:r>
              <a:rPr lang="en-US" altLang="zh-TW" dirty="0" smtClean="0"/>
              <a:t>Student: Ze-Hao Wang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5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construction in Game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491247" y="1784652"/>
            <a:ext cx="9022764" cy="4300292"/>
            <a:chOff x="1491247" y="1784652"/>
            <a:chExt cx="9022764" cy="4300292"/>
          </a:xfrm>
        </p:grpSpPr>
        <p:grpSp>
          <p:nvGrpSpPr>
            <p:cNvPr id="114" name="群組 113"/>
            <p:cNvGrpSpPr/>
            <p:nvPr/>
          </p:nvGrpSpPr>
          <p:grpSpPr>
            <a:xfrm>
              <a:off x="2617786" y="2442048"/>
              <a:ext cx="6760379" cy="3075408"/>
              <a:chOff x="1358733" y="1445793"/>
              <a:chExt cx="5854199" cy="2663172"/>
            </a:xfrm>
          </p:grpSpPr>
          <p:pic>
            <p:nvPicPr>
              <p:cNvPr id="115" name="Picture 2" descr="https://s-media-cache-ak0.pinimg.com/564x/bf/f7/cb/bff7cb31efd1d1c52211e627b07e135f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338"/>
              <a:stretch/>
            </p:blipFill>
            <p:spPr bwMode="auto">
              <a:xfrm>
                <a:off x="1358733" y="1445794"/>
                <a:ext cx="2340978" cy="1157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https://s-media-cache-ak0.pinimg.com/564x/bf/f7/cb/bff7cb31efd1d1c52211e627b07e135f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" t="19686" r="-59" b="60652"/>
              <a:stretch/>
            </p:blipFill>
            <p:spPr bwMode="auto">
              <a:xfrm>
                <a:off x="3699711" y="1445793"/>
                <a:ext cx="2340978" cy="1157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2" descr="https://s-media-cache-ak0.pinimg.com/564x/bf/f7/cb/bff7cb31efd1d1c52211e627b07e135f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" t="39592" r="49765" b="40746"/>
              <a:stretch/>
            </p:blipFill>
            <p:spPr bwMode="auto">
              <a:xfrm>
                <a:off x="6040689" y="1445793"/>
                <a:ext cx="1172243" cy="1157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2" descr="https://s-media-cache-ak0.pinimg.com/564x/bf/f7/cb/bff7cb31efd1d1c52211e627b07e135f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5" t="59502" r="135" b="20836"/>
              <a:stretch/>
            </p:blipFill>
            <p:spPr bwMode="auto">
              <a:xfrm>
                <a:off x="2530976" y="2951746"/>
                <a:ext cx="2340978" cy="1157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2" descr="https://s-media-cache-ak0.pinimg.com/564x/bf/f7/cb/bff7cb31efd1d1c52211e627b07e135f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" t="79404" r="-195" b="934"/>
              <a:stretch/>
            </p:blipFill>
            <p:spPr bwMode="auto">
              <a:xfrm>
                <a:off x="4871954" y="2951745"/>
                <a:ext cx="2340978" cy="1157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https://s-media-cache-ak0.pinimg.com/564x/bf/f7/cb/bff7cb31efd1d1c52211e627b07e135f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85" t="39742" r="-60" b="40596"/>
              <a:stretch/>
            </p:blipFill>
            <p:spPr bwMode="auto">
              <a:xfrm>
                <a:off x="1358733" y="2951745"/>
                <a:ext cx="1172243" cy="1157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1" name="群組 120"/>
            <p:cNvGrpSpPr/>
            <p:nvPr/>
          </p:nvGrpSpPr>
          <p:grpSpPr>
            <a:xfrm>
              <a:off x="6006131" y="4069656"/>
              <a:ext cx="1307481" cy="2015288"/>
              <a:chOff x="4581978" y="2461027"/>
              <a:chExt cx="1307481" cy="2015288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5448252" y="2461027"/>
                <a:ext cx="441207" cy="42541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</a:ln>
              <a:effectLst>
                <a:glow rad="63500">
                  <a:srgbClr val="EEEEEE">
                    <a:satMod val="175000"/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23" name="肘形接點 122"/>
              <p:cNvCxnSpPr>
                <a:stCxn id="122" idx="2"/>
                <a:endCxn id="124" idx="0"/>
              </p:cNvCxnSpPr>
              <p:nvPr/>
            </p:nvCxnSpPr>
            <p:spPr>
              <a:xfrm rot="5400000">
                <a:off x="4821654" y="3173073"/>
                <a:ext cx="1133833" cy="560572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tailEnd type="triangle"/>
              </a:ln>
              <a:effectLst>
                <a:glow rad="63500">
                  <a:srgbClr val="EEEEEE">
                    <a:satMod val="175000"/>
                    <a:alpha val="40000"/>
                  </a:srgbClr>
                </a:glow>
              </a:effectLst>
            </p:spPr>
          </p:cxnSp>
          <p:sp>
            <p:nvSpPr>
              <p:cNvPr id="124" name="Shape 118"/>
              <p:cNvSpPr txBox="1">
                <a:spLocks/>
              </p:cNvSpPr>
              <p:nvPr/>
            </p:nvSpPr>
            <p:spPr>
              <a:xfrm>
                <a:off x="4581978" y="4020276"/>
                <a:ext cx="1052612" cy="456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SzPct val="10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Collect</a:t>
                </a:r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AB4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8701317" y="1784652"/>
              <a:ext cx="1812694" cy="1927567"/>
              <a:chOff x="5425275" y="1429297"/>
              <a:chExt cx="1812694" cy="192756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5425275" y="2420905"/>
                <a:ext cx="561410" cy="935959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</a:ln>
              <a:effectLst>
                <a:glow rad="63500">
                  <a:srgbClr val="EEEEEE">
                    <a:satMod val="175000"/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27" name="肘形接點 126"/>
              <p:cNvCxnSpPr>
                <a:stCxn id="126" idx="3"/>
                <a:endCxn id="128" idx="2"/>
              </p:cNvCxnSpPr>
              <p:nvPr/>
            </p:nvCxnSpPr>
            <p:spPr>
              <a:xfrm flipV="1">
                <a:off x="5986685" y="1885336"/>
                <a:ext cx="683361" cy="1003549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tailEnd type="triangle"/>
              </a:ln>
              <a:effectLst>
                <a:glow rad="63500">
                  <a:srgbClr val="EEEEEE">
                    <a:satMod val="175000"/>
                    <a:alpha val="40000"/>
                  </a:srgbClr>
                </a:glow>
              </a:effectLst>
            </p:spPr>
          </p:cxnSp>
          <p:sp>
            <p:nvSpPr>
              <p:cNvPr id="128" name="Shape 118"/>
              <p:cNvSpPr txBox="1">
                <a:spLocks/>
              </p:cNvSpPr>
              <p:nvPr/>
            </p:nvSpPr>
            <p:spPr>
              <a:xfrm>
                <a:off x="6102123" y="1429297"/>
                <a:ext cx="1135846" cy="456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SzPct val="10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Destr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o</a:t>
                </a: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y</a:t>
                </a:r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AB4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1491247" y="2499076"/>
              <a:ext cx="2406082" cy="1055847"/>
              <a:chOff x="4138349" y="2420905"/>
              <a:chExt cx="2406082" cy="1055847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5425275" y="2420905"/>
                <a:ext cx="1119156" cy="1055846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</a:ln>
              <a:effectLst>
                <a:glow rad="63500">
                  <a:srgbClr val="EEEEEE">
                    <a:satMod val="175000"/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31" name="肘形接點 130"/>
              <p:cNvCxnSpPr>
                <a:stCxn id="130" idx="2"/>
                <a:endCxn id="132" idx="2"/>
              </p:cNvCxnSpPr>
              <p:nvPr/>
            </p:nvCxnSpPr>
            <p:spPr>
              <a:xfrm rot="5400000" flipH="1">
                <a:off x="5100837" y="2592736"/>
                <a:ext cx="444701" cy="1323331"/>
              </a:xfrm>
              <a:prstGeom prst="bentConnector3">
                <a:avLst>
                  <a:gd name="adj1" fmla="val -7486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tailEnd type="triangle"/>
              </a:ln>
              <a:effectLst>
                <a:glow rad="63500">
                  <a:srgbClr val="EEEEEE">
                    <a:satMod val="175000"/>
                    <a:alpha val="40000"/>
                  </a:srgbClr>
                </a:glow>
              </a:effectLst>
            </p:spPr>
          </p:cxnSp>
          <p:sp>
            <p:nvSpPr>
              <p:cNvPr id="132" name="Shape 118"/>
              <p:cNvSpPr txBox="1">
                <a:spLocks/>
              </p:cNvSpPr>
              <p:nvPr/>
            </p:nvSpPr>
            <p:spPr>
              <a:xfrm>
                <a:off x="4138349" y="2576011"/>
                <a:ext cx="1046346" cy="456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SzPct val="10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EEE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Survive</a:t>
                </a:r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AB4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42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11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Build the grounds</a:t>
            </a:r>
            <a:endParaRPr lang="zh-TW" dirty="0"/>
          </a:p>
        </p:txBody>
      </p:sp>
      <p:sp>
        <p:nvSpPr>
          <p:cNvPr id="67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05009" y="2660044"/>
            <a:ext cx="3589847" cy="2768117"/>
            <a:chOff x="3030235" y="2022187"/>
            <a:chExt cx="2692385" cy="2076088"/>
          </a:xfrm>
        </p:grpSpPr>
        <p:sp>
          <p:nvSpPr>
            <p:cNvPr id="9" name="Rectangle 8"/>
            <p:cNvSpPr/>
            <p:nvPr/>
          </p:nvSpPr>
          <p:spPr>
            <a:xfrm>
              <a:off x="3030235" y="2539062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rPr>
                <a:t>fl</a:t>
              </a:r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4679" y="305593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rPr>
                <a:t>fl</a:t>
              </a:r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4679" y="202218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rPr>
                <a:t>fl</a:t>
              </a:r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9123" y="2534768"/>
              <a:ext cx="603497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rPr>
                <a:t>fl</a:t>
              </a:r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12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Add the Connections</a:t>
            </a:r>
            <a:endParaRPr lang="zh-TW" dirty="0"/>
          </a:p>
        </p:txBody>
      </p:sp>
      <p:grpSp>
        <p:nvGrpSpPr>
          <p:cNvPr id="2" name="Group 1"/>
          <p:cNvGrpSpPr/>
          <p:nvPr/>
        </p:nvGrpSpPr>
        <p:grpSpPr>
          <a:xfrm>
            <a:off x="4105002" y="2660044"/>
            <a:ext cx="3589847" cy="2768117"/>
            <a:chOff x="3030235" y="2022187"/>
            <a:chExt cx="2692385" cy="2076088"/>
          </a:xfrm>
        </p:grpSpPr>
        <p:sp>
          <p:nvSpPr>
            <p:cNvPr id="9" name="Rectangle 8"/>
            <p:cNvSpPr/>
            <p:nvPr/>
          </p:nvSpPr>
          <p:spPr>
            <a:xfrm>
              <a:off x="3030235" y="2539062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4679" y="305593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4679" y="202218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9123" y="2534768"/>
              <a:ext cx="603497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78701" y="2301771"/>
            <a:ext cx="2598740" cy="3523628"/>
            <a:chOff x="2643189" y="1726328"/>
            <a:chExt cx="1949055" cy="2642721"/>
          </a:xfrm>
        </p:grpSpPr>
        <p:grpSp>
          <p:nvGrpSpPr>
            <p:cNvPr id="13" name="Group 12"/>
            <p:cNvGrpSpPr/>
            <p:nvPr/>
          </p:nvGrpSpPr>
          <p:grpSpPr>
            <a:xfrm>
              <a:off x="4113221" y="2495706"/>
              <a:ext cx="479023" cy="1064263"/>
              <a:chOff x="4113221" y="2495706"/>
              <a:chExt cx="479023" cy="106426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305300" y="2495706"/>
                <a:ext cx="0" cy="106426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43189" y="3893818"/>
              <a:ext cx="1073942" cy="475231"/>
              <a:chOff x="3761019" y="2837091"/>
              <a:chExt cx="1073942" cy="47523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0800000">
                <a:off x="4170821" y="3220475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643189" y="1726328"/>
              <a:ext cx="1073942" cy="475677"/>
              <a:chOff x="3761019" y="2744798"/>
              <a:chExt cx="1073942" cy="47567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4161737" y="2744798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5123599" y="2140580"/>
            <a:ext cx="2140579" cy="93983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8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13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Set the starting symbol</a:t>
            </a:r>
            <a:endParaRPr lang="zh-TW" dirty="0"/>
          </a:p>
        </p:txBody>
      </p:sp>
      <p:grpSp>
        <p:nvGrpSpPr>
          <p:cNvPr id="2" name="Group 1"/>
          <p:cNvGrpSpPr/>
          <p:nvPr/>
        </p:nvGrpSpPr>
        <p:grpSpPr>
          <a:xfrm>
            <a:off x="4104998" y="2660044"/>
            <a:ext cx="3589847" cy="2768117"/>
            <a:chOff x="3030235" y="2022187"/>
            <a:chExt cx="2692385" cy="2076088"/>
          </a:xfrm>
        </p:grpSpPr>
        <p:sp>
          <p:nvSpPr>
            <p:cNvPr id="9" name="Rectangle 8"/>
            <p:cNvSpPr/>
            <p:nvPr/>
          </p:nvSpPr>
          <p:spPr>
            <a:xfrm>
              <a:off x="3030235" y="2539062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4679" y="305593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4679" y="202218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9123" y="2534768"/>
              <a:ext cx="603497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78697" y="2301771"/>
            <a:ext cx="2598740" cy="3523628"/>
            <a:chOff x="2643189" y="1726328"/>
            <a:chExt cx="1949055" cy="2642721"/>
          </a:xfrm>
        </p:grpSpPr>
        <p:grpSp>
          <p:nvGrpSpPr>
            <p:cNvPr id="13" name="Group 12"/>
            <p:cNvGrpSpPr/>
            <p:nvPr/>
          </p:nvGrpSpPr>
          <p:grpSpPr>
            <a:xfrm>
              <a:off x="4113221" y="2495706"/>
              <a:ext cx="479023" cy="1064263"/>
              <a:chOff x="4113221" y="2495706"/>
              <a:chExt cx="479023" cy="106426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305300" y="2495706"/>
                <a:ext cx="0" cy="106426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43189" y="3893818"/>
              <a:ext cx="1073942" cy="475231"/>
              <a:chOff x="3761019" y="2837091"/>
              <a:chExt cx="1073942" cy="47523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0800000">
                <a:off x="4170821" y="3220475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643189" y="1726328"/>
              <a:ext cx="1073942" cy="475677"/>
              <a:chOff x="3761019" y="2744798"/>
              <a:chExt cx="1073942" cy="47567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4161737" y="2744798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19633" y="3336076"/>
            <a:ext cx="668041" cy="1419017"/>
            <a:chOff x="1398891" y="2502056"/>
            <a:chExt cx="501031" cy="106426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612978" y="2502056"/>
              <a:ext cx="0" cy="1064263"/>
            </a:xfrm>
            <a:prstGeom prst="line">
              <a:avLst/>
            </a:prstGeom>
            <a:ln w="254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420899" y="2843441"/>
              <a:ext cx="384158" cy="3833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75000"/>
                    <a:lumOff val="25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1718325" y="2988263"/>
              <a:ext cx="271347" cy="91847"/>
            </a:xfrm>
            <a:prstGeom prst="triangl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45" name="Shape 108"/>
            <p:cNvSpPr txBox="1">
              <a:spLocks/>
            </p:cNvSpPr>
            <p:nvPr/>
          </p:nvSpPr>
          <p:spPr>
            <a:xfrm>
              <a:off x="1398891" y="2853000"/>
              <a:ext cx="434580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>
                      <a:lumMod val="75000"/>
                      <a:lumOff val="25000"/>
                    </a:srgbClr>
                  </a:solidFill>
                </a:rPr>
                <a:t>no</a:t>
              </a:r>
              <a:endParaRPr lang="zh-TW" altLang="en-US" sz="2133" kern="0" dirty="0">
                <a:solidFill>
                  <a:srgbClr val="212121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2660" y="5478819"/>
            <a:ext cx="10912885" cy="914495"/>
            <a:chOff x="369495" y="4016611"/>
            <a:chExt cx="4994080" cy="778375"/>
          </a:xfrm>
        </p:grpSpPr>
        <p:sp>
          <p:nvSpPr>
            <p:cNvPr id="47" name="圓角矩形 13"/>
            <p:cNvSpPr/>
            <p:nvPr/>
          </p:nvSpPr>
          <p:spPr>
            <a:xfrm>
              <a:off x="369495" y="4069292"/>
              <a:ext cx="4994080" cy="721952"/>
            </a:xfrm>
            <a:prstGeom prst="roundRect">
              <a:avLst>
                <a:gd name="adj" fmla="val 7827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1867" kern="0">
                <a:solidFill>
                  <a:srgbClr val="212121"/>
                </a:solidFill>
                <a:latin typeface="Arial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46" name="Shape 108"/>
            <p:cNvSpPr txBox="1">
              <a:spLocks/>
            </p:cNvSpPr>
            <p:nvPr/>
          </p:nvSpPr>
          <p:spPr>
            <a:xfrm>
              <a:off x="479685" y="4016611"/>
              <a:ext cx="4779552" cy="77837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‘none’ is a </a:t>
              </a:r>
              <a:r>
                <a:rPr lang="en-US" altLang="zh-TW" sz="1867" kern="0" dirty="0">
                  <a:solidFill>
                    <a:srgbClr val="FFAB40"/>
                  </a:solidFill>
                </a:rPr>
                <a:t>basic symbol</a:t>
              </a:r>
              <a:r>
                <a:rPr lang="en-US" altLang="zh-TW" sz="1867" kern="0" dirty="0">
                  <a:solidFill>
                    <a:srgbClr val="FFFFFF"/>
                  </a:solidFill>
                </a:rPr>
                <a:t> that have point, edge and area formats.</a:t>
              </a:r>
            </a:p>
            <a:p>
              <a:pPr marL="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Starting symbol is </a:t>
              </a:r>
              <a:r>
                <a:rPr lang="en-US" altLang="zh-TW" sz="1867" kern="0" dirty="0">
                  <a:solidFill>
                    <a:srgbClr val="FFAB40"/>
                  </a:solidFill>
                </a:rPr>
                <a:t>unique</a:t>
              </a:r>
              <a:r>
                <a:rPr lang="en-US" altLang="zh-TW" sz="1867" kern="0" dirty="0">
                  <a:solidFill>
                    <a:srgbClr val="FFFFFF"/>
                  </a:solidFill>
                </a:rPr>
                <a:t> in every rule, it replaces others via its direction of triangle. 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03210" y="3118186"/>
            <a:ext cx="1222911" cy="18632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6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14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Build the walls</a:t>
            </a:r>
            <a:endParaRPr lang="zh-TW" dirty="0"/>
          </a:p>
        </p:txBody>
      </p:sp>
      <p:grpSp>
        <p:nvGrpSpPr>
          <p:cNvPr id="2" name="Group 1"/>
          <p:cNvGrpSpPr/>
          <p:nvPr/>
        </p:nvGrpSpPr>
        <p:grpSpPr>
          <a:xfrm>
            <a:off x="4105002" y="2660044"/>
            <a:ext cx="3589847" cy="2768117"/>
            <a:chOff x="3030235" y="2022187"/>
            <a:chExt cx="2692385" cy="2076088"/>
          </a:xfrm>
        </p:grpSpPr>
        <p:sp>
          <p:nvSpPr>
            <p:cNvPr id="9" name="Rectangle 8"/>
            <p:cNvSpPr/>
            <p:nvPr/>
          </p:nvSpPr>
          <p:spPr>
            <a:xfrm>
              <a:off x="3030235" y="2539062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4679" y="305593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4679" y="202218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9123" y="2534768"/>
              <a:ext cx="603497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478701" y="2301771"/>
            <a:ext cx="2598740" cy="3523628"/>
            <a:chOff x="2643189" y="1726328"/>
            <a:chExt cx="1949055" cy="2642721"/>
          </a:xfrm>
        </p:grpSpPr>
        <p:grpSp>
          <p:nvGrpSpPr>
            <p:cNvPr id="13" name="Group 12"/>
            <p:cNvGrpSpPr/>
            <p:nvPr/>
          </p:nvGrpSpPr>
          <p:grpSpPr>
            <a:xfrm>
              <a:off x="4113221" y="2495706"/>
              <a:ext cx="479023" cy="1064263"/>
              <a:chOff x="4113221" y="2495706"/>
              <a:chExt cx="479023" cy="106426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305300" y="2495706"/>
                <a:ext cx="0" cy="106426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43189" y="3893818"/>
              <a:ext cx="1073942" cy="475231"/>
              <a:chOff x="3761019" y="2837091"/>
              <a:chExt cx="1073942" cy="47523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0800000">
                <a:off x="4170821" y="3220475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643189" y="1726328"/>
              <a:ext cx="1073942" cy="475677"/>
              <a:chOff x="3761019" y="2744798"/>
              <a:chExt cx="1073942" cy="47567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4161737" y="2744798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19637" y="3336076"/>
            <a:ext cx="668041" cy="1419017"/>
            <a:chOff x="1398891" y="2502056"/>
            <a:chExt cx="501031" cy="106426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612978" y="2502056"/>
              <a:ext cx="0" cy="1064263"/>
            </a:xfrm>
            <a:prstGeom prst="line">
              <a:avLst/>
            </a:prstGeom>
            <a:ln w="254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420899" y="2843441"/>
              <a:ext cx="384158" cy="3833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75000"/>
                    <a:lumOff val="25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1718325" y="2988263"/>
              <a:ext cx="271347" cy="91847"/>
            </a:xfrm>
            <a:prstGeom prst="triangl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45" name="Shape 108"/>
            <p:cNvSpPr txBox="1">
              <a:spLocks/>
            </p:cNvSpPr>
            <p:nvPr/>
          </p:nvSpPr>
          <p:spPr>
            <a:xfrm>
              <a:off x="1398891" y="2853000"/>
              <a:ext cx="434580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>
                      <a:lumMod val="75000"/>
                      <a:lumOff val="25000"/>
                    </a:srgbClr>
                  </a:solidFill>
                </a:rPr>
                <a:t>no</a:t>
              </a:r>
              <a:endParaRPr lang="zh-TW" altLang="en-US" sz="2133" kern="0" dirty="0">
                <a:solidFill>
                  <a:srgbClr val="212121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6708" y="2920707"/>
            <a:ext cx="1430091" cy="656384"/>
            <a:chOff x="1231665" y="1680126"/>
            <a:chExt cx="1072568" cy="492288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231665" y="2002603"/>
              <a:ext cx="1072568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>
              <a:off x="1682299" y="1680126"/>
              <a:ext cx="172674" cy="1255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50" name="橢圓 23"/>
            <p:cNvSpPr/>
            <p:nvPr/>
          </p:nvSpPr>
          <p:spPr>
            <a:xfrm>
              <a:off x="1578119" y="1788256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51" name="Shape 108"/>
            <p:cNvSpPr txBox="1">
              <a:spLocks/>
            </p:cNvSpPr>
            <p:nvPr/>
          </p:nvSpPr>
          <p:spPr>
            <a:xfrm>
              <a:off x="1523968" y="1788256"/>
              <a:ext cx="493160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wa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088137" y="4738995"/>
            <a:ext cx="1430091" cy="129256"/>
            <a:chOff x="1600267" y="3554246"/>
            <a:chExt cx="1072568" cy="9694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600267" y="3555894"/>
              <a:ext cx="1072568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136048" y="3554246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875699" y="4727575"/>
            <a:ext cx="841375" cy="129256"/>
            <a:chOff x="3690938" y="3545681"/>
            <a:chExt cx="631031" cy="9694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3690938" y="3550756"/>
              <a:ext cx="63103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005331" y="3545681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71915" y="3219955"/>
            <a:ext cx="841375" cy="129256"/>
            <a:chOff x="3688100" y="2414966"/>
            <a:chExt cx="631031" cy="96942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688100" y="2507293"/>
              <a:ext cx="63103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003019" y="2414966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890880" y="2646094"/>
            <a:ext cx="118851" cy="717551"/>
            <a:chOff x="3702324" y="1984570"/>
            <a:chExt cx="89138" cy="538163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702324" y="1984570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703481" y="2253081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5392235" y="2646094"/>
            <a:ext cx="117308" cy="717551"/>
            <a:chOff x="2578340" y="1984570"/>
            <a:chExt cx="87981" cy="538163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659463" y="1984570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578340" y="2252935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891189" y="4717343"/>
            <a:ext cx="118543" cy="717551"/>
            <a:chOff x="3702555" y="3538007"/>
            <a:chExt cx="88907" cy="538163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702555" y="3538007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703481" y="3804135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381446" y="4727575"/>
            <a:ext cx="117308" cy="717551"/>
            <a:chOff x="2570248" y="3545681"/>
            <a:chExt cx="87981" cy="53816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657359" y="3545681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570248" y="3811657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740196" y="2820089"/>
            <a:ext cx="2140579" cy="88867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2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15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Add other game objects</a:t>
            </a:r>
            <a:endParaRPr lang="zh-TW" dirty="0"/>
          </a:p>
        </p:txBody>
      </p:sp>
      <p:grpSp>
        <p:nvGrpSpPr>
          <p:cNvPr id="2" name="Group 1"/>
          <p:cNvGrpSpPr/>
          <p:nvPr/>
        </p:nvGrpSpPr>
        <p:grpSpPr>
          <a:xfrm>
            <a:off x="4105001" y="2660044"/>
            <a:ext cx="3589847" cy="2768117"/>
            <a:chOff x="3030235" y="2022187"/>
            <a:chExt cx="2692385" cy="2076088"/>
          </a:xfrm>
        </p:grpSpPr>
        <p:sp>
          <p:nvSpPr>
            <p:cNvPr id="9" name="Rectangle 8"/>
            <p:cNvSpPr/>
            <p:nvPr/>
          </p:nvSpPr>
          <p:spPr>
            <a:xfrm>
              <a:off x="3030235" y="2539062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4679" y="305593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4679" y="2022187"/>
              <a:ext cx="1044444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9123" y="2534768"/>
              <a:ext cx="603497" cy="1042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478699" y="2301771"/>
            <a:ext cx="2598740" cy="3523628"/>
            <a:chOff x="2643189" y="1726328"/>
            <a:chExt cx="1949055" cy="2642721"/>
          </a:xfrm>
        </p:grpSpPr>
        <p:grpSp>
          <p:nvGrpSpPr>
            <p:cNvPr id="13" name="Group 12"/>
            <p:cNvGrpSpPr/>
            <p:nvPr/>
          </p:nvGrpSpPr>
          <p:grpSpPr>
            <a:xfrm>
              <a:off x="4113221" y="2495706"/>
              <a:ext cx="479023" cy="1064263"/>
              <a:chOff x="4113221" y="2495706"/>
              <a:chExt cx="479023" cy="106426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305300" y="2495706"/>
                <a:ext cx="0" cy="106426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43189" y="3893818"/>
              <a:ext cx="1073942" cy="475231"/>
              <a:chOff x="3761019" y="2837091"/>
              <a:chExt cx="1073942" cy="47523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10800000">
                <a:off x="4170821" y="3220475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643189" y="1726328"/>
              <a:ext cx="1073942" cy="475677"/>
              <a:chOff x="3761019" y="2744798"/>
              <a:chExt cx="1073942" cy="47567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3761019" y="3014394"/>
                <a:ext cx="107394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en-US" sz="3200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4161737" y="2744798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19636" y="3336076"/>
            <a:ext cx="668041" cy="1419017"/>
            <a:chOff x="1398891" y="2502056"/>
            <a:chExt cx="501031" cy="106426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612978" y="2502056"/>
              <a:ext cx="0" cy="1064263"/>
            </a:xfrm>
            <a:prstGeom prst="line">
              <a:avLst/>
            </a:prstGeom>
            <a:ln w="254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420899" y="2843441"/>
              <a:ext cx="384158" cy="38338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75000"/>
                    <a:lumOff val="25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1718325" y="2988263"/>
              <a:ext cx="271347" cy="91847"/>
            </a:xfrm>
            <a:prstGeom prst="triangl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45" name="Shape 108"/>
            <p:cNvSpPr txBox="1">
              <a:spLocks/>
            </p:cNvSpPr>
            <p:nvPr/>
          </p:nvSpPr>
          <p:spPr>
            <a:xfrm>
              <a:off x="1398891" y="2853000"/>
              <a:ext cx="434580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>
                      <a:lumMod val="75000"/>
                      <a:lumOff val="25000"/>
                    </a:srgbClr>
                  </a:solidFill>
                </a:rPr>
                <a:t>no</a:t>
              </a:r>
              <a:endParaRPr lang="zh-TW" altLang="en-US" sz="2133" kern="0" dirty="0">
                <a:solidFill>
                  <a:srgbClr val="212121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088136" y="4738995"/>
            <a:ext cx="1430091" cy="129256"/>
            <a:chOff x="1600267" y="3554246"/>
            <a:chExt cx="1072568" cy="9694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600267" y="3555894"/>
              <a:ext cx="1072568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136048" y="3554246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875698" y="4727575"/>
            <a:ext cx="841375" cy="129256"/>
            <a:chOff x="3690938" y="3545681"/>
            <a:chExt cx="631031" cy="9694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3690938" y="3550756"/>
              <a:ext cx="63103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005331" y="3545681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71914" y="3219955"/>
            <a:ext cx="841375" cy="129256"/>
            <a:chOff x="3688100" y="2414966"/>
            <a:chExt cx="631031" cy="96942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688100" y="2507293"/>
              <a:ext cx="63103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003019" y="2414966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890879" y="2646094"/>
            <a:ext cx="118851" cy="717551"/>
            <a:chOff x="3702324" y="1984570"/>
            <a:chExt cx="89138" cy="538163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702324" y="1984570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703481" y="2253081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5392234" y="2646094"/>
            <a:ext cx="117308" cy="717551"/>
            <a:chOff x="2578340" y="1984570"/>
            <a:chExt cx="87981" cy="538163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659463" y="1984570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578340" y="2252935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891187" y="4717343"/>
            <a:ext cx="118543" cy="717551"/>
            <a:chOff x="3702555" y="3538007"/>
            <a:chExt cx="88907" cy="538163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702555" y="3538007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703481" y="3804135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381445" y="4727575"/>
            <a:ext cx="117308" cy="717551"/>
            <a:chOff x="2570248" y="3545681"/>
            <a:chExt cx="87981" cy="53816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657359" y="3545681"/>
              <a:ext cx="0" cy="5381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570248" y="3811657"/>
              <a:ext cx="87981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6707" y="3219955"/>
            <a:ext cx="1430091" cy="130723"/>
            <a:chOff x="1599195" y="2414966"/>
            <a:chExt cx="1072568" cy="98042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599195" y="2513007"/>
              <a:ext cx="1072568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133733" y="2414966"/>
              <a:ext cx="0" cy="969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36476" y="2897319"/>
            <a:ext cx="3186016" cy="2319208"/>
            <a:chOff x="1861522" y="2172989"/>
            <a:chExt cx="2389512" cy="1739406"/>
          </a:xfrm>
        </p:grpSpPr>
        <p:grpSp>
          <p:nvGrpSpPr>
            <p:cNvPr id="127" name="Group 126"/>
            <p:cNvGrpSpPr/>
            <p:nvPr/>
          </p:nvGrpSpPr>
          <p:grpSpPr>
            <a:xfrm>
              <a:off x="2428533" y="2542475"/>
              <a:ext cx="461009" cy="96942"/>
              <a:chOff x="3781606" y="2414966"/>
              <a:chExt cx="461009" cy="9694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3781606" y="2502055"/>
                <a:ext cx="461009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V="1">
                <a:off x="4006194" y="2414966"/>
                <a:ext cx="0" cy="9694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 rot="10800000">
              <a:off x="3464884" y="3413722"/>
              <a:ext cx="461009" cy="96942"/>
              <a:chOff x="3781606" y="2414966"/>
              <a:chExt cx="461009" cy="9694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3781606" y="2502055"/>
                <a:ext cx="461009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06194" y="2414966"/>
                <a:ext cx="0" cy="9694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861522" y="2848589"/>
              <a:ext cx="559548" cy="384158"/>
              <a:chOff x="1860434" y="2842107"/>
              <a:chExt cx="559548" cy="384158"/>
            </a:xfrm>
          </p:grpSpPr>
          <p:sp>
            <p:nvSpPr>
              <p:cNvPr id="74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75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212121"/>
                    </a:solidFill>
                  </a:rPr>
                  <a:t>e</a:t>
                </a:r>
                <a:endParaRPr lang="zh-TW" altLang="en-US" sz="2133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382064" y="2581221"/>
              <a:ext cx="559548" cy="384158"/>
              <a:chOff x="1860434" y="2842107"/>
              <a:chExt cx="559548" cy="384158"/>
            </a:xfrm>
          </p:grpSpPr>
          <p:sp>
            <p:nvSpPr>
              <p:cNvPr id="78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79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212121"/>
                    </a:solidFill>
                  </a:rPr>
                  <a:t>isw</a:t>
                </a:r>
                <a:endParaRPr lang="zh-TW" altLang="en-US" sz="2133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74567" y="3103280"/>
              <a:ext cx="559548" cy="384158"/>
              <a:chOff x="1860434" y="2842107"/>
              <a:chExt cx="559548" cy="384158"/>
            </a:xfrm>
          </p:grpSpPr>
          <p:sp>
            <p:nvSpPr>
              <p:cNvPr id="82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83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212121"/>
                    </a:solidFill>
                  </a:rPr>
                  <a:t>iss</a:t>
                </a:r>
                <a:endParaRPr lang="zh-TW" altLang="en-US" sz="2133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174690" y="3064556"/>
              <a:ext cx="559548" cy="384158"/>
              <a:chOff x="1860434" y="2842107"/>
              <a:chExt cx="559548" cy="384158"/>
            </a:xfrm>
          </p:grpSpPr>
          <p:sp>
            <p:nvSpPr>
              <p:cNvPr id="85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87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212121"/>
                    </a:solidFill>
                  </a:rPr>
                  <a:t>it</a:t>
                </a:r>
                <a:endParaRPr lang="zh-TW" altLang="en-US" sz="2133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174690" y="2629741"/>
              <a:ext cx="559548" cy="384158"/>
              <a:chOff x="1860434" y="2842107"/>
              <a:chExt cx="559548" cy="384158"/>
            </a:xfrm>
          </p:grpSpPr>
          <p:sp>
            <p:nvSpPr>
              <p:cNvPr id="89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90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212121"/>
                    </a:solidFill>
                  </a:rPr>
                  <a:t>it</a:t>
                </a:r>
                <a:endParaRPr lang="zh-TW" altLang="en-US" sz="2133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834088" y="2845712"/>
              <a:ext cx="559548" cy="384158"/>
              <a:chOff x="1860434" y="2842107"/>
              <a:chExt cx="559548" cy="384158"/>
            </a:xfrm>
          </p:grpSpPr>
          <p:sp>
            <p:nvSpPr>
              <p:cNvPr id="94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0074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101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00740B"/>
                    </a:solidFill>
                  </a:rPr>
                  <a:t>it</a:t>
                </a:r>
                <a:endParaRPr lang="zh-TW" altLang="en-US" sz="2133" kern="0" dirty="0">
                  <a:solidFill>
                    <a:srgbClr val="00740B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691486" y="2842497"/>
              <a:ext cx="559548" cy="384158"/>
              <a:chOff x="1860434" y="2842107"/>
              <a:chExt cx="559548" cy="384158"/>
            </a:xfrm>
          </p:grpSpPr>
          <p:sp>
            <p:nvSpPr>
              <p:cNvPr id="115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0074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116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00740B"/>
                    </a:solidFill>
                  </a:rPr>
                  <a:t>wp</a:t>
                </a:r>
                <a:endParaRPr lang="zh-TW" altLang="en-US" sz="2133" kern="0" dirty="0">
                  <a:solidFill>
                    <a:srgbClr val="00740B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907380" y="3528237"/>
              <a:ext cx="559548" cy="384158"/>
              <a:chOff x="1860434" y="2842107"/>
              <a:chExt cx="559548" cy="384158"/>
            </a:xfrm>
          </p:grpSpPr>
          <p:sp>
            <p:nvSpPr>
              <p:cNvPr id="122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0074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123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00740B"/>
                    </a:solidFill>
                  </a:rPr>
                  <a:t>wp</a:t>
                </a:r>
                <a:endParaRPr lang="zh-TW" altLang="en-US" sz="2133" kern="0" dirty="0">
                  <a:solidFill>
                    <a:srgbClr val="00740B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2899613" y="2172989"/>
              <a:ext cx="559548" cy="384158"/>
              <a:chOff x="1860434" y="2842107"/>
              <a:chExt cx="559548" cy="384158"/>
            </a:xfrm>
          </p:grpSpPr>
          <p:sp>
            <p:nvSpPr>
              <p:cNvPr id="125" name="橢圓 23"/>
              <p:cNvSpPr/>
              <p:nvPr/>
            </p:nvSpPr>
            <p:spPr>
              <a:xfrm>
                <a:off x="1953434" y="2842107"/>
                <a:ext cx="384158" cy="38415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rgbClr val="0074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8800" rIns="120000" rtlCol="0" anchor="ctr"/>
              <a:lstStyle/>
              <a:p>
                <a:pPr algn="ctr" defTabSz="1219170"/>
                <a:endParaRPr lang="zh-TW" altLang="en-US" sz="3200" kern="0" dirty="0">
                  <a:solidFill>
                    <a:srgbClr val="212121"/>
                  </a:solidFill>
                  <a:latin typeface="Adobe Garamond Pro Bold" panose="02020702060506020403" pitchFamily="18" charset="0"/>
                  <a:ea typeface="新細明體" panose="02020500000000000000" pitchFamily="18" charset="-120"/>
                  <a:sym typeface="Arial"/>
                </a:endParaRPr>
              </a:p>
            </p:txBody>
          </p:sp>
          <p:sp>
            <p:nvSpPr>
              <p:cNvPr id="126" name="Shape 108"/>
              <p:cNvSpPr txBox="1">
                <a:spLocks/>
              </p:cNvSpPr>
              <p:nvPr/>
            </p:nvSpPr>
            <p:spPr>
              <a:xfrm>
                <a:off x="1860434" y="2855721"/>
                <a:ext cx="55954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8099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2133" kern="0" dirty="0">
                    <a:solidFill>
                      <a:srgbClr val="00740B"/>
                    </a:solidFill>
                  </a:rPr>
                  <a:t>wp</a:t>
                </a:r>
                <a:endParaRPr lang="zh-TW" altLang="en-US" sz="2133" kern="0" dirty="0">
                  <a:solidFill>
                    <a:srgbClr val="00740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16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chemeClr val="accent4"/>
                </a:solidFill>
              </a:rPr>
              <a:t>peek</a:t>
            </a:r>
            <a:r>
              <a:rPr lang="en-US" altLang="zh-TW" dirty="0" smtClean="0"/>
              <a:t> about result</a:t>
            </a:r>
            <a:endParaRPr lang="zh-TW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42" y="1957743"/>
            <a:ext cx="3616665" cy="4320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Right Arrow 26"/>
          <p:cNvSpPr/>
          <p:nvPr/>
        </p:nvSpPr>
        <p:spPr>
          <a:xfrm>
            <a:off x="5743069" y="3667948"/>
            <a:ext cx="1014448" cy="900552"/>
          </a:xfrm>
          <a:prstGeom prst="rightArrow">
            <a:avLst/>
          </a:prstGeom>
          <a:solidFill>
            <a:schemeClr val="accent4">
              <a:alpha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946363" y="2282289"/>
            <a:ext cx="4257804" cy="3523628"/>
            <a:chOff x="5049511" y="1711716"/>
            <a:chExt cx="3193353" cy="2642721"/>
          </a:xfrm>
        </p:grpSpPr>
        <p:sp>
          <p:nvSpPr>
            <p:cNvPr id="215" name="Rectangle 214"/>
            <p:cNvSpPr/>
            <p:nvPr/>
          </p:nvSpPr>
          <p:spPr>
            <a:xfrm>
              <a:off x="5261997" y="1981153"/>
              <a:ext cx="2693923" cy="2075356"/>
            </a:xfrm>
            <a:prstGeom prst="rect">
              <a:avLst/>
            </a:prstGeom>
            <a:solidFill>
              <a:schemeClr val="tx1">
                <a:alpha val="39000"/>
              </a:schemeClr>
            </a:solidFill>
            <a:ln w="25400" cap="sq">
              <a:solidFill>
                <a:schemeClr val="tx2"/>
              </a:solidFill>
              <a:prstDash val="sys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049511" y="1711716"/>
              <a:ext cx="3193353" cy="2642721"/>
              <a:chOff x="1398891" y="1726328"/>
              <a:chExt cx="3193353" cy="264272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1612915" y="1995033"/>
                <a:ext cx="2692385" cy="2076088"/>
                <a:chOff x="3030235" y="2022187"/>
                <a:chExt cx="2692385" cy="2076088"/>
              </a:xfrm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030235" y="2539062"/>
                  <a:ext cx="1044444" cy="104233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50000"/>
                        <a:lumOff val="50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4074679" y="3055937"/>
                  <a:ext cx="1044444" cy="104233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50000"/>
                        <a:lumOff val="50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4074679" y="2022187"/>
                  <a:ext cx="1044444" cy="104233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50000"/>
                        <a:lumOff val="50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5119123" y="2534768"/>
                  <a:ext cx="603497" cy="104233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50000"/>
                        <a:lumOff val="50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2643189" y="1726328"/>
                <a:ext cx="1949055" cy="2642721"/>
                <a:chOff x="2643189" y="1726328"/>
                <a:chExt cx="1949055" cy="2642721"/>
              </a:xfrm>
            </p:grpSpPr>
            <p:grpSp>
              <p:nvGrpSpPr>
                <p:cNvPr id="282" name="Group 281"/>
                <p:cNvGrpSpPr/>
                <p:nvPr/>
              </p:nvGrpSpPr>
              <p:grpSpPr>
                <a:xfrm>
                  <a:off x="4113221" y="2495706"/>
                  <a:ext cx="479023" cy="1064263"/>
                  <a:chOff x="4113221" y="2495706"/>
                  <a:chExt cx="479023" cy="1064263"/>
                </a:xfrm>
              </p:grpSpPr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4305300" y="2495706"/>
                    <a:ext cx="0" cy="106426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4113221" y="2837091"/>
                    <a:ext cx="384158" cy="3833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/>
                    <a:r>
                      <a:rPr lang="en-US" sz="3200" kern="0" dirty="0">
                        <a:solidFill>
                          <a:srgbClr val="212121"/>
                        </a:solidFill>
                        <a:latin typeface="Adobe Garamond Pro Bold" panose="02020702060506020403" pitchFamily="18" charset="0"/>
                        <a:cs typeface="Adobe Arabic" panose="02040503050201020203" pitchFamily="18" charset="-78"/>
                        <a:sym typeface="Arial"/>
                      </a:rPr>
                      <a:t>C</a:t>
                    </a:r>
                    <a:endParaRPr 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cs typeface="Adobe Arabic" panose="02040503050201020203" pitchFamily="18" charset="-78"/>
                      <a:sym typeface="Arial"/>
                    </a:endParaRPr>
                  </a:p>
                </p:txBody>
              </p:sp>
              <p:sp>
                <p:nvSpPr>
                  <p:cNvPr id="293" name="Isosceles Triangle 292"/>
                  <p:cNvSpPr/>
                  <p:nvPr/>
                </p:nvSpPr>
                <p:spPr>
                  <a:xfrm rot="5400000">
                    <a:off x="4410647" y="2981913"/>
                    <a:ext cx="271347" cy="91847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/>
                    <a:endParaRPr lang="en-US" sz="1867" kern="0">
                      <a:solidFill>
                        <a:srgbClr val="212121"/>
                      </a:solidFill>
                      <a:latin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2643189" y="3893818"/>
                  <a:ext cx="1073942" cy="475231"/>
                  <a:chOff x="3761019" y="2837091"/>
                  <a:chExt cx="1073942" cy="475231"/>
                </a:xfrm>
              </p:grpSpPr>
              <p:cxnSp>
                <p:nvCxnSpPr>
                  <p:cNvPr id="288" name="Straight Connector 287"/>
                  <p:cNvCxnSpPr/>
                  <p:nvPr/>
                </p:nvCxnSpPr>
                <p:spPr>
                  <a:xfrm flipH="1">
                    <a:off x="3761019" y="3014394"/>
                    <a:ext cx="1073942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Rectangle 288"/>
                  <p:cNvSpPr/>
                  <p:nvPr/>
                </p:nvSpPr>
                <p:spPr>
                  <a:xfrm>
                    <a:off x="4113221" y="2837091"/>
                    <a:ext cx="384158" cy="3833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/>
                    <a:r>
                      <a:rPr lang="en-US" sz="3200" kern="0" dirty="0">
                        <a:solidFill>
                          <a:srgbClr val="212121"/>
                        </a:solidFill>
                        <a:latin typeface="Adobe Garamond Pro Bold" panose="02020702060506020403" pitchFamily="18" charset="0"/>
                        <a:cs typeface="Adobe Arabic" panose="02040503050201020203" pitchFamily="18" charset="-78"/>
                        <a:sym typeface="Arial"/>
                      </a:rPr>
                      <a:t>C</a:t>
                    </a:r>
                    <a:endParaRPr 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cs typeface="Adobe Arabic" panose="02040503050201020203" pitchFamily="18" charset="-78"/>
                      <a:sym typeface="Arial"/>
                    </a:endParaRPr>
                  </a:p>
                </p:txBody>
              </p:sp>
              <p:sp>
                <p:nvSpPr>
                  <p:cNvPr id="290" name="Isosceles Triangle 289"/>
                  <p:cNvSpPr/>
                  <p:nvPr/>
                </p:nvSpPr>
                <p:spPr>
                  <a:xfrm rot="10800000">
                    <a:off x="4170821" y="3220475"/>
                    <a:ext cx="271347" cy="91847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/>
                    <a:endParaRPr lang="en-US" sz="1867" kern="0">
                      <a:solidFill>
                        <a:srgbClr val="212121"/>
                      </a:solidFill>
                      <a:latin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4" name="Group 283"/>
                <p:cNvGrpSpPr/>
                <p:nvPr/>
              </p:nvGrpSpPr>
              <p:grpSpPr>
                <a:xfrm>
                  <a:off x="2643189" y="1726328"/>
                  <a:ext cx="1073942" cy="475677"/>
                  <a:chOff x="3761019" y="2744798"/>
                  <a:chExt cx="1073942" cy="475677"/>
                </a:xfrm>
              </p:grpSpPr>
              <p:cxnSp>
                <p:nvCxnSpPr>
                  <p:cNvPr id="285" name="Straight Connector 284"/>
                  <p:cNvCxnSpPr/>
                  <p:nvPr/>
                </p:nvCxnSpPr>
                <p:spPr>
                  <a:xfrm flipH="1">
                    <a:off x="3761019" y="3014394"/>
                    <a:ext cx="1073942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4113221" y="2837091"/>
                    <a:ext cx="384158" cy="3833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/>
                    <a:r>
                      <a:rPr lang="en-US" sz="3200" kern="0" dirty="0">
                        <a:solidFill>
                          <a:srgbClr val="212121"/>
                        </a:solidFill>
                        <a:latin typeface="Adobe Garamond Pro Bold" panose="02020702060506020403" pitchFamily="18" charset="0"/>
                        <a:cs typeface="Adobe Arabic" panose="02040503050201020203" pitchFamily="18" charset="-78"/>
                        <a:sym typeface="Arial"/>
                      </a:rPr>
                      <a:t>C</a:t>
                    </a:r>
                    <a:endParaRPr 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cs typeface="Adobe Arabic" panose="02040503050201020203" pitchFamily="18" charset="-78"/>
                      <a:sym typeface="Arial"/>
                    </a:endParaRPr>
                  </a:p>
                </p:txBody>
              </p:sp>
              <p:sp>
                <p:nvSpPr>
                  <p:cNvPr id="287" name="Isosceles Triangle 286"/>
                  <p:cNvSpPr/>
                  <p:nvPr/>
                </p:nvSpPr>
                <p:spPr>
                  <a:xfrm>
                    <a:off x="4161737" y="2744798"/>
                    <a:ext cx="271347" cy="91847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/>
                    <a:endParaRPr lang="en-US" sz="1867" kern="0">
                      <a:solidFill>
                        <a:srgbClr val="212121"/>
                      </a:solidFill>
                      <a:latin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1398891" y="2502056"/>
                <a:ext cx="501031" cy="1064263"/>
                <a:chOff x="1398891" y="2502056"/>
                <a:chExt cx="501031" cy="1064263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1612978" y="2502056"/>
                  <a:ext cx="0" cy="1064263"/>
                </a:xfrm>
                <a:prstGeom prst="line">
                  <a:avLst/>
                </a:prstGeom>
                <a:ln w="254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Rectangle 278"/>
                <p:cNvSpPr/>
                <p:nvPr/>
              </p:nvSpPr>
              <p:spPr>
                <a:xfrm>
                  <a:off x="1420899" y="2843441"/>
                  <a:ext cx="384158" cy="3833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75000"/>
                        <a:lumOff val="25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280" name="Isosceles Triangle 279"/>
                <p:cNvSpPr/>
                <p:nvPr/>
              </p:nvSpPr>
              <p:spPr>
                <a:xfrm rot="5400000">
                  <a:off x="1718325" y="2988263"/>
                  <a:ext cx="271347" cy="91847"/>
                </a:xfrm>
                <a:prstGeom prst="triangl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  <p:sp>
              <p:nvSpPr>
                <p:cNvPr id="281" name="Shape 108"/>
                <p:cNvSpPr txBox="1">
                  <a:spLocks/>
                </p:cNvSpPr>
                <p:nvPr/>
              </p:nvSpPr>
              <p:spPr>
                <a:xfrm>
                  <a:off x="1398891" y="2853000"/>
                  <a:ext cx="434580" cy="356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285750" marR="0" lvl="0" indent="-285750" algn="l" rtl="0">
                    <a:lnSpc>
                      <a:spcPct val="115000"/>
                    </a:lnSpc>
                    <a:spcBef>
                      <a:spcPts val="600"/>
                    </a:spcBef>
                    <a:spcAft>
                      <a:spcPts val="1600"/>
                    </a:spcAft>
                    <a:buClr>
                      <a:schemeClr val="lt2"/>
                    </a:buClr>
                    <a:buSzPct val="100000"/>
                    <a:buFont typeface="Wingdings" panose="05000000000000000000" pitchFamily="2" charset="2"/>
                    <a:buChar char="u"/>
                    <a:defRPr sz="1800" b="0" i="0" u="none" strike="noStrike" cap="none" baseline="0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L="625475" marR="0" lvl="1" indent="-28575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Clr>
                      <a:schemeClr val="lt2"/>
                    </a:buClr>
                    <a:buFont typeface="Arial" panose="020B0604020202020204" pitchFamily="34" charset="0"/>
                    <a:buChar char="►"/>
                    <a:defRPr sz="16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L="900113" marR="0" lvl="2" indent="-28575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chemeClr val="lt2"/>
                    </a:buClr>
                    <a:buFont typeface="Arial" panose="020B0604020202020204" pitchFamily="34" charset="0"/>
                    <a:buChar char="●"/>
                    <a:defRPr sz="16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lt2"/>
                    </a:buClr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lt2"/>
                    </a:buClr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lt2"/>
                    </a:buClr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lt2"/>
                    </a:buClr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lt2"/>
                    </a:buClr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lt2"/>
                    </a:buClr>
                    <a:buNone/>
                    <a:defRPr sz="1400" b="0" i="0" u="none" strike="noStrike" cap="none">
                      <a:solidFill>
                        <a:schemeClr val="lt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380990" indent="-380990" algn="ctr" defTabSz="121917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DADAD"/>
                    </a:buClr>
                    <a:buNone/>
                  </a:pPr>
                  <a:r>
                    <a:rPr lang="en-US" altLang="zh-TW" sz="2133" kern="0" dirty="0">
                      <a:solidFill>
                        <a:srgbClr val="212121">
                          <a:lumMod val="75000"/>
                          <a:lumOff val="25000"/>
                        </a:srgbClr>
                      </a:solidFill>
                    </a:rPr>
                    <a:t>no</a:t>
                  </a:r>
                  <a:endParaRPr lang="zh-TW" altLang="en-US" sz="2133" kern="0" dirty="0">
                    <a:solidFill>
                      <a:srgbClr val="212121">
                        <a:lumMod val="75000"/>
                        <a:lumOff val="25000"/>
                      </a:srgbClr>
                    </a:solidFill>
                  </a:endParaRPr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1600267" y="3554246"/>
                <a:ext cx="1072568" cy="96942"/>
                <a:chOff x="1600267" y="3554246"/>
                <a:chExt cx="1072568" cy="96942"/>
              </a:xfrm>
            </p:grpSpPr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1600267" y="3555894"/>
                  <a:ext cx="1072568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flipV="1">
                  <a:off x="2136048" y="3554246"/>
                  <a:ext cx="0" cy="9694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>
                <a:off x="3690938" y="3545681"/>
                <a:ext cx="631031" cy="96942"/>
                <a:chOff x="3690938" y="3545681"/>
                <a:chExt cx="631031" cy="96942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3690938" y="3550756"/>
                  <a:ext cx="631031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V="1">
                  <a:off x="4005331" y="3545681"/>
                  <a:ext cx="0" cy="9694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>
                <a:off x="3688100" y="2414966"/>
                <a:ext cx="631031" cy="96942"/>
                <a:chOff x="3688100" y="2414966"/>
                <a:chExt cx="631031" cy="96942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 flipH="1">
                  <a:off x="3688100" y="2507293"/>
                  <a:ext cx="631031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003019" y="2414966"/>
                  <a:ext cx="0" cy="9694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3702324" y="1984570"/>
                <a:ext cx="89138" cy="538163"/>
                <a:chOff x="3702324" y="1984570"/>
                <a:chExt cx="89138" cy="538163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3702324" y="1984570"/>
                  <a:ext cx="0" cy="538163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3703481" y="2253081"/>
                  <a:ext cx="87981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>
                <a:off x="2578340" y="1984570"/>
                <a:ext cx="87981" cy="538163"/>
                <a:chOff x="2578340" y="1984570"/>
                <a:chExt cx="87981" cy="538163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659463" y="1984570"/>
                  <a:ext cx="0" cy="538163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2578340" y="2252935"/>
                  <a:ext cx="87981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>
                <a:off x="3702555" y="3538007"/>
                <a:ext cx="88907" cy="538163"/>
                <a:chOff x="3702555" y="3538007"/>
                <a:chExt cx="88907" cy="538163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3702555" y="3538007"/>
                  <a:ext cx="0" cy="538163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3703481" y="3804135"/>
                  <a:ext cx="87981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2570248" y="3545681"/>
                <a:ext cx="87981" cy="538163"/>
                <a:chOff x="2570248" y="3545681"/>
                <a:chExt cx="87981" cy="538163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657359" y="3545681"/>
                  <a:ext cx="0" cy="538163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570248" y="3811657"/>
                  <a:ext cx="87981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>
                <a:off x="1599195" y="2414966"/>
                <a:ext cx="1072568" cy="98042"/>
                <a:chOff x="1599195" y="2414966"/>
                <a:chExt cx="1072568" cy="98042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1599195" y="2513007"/>
                  <a:ext cx="1072568" cy="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33733" y="2414966"/>
                  <a:ext cx="0" cy="9694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>
                <a:off x="1861522" y="2172989"/>
                <a:ext cx="2389512" cy="1739406"/>
                <a:chOff x="1861522" y="2172989"/>
                <a:chExt cx="2389512" cy="1739406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2428533" y="2542475"/>
                  <a:ext cx="461009" cy="96942"/>
                  <a:chOff x="3781606" y="2414966"/>
                  <a:chExt cx="461009" cy="96942"/>
                </a:xfrm>
              </p:grpSpPr>
              <p:cxnSp>
                <p:nvCxnSpPr>
                  <p:cNvPr id="260" name="Straight Connector 259"/>
                  <p:cNvCxnSpPr/>
                  <p:nvPr/>
                </p:nvCxnSpPr>
                <p:spPr>
                  <a:xfrm flipH="1">
                    <a:off x="3781606" y="2502055"/>
                    <a:ext cx="461009" cy="0"/>
                  </a:xfrm>
                  <a:prstGeom prst="line">
                    <a:avLst/>
                  </a:prstGeom>
                  <a:ln w="254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flipV="1">
                    <a:off x="4006194" y="2414966"/>
                    <a:ext cx="0" cy="96942"/>
                  </a:xfrm>
                  <a:prstGeom prst="line">
                    <a:avLst/>
                  </a:prstGeom>
                  <a:ln w="254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0" name="Group 229"/>
                <p:cNvGrpSpPr/>
                <p:nvPr/>
              </p:nvGrpSpPr>
              <p:grpSpPr>
                <a:xfrm rot="10800000">
                  <a:off x="3464884" y="3413722"/>
                  <a:ext cx="461009" cy="96942"/>
                  <a:chOff x="3781606" y="2414966"/>
                  <a:chExt cx="461009" cy="96942"/>
                </a:xfrm>
              </p:grpSpPr>
              <p:cxnSp>
                <p:nvCxnSpPr>
                  <p:cNvPr id="258" name="Straight Connector 257"/>
                  <p:cNvCxnSpPr/>
                  <p:nvPr/>
                </p:nvCxnSpPr>
                <p:spPr>
                  <a:xfrm flipH="1">
                    <a:off x="3781606" y="2502055"/>
                    <a:ext cx="461009" cy="0"/>
                  </a:xfrm>
                  <a:prstGeom prst="line">
                    <a:avLst/>
                  </a:prstGeom>
                  <a:ln w="254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flipV="1">
                    <a:off x="4006194" y="2414966"/>
                    <a:ext cx="0" cy="96942"/>
                  </a:xfrm>
                  <a:prstGeom prst="line">
                    <a:avLst/>
                  </a:prstGeom>
                  <a:ln w="254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1" name="Group 230"/>
                <p:cNvGrpSpPr/>
                <p:nvPr/>
              </p:nvGrpSpPr>
              <p:grpSpPr>
                <a:xfrm>
                  <a:off x="1861522" y="2848589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56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57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212121"/>
                        </a:solidFill>
                      </a:rPr>
                      <a:t>e</a:t>
                    </a:r>
                    <a:endParaRPr lang="zh-TW" altLang="en-US" sz="2133" kern="0" dirty="0">
                      <a:solidFill>
                        <a:srgbClr val="212121"/>
                      </a:solidFill>
                    </a:endParaRPr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2382064" y="2581221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54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55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212121"/>
                        </a:solidFill>
                      </a:rPr>
                      <a:t>isw</a:t>
                    </a:r>
                    <a:endParaRPr lang="zh-TW" altLang="en-US" sz="2133" kern="0" dirty="0">
                      <a:solidFill>
                        <a:srgbClr val="212121"/>
                      </a:solidFill>
                    </a:endParaRPr>
                  </a:p>
                </p:txBody>
              </p:sp>
            </p:grpSp>
            <p:grpSp>
              <p:nvGrpSpPr>
                <p:cNvPr id="233" name="Group 232"/>
                <p:cNvGrpSpPr/>
                <p:nvPr/>
              </p:nvGrpSpPr>
              <p:grpSpPr>
                <a:xfrm>
                  <a:off x="2374567" y="3103280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52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53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212121"/>
                        </a:solidFill>
                      </a:rPr>
                      <a:t>iss</a:t>
                    </a:r>
                    <a:endParaRPr lang="zh-TW" altLang="en-US" sz="2133" kern="0" dirty="0">
                      <a:solidFill>
                        <a:srgbClr val="212121"/>
                      </a:solidFill>
                    </a:endParaRP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3174690" y="3064556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50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51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212121"/>
                        </a:solidFill>
                      </a:rPr>
                      <a:t>it</a:t>
                    </a:r>
                    <a:endParaRPr lang="zh-TW" altLang="en-US" sz="2133" kern="0" dirty="0">
                      <a:solidFill>
                        <a:srgbClr val="212121"/>
                      </a:solidFill>
                    </a:endParaRP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3174690" y="2629741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48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49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212121"/>
                        </a:solidFill>
                      </a:rPr>
                      <a:t>it</a:t>
                    </a:r>
                    <a:endParaRPr lang="zh-TW" altLang="en-US" sz="2133" kern="0" dirty="0">
                      <a:solidFill>
                        <a:srgbClr val="212121"/>
                      </a:solidFill>
                    </a:endParaRP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2834088" y="2845712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46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rgbClr val="00740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47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00740B"/>
                        </a:solidFill>
                      </a:rPr>
                      <a:t>it</a:t>
                    </a:r>
                    <a:endParaRPr lang="zh-TW" altLang="en-US" sz="2133" kern="0" dirty="0">
                      <a:solidFill>
                        <a:srgbClr val="00740B"/>
                      </a:solidFill>
                    </a:endParaRPr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3691486" y="2842497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44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rgbClr val="00740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45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00740B"/>
                        </a:solidFill>
                      </a:rPr>
                      <a:t>wp</a:t>
                    </a:r>
                    <a:endParaRPr lang="zh-TW" altLang="en-US" sz="2133" kern="0" dirty="0">
                      <a:solidFill>
                        <a:srgbClr val="00740B"/>
                      </a:solidFill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2907380" y="3528237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42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rgbClr val="00740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43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00740B"/>
                        </a:solidFill>
                      </a:rPr>
                      <a:t>wp</a:t>
                    </a:r>
                    <a:endParaRPr lang="zh-TW" altLang="en-US" sz="2133" kern="0" dirty="0">
                      <a:solidFill>
                        <a:srgbClr val="00740B"/>
                      </a:solidFill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2899613" y="2172989"/>
                  <a:ext cx="559548" cy="384158"/>
                  <a:chOff x="1860434" y="2842107"/>
                  <a:chExt cx="559548" cy="384158"/>
                </a:xfrm>
              </p:grpSpPr>
              <p:sp>
                <p:nvSpPr>
                  <p:cNvPr id="240" name="橢圓 23"/>
                  <p:cNvSpPr/>
                  <p:nvPr/>
                </p:nvSpPr>
                <p:spPr>
                  <a:xfrm>
                    <a:off x="1953434" y="2842107"/>
                    <a:ext cx="384158" cy="3841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rgbClr val="00740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8800" rIns="120000" rtlCol="0" anchor="ctr"/>
                  <a:lstStyle/>
                  <a:p>
                    <a:pPr algn="ctr" defTabSz="1219170"/>
                    <a:endParaRPr lang="zh-TW" altLang="en-US" sz="3200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sym typeface="Arial"/>
                    </a:endParaRPr>
                  </a:p>
                </p:txBody>
              </p:sp>
              <p:sp>
                <p:nvSpPr>
                  <p:cNvPr id="241" name="Shape 108"/>
                  <p:cNvSpPr txBox="1">
                    <a:spLocks/>
                  </p:cNvSpPr>
                  <p:nvPr/>
                </p:nvSpPr>
                <p:spPr>
                  <a:xfrm>
                    <a:off x="1860434" y="2855721"/>
                    <a:ext cx="559548" cy="3569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121900" tIns="121900" rIns="121900" bIns="1219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285750" marR="0" lvl="0" indent="-285750" algn="l" rtl="0">
                      <a:lnSpc>
                        <a:spcPct val="115000"/>
                      </a:lnSpc>
                      <a:spcBef>
                        <a:spcPts val="60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SzPct val="100000"/>
                      <a:buFont typeface="Wingdings" panose="05000000000000000000" pitchFamily="2" charset="2"/>
                      <a:buChar char="u"/>
                      <a:defRPr sz="1800" b="0" i="0" u="none" strike="noStrike" cap="none" baseline="0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L="625475" marR="0" lvl="1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►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L="900113" marR="0" lvl="2" indent="-28575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>
                        <a:schemeClr val="lt2"/>
                      </a:buClr>
                      <a:buFont typeface="Arial" panose="020B0604020202020204" pitchFamily="34" charset="0"/>
                      <a:buChar char="●"/>
                      <a:defRPr sz="16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600"/>
                      </a:spcAft>
                      <a:buClr>
                        <a:schemeClr val="lt2"/>
                      </a:buClr>
                      <a:buNone/>
                      <a:defRPr sz="1400" b="0" i="0" u="none" strike="noStrike" cap="non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380990" indent="-380990" algn="ctr" defTabSz="121917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ADADAD"/>
                      </a:buClr>
                      <a:buNone/>
                    </a:pPr>
                    <a:r>
                      <a:rPr lang="en-US" altLang="zh-TW" sz="2133" kern="0" dirty="0">
                        <a:solidFill>
                          <a:srgbClr val="00740B"/>
                        </a:solidFill>
                      </a:rPr>
                      <a:t>wp</a:t>
                    </a:r>
                    <a:endParaRPr lang="zh-TW" altLang="en-US" sz="2133" kern="0" dirty="0">
                      <a:solidFill>
                        <a:srgbClr val="00740B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22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0472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17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Space grammar rules I</a:t>
            </a:r>
            <a:endParaRPr lang="zh-TW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712421" y="2610570"/>
            <a:ext cx="2106225" cy="1736749"/>
            <a:chOff x="3429772" y="2072127"/>
            <a:chExt cx="3142316" cy="2591089"/>
          </a:xfrm>
        </p:grpSpPr>
        <p:sp>
          <p:nvSpPr>
            <p:cNvPr id="218" name="Freeform 217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3" name="Straight Connector 242"/>
            <p:cNvCxnSpPr>
              <a:stCxn id="218" idx="11"/>
              <a:endCxn id="218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18" idx="8"/>
              <a:endCxn id="218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18" idx="8"/>
              <a:endCxn id="218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18" idx="5"/>
              <a:endCxn id="218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218" idx="5"/>
              <a:endCxn id="218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18" idx="2"/>
              <a:endCxn id="218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218" idx="2"/>
              <a:endCxn id="218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18" idx="0"/>
              <a:endCxn id="218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78" name="Isosceles Triangle 277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6129767" y="3153187"/>
              <a:ext cx="442321" cy="354010"/>
              <a:chOff x="4113221" y="2837091"/>
              <a:chExt cx="479023" cy="383384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82" name="Isosceles Triangle 281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86" name="Isosceles Triangle 285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89" name="Isosceles Triangle 288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310" name="Group 309"/>
          <p:cNvGrpSpPr/>
          <p:nvPr/>
        </p:nvGrpSpPr>
        <p:grpSpPr>
          <a:xfrm>
            <a:off x="984780" y="4569034"/>
            <a:ext cx="1526408" cy="1472479"/>
            <a:chOff x="715198" y="2639274"/>
            <a:chExt cx="2277276" cy="2196818"/>
          </a:xfrm>
        </p:grpSpPr>
        <p:sp>
          <p:nvSpPr>
            <p:cNvPr id="227" name="Freeform 226"/>
            <p:cNvSpPr/>
            <p:nvPr/>
          </p:nvSpPr>
          <p:spPr>
            <a:xfrm>
              <a:off x="915492" y="2743624"/>
              <a:ext cx="2076982" cy="2092468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35" name="Straight Connector 234"/>
            <p:cNvCxnSpPr>
              <a:stCxn id="227" idx="10"/>
              <a:endCxn id="227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27" idx="1"/>
              <a:endCxn id="227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27" idx="4"/>
            </p:cNvCxnSpPr>
            <p:nvPr/>
          </p:nvCxnSpPr>
          <p:spPr>
            <a:xfrm flipH="1" flipV="1">
              <a:off x="902583" y="4302144"/>
              <a:ext cx="1059734" cy="53196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/>
            <p:cNvGrpSpPr/>
            <p:nvPr/>
          </p:nvGrpSpPr>
          <p:grpSpPr>
            <a:xfrm>
              <a:off x="715198" y="3594001"/>
              <a:ext cx="479023" cy="383384"/>
              <a:chOff x="1420899" y="2843441"/>
              <a:chExt cx="479023" cy="383384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112584">
              <a:off x="2288853" y="2639274"/>
              <a:ext cx="354724" cy="442218"/>
              <a:chOff x="4113221" y="2741564"/>
              <a:chExt cx="384158" cy="478911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93" name="Isosceles Triangle 292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298" name="Isosceles Triangle 29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300" name="Rectangle 299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01" name="Isosceles Triangle 300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306" name="Rectangle 305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07" name="Isosceles Triangle 306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6297454" y="2943297"/>
            <a:ext cx="1908556" cy="1029785"/>
            <a:chOff x="1345651" y="2938550"/>
            <a:chExt cx="2847412" cy="1536357"/>
          </a:xfrm>
        </p:grpSpPr>
        <p:sp>
          <p:nvSpPr>
            <p:cNvPr id="315" name="Freeform 314"/>
            <p:cNvSpPr/>
            <p:nvPr/>
          </p:nvSpPr>
          <p:spPr>
            <a:xfrm>
              <a:off x="1546706" y="3185056"/>
              <a:ext cx="2646357" cy="1045513"/>
            </a:xfrm>
            <a:custGeom>
              <a:avLst/>
              <a:gdLst>
                <a:gd name="connsiteX0" fmla="*/ 2089275 w 2646357"/>
                <a:gd name="connsiteY0" fmla="*/ 0 h 1045513"/>
                <a:gd name="connsiteX1" fmla="*/ 2646357 w 2646357"/>
                <a:gd name="connsiteY1" fmla="*/ 70644 h 1045513"/>
                <a:gd name="connsiteX2" fmla="*/ 2090711 w 2646357"/>
                <a:gd name="connsiteY2" fmla="*/ 1042772 h 1045513"/>
                <a:gd name="connsiteX3" fmla="*/ 2090711 w 2646357"/>
                <a:gd name="connsiteY3" fmla="*/ 1043182 h 1045513"/>
                <a:gd name="connsiteX4" fmla="*/ 2090477 w 2646357"/>
                <a:gd name="connsiteY4" fmla="*/ 1043182 h 1045513"/>
                <a:gd name="connsiteX5" fmla="*/ 2089144 w 2646357"/>
                <a:gd name="connsiteY5" fmla="*/ 1045513 h 1045513"/>
                <a:gd name="connsiteX6" fmla="*/ 2089240 w 2646357"/>
                <a:gd name="connsiteY6" fmla="*/ 1043182 h 1045513"/>
                <a:gd name="connsiteX7" fmla="*/ 0 w 2646357"/>
                <a:gd name="connsiteY7" fmla="*/ 1043182 h 1045513"/>
                <a:gd name="connsiteX8" fmla="*/ 0 w 2646357"/>
                <a:gd name="connsiteY8" fmla="*/ 844 h 1045513"/>
                <a:gd name="connsiteX9" fmla="*/ 2089275 w 2646357"/>
                <a:gd name="connsiteY9" fmla="*/ 844 h 104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57" h="1045513">
                  <a:moveTo>
                    <a:pt x="2089275" y="0"/>
                  </a:moveTo>
                  <a:lnTo>
                    <a:pt x="2646357" y="70644"/>
                  </a:lnTo>
                  <a:lnTo>
                    <a:pt x="2090711" y="1042772"/>
                  </a:lnTo>
                  <a:lnTo>
                    <a:pt x="2090711" y="1043182"/>
                  </a:lnTo>
                  <a:lnTo>
                    <a:pt x="2090477" y="1043182"/>
                  </a:lnTo>
                  <a:lnTo>
                    <a:pt x="2089144" y="1045513"/>
                  </a:lnTo>
                  <a:lnTo>
                    <a:pt x="2089240" y="1043182"/>
                  </a:lnTo>
                  <a:lnTo>
                    <a:pt x="0" y="1043182"/>
                  </a:lnTo>
                  <a:lnTo>
                    <a:pt x="0" y="844"/>
                  </a:lnTo>
                  <a:lnTo>
                    <a:pt x="2089275" y="8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316" name="Straight Connector 315"/>
            <p:cNvCxnSpPr>
              <a:stCxn id="315" idx="9"/>
              <a:endCxn id="315" idx="1"/>
            </p:cNvCxnSpPr>
            <p:nvPr/>
          </p:nvCxnSpPr>
          <p:spPr>
            <a:xfrm>
              <a:off x="3635981" y="3185900"/>
              <a:ext cx="557082" cy="698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endCxn id="315" idx="2"/>
            </p:cNvCxnSpPr>
            <p:nvPr/>
          </p:nvCxnSpPr>
          <p:spPr>
            <a:xfrm flipV="1">
              <a:off x="1546706" y="4227828"/>
              <a:ext cx="2090711" cy="27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5" idx="8"/>
            </p:cNvCxnSpPr>
            <p:nvPr/>
          </p:nvCxnSpPr>
          <p:spPr>
            <a:xfrm>
              <a:off x="1546706" y="3185900"/>
              <a:ext cx="570811" cy="17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Group 331"/>
            <p:cNvGrpSpPr/>
            <p:nvPr/>
          </p:nvGrpSpPr>
          <p:grpSpPr>
            <a:xfrm rot="1703716">
              <a:off x="1629105" y="2953517"/>
              <a:ext cx="406012" cy="416798"/>
              <a:chOff x="2128371" y="3553441"/>
              <a:chExt cx="406012" cy="416798"/>
            </a:xfrm>
          </p:grpSpPr>
          <p:sp>
            <p:nvSpPr>
              <p:cNvPr id="330" name="Rectangle 329"/>
              <p:cNvSpPr/>
              <p:nvPr/>
            </p:nvSpPr>
            <p:spPr>
              <a:xfrm rot="19909335">
                <a:off x="2179659" y="3616229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31" name="Isosceles Triangle 330"/>
              <p:cNvSpPr/>
              <p:nvPr/>
            </p:nvSpPr>
            <p:spPr>
              <a:xfrm rot="19909335">
                <a:off x="2128371" y="3553441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2673695" y="2938550"/>
              <a:ext cx="354724" cy="442218"/>
              <a:chOff x="4039987" y="1551849"/>
              <a:chExt cx="354724" cy="442218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4039987" y="1640057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34" name="Isosceles Triangle 333"/>
              <p:cNvSpPr/>
              <p:nvPr/>
            </p:nvSpPr>
            <p:spPr>
              <a:xfrm>
                <a:off x="4094158" y="1551849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9998547">
              <a:off x="3729282" y="3590992"/>
              <a:ext cx="423676" cy="402992"/>
              <a:chOff x="3672891" y="3714012"/>
              <a:chExt cx="423676" cy="402992"/>
            </a:xfrm>
          </p:grpSpPr>
          <p:sp>
            <p:nvSpPr>
              <p:cNvPr id="338" name="Rectangle 337"/>
              <p:cNvSpPr/>
              <p:nvPr/>
            </p:nvSpPr>
            <p:spPr>
              <a:xfrm rot="19519301">
                <a:off x="3672891" y="3714012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b="1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b="1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39" name="Isosceles Triangle 338"/>
              <p:cNvSpPr/>
              <p:nvPr/>
            </p:nvSpPr>
            <p:spPr>
              <a:xfrm rot="8719301">
                <a:off x="3846010" y="403219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b="1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9806183">
              <a:off x="2316335" y="4067080"/>
              <a:ext cx="416004" cy="407827"/>
              <a:chOff x="6196861" y="3933202"/>
              <a:chExt cx="416004" cy="407827"/>
            </a:xfrm>
          </p:grpSpPr>
          <p:sp>
            <p:nvSpPr>
              <p:cNvPr id="341" name="Rectangle 340"/>
              <p:cNvSpPr/>
              <p:nvPr/>
            </p:nvSpPr>
            <p:spPr>
              <a:xfrm rot="1785150">
                <a:off x="6258141" y="3933202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42" name="Isosceles Triangle 341"/>
              <p:cNvSpPr/>
              <p:nvPr/>
            </p:nvSpPr>
            <p:spPr>
              <a:xfrm rot="12585150">
                <a:off x="6196861" y="4256219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1345651" y="3503440"/>
              <a:ext cx="479023" cy="383384"/>
              <a:chOff x="2468255" y="2638244"/>
              <a:chExt cx="479023" cy="383384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2468255" y="2638244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47" name="Isosceles Triangle 346"/>
              <p:cNvSpPr/>
              <p:nvPr/>
            </p:nvSpPr>
            <p:spPr>
              <a:xfrm rot="5400000">
                <a:off x="2765681" y="2783066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390" name="Group 389"/>
          <p:cNvGrpSpPr/>
          <p:nvPr/>
        </p:nvGrpSpPr>
        <p:grpSpPr>
          <a:xfrm>
            <a:off x="6406772" y="4550469"/>
            <a:ext cx="1541323" cy="1391372"/>
            <a:chOff x="3822979" y="2199170"/>
            <a:chExt cx="2299529" cy="2075814"/>
          </a:xfrm>
        </p:grpSpPr>
        <p:sp>
          <p:nvSpPr>
            <p:cNvPr id="354" name="Freeform 353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355" name="Straight Connector 354"/>
            <p:cNvCxnSpPr>
              <a:stCxn id="354" idx="1"/>
              <a:endCxn id="354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4" idx="5"/>
              <a:endCxn id="354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>
              <a:stCxn id="354" idx="0"/>
              <a:endCxn id="354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stCxn id="354" idx="11"/>
              <a:endCxn id="354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stCxn id="354" idx="10"/>
              <a:endCxn id="354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354" idx="9"/>
              <a:endCxn id="354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stCxn id="354" idx="9"/>
              <a:endCxn id="354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3822979" y="3045385"/>
              <a:ext cx="479023" cy="383384"/>
              <a:chOff x="5346512" y="1393187"/>
              <a:chExt cx="479023" cy="383384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5346512" y="1393187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7" name="Isosceles Triangle 386"/>
              <p:cNvSpPr/>
              <p:nvPr/>
            </p:nvSpPr>
            <p:spPr>
              <a:xfrm rot="5400000">
                <a:off x="5643938" y="1538009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423" name="Group 422"/>
          <p:cNvGrpSpPr/>
          <p:nvPr/>
        </p:nvGrpSpPr>
        <p:grpSpPr>
          <a:xfrm>
            <a:off x="728182" y="1796020"/>
            <a:ext cx="3296295" cy="589219"/>
            <a:chOff x="546135" y="1817754"/>
            <a:chExt cx="2472221" cy="441914"/>
          </a:xfrm>
        </p:grpSpPr>
        <p:sp>
          <p:nvSpPr>
            <p:cNvPr id="424" name="Shape 108"/>
            <p:cNvSpPr txBox="1">
              <a:spLocks/>
            </p:cNvSpPr>
            <p:nvPr/>
          </p:nvSpPr>
          <p:spPr>
            <a:xfrm>
              <a:off x="546135" y="1817754"/>
              <a:ext cx="2205521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</a:t>
              </a:r>
              <a:r>
                <a:rPr lang="en-US" altLang="zh-TW" sz="2133" kern="0" dirty="0">
                  <a:solidFill>
                    <a:srgbClr val="212121"/>
                  </a:solidFill>
                </a:rPr>
                <a:t>rules</a:t>
              </a:r>
              <a:r>
                <a:rPr lang="zh-TW" altLang="en-US" sz="2133" kern="0" dirty="0">
                  <a:solidFill>
                    <a:srgbClr val="212121"/>
                  </a:solidFill>
                </a:rPr>
                <a:t> </a:t>
              </a:r>
              <a:r>
                <a:rPr lang="en-US" altLang="zh-TW" sz="2133" kern="0" dirty="0">
                  <a:solidFill>
                    <a:srgbClr val="212121"/>
                  </a:solidFill>
                </a:rPr>
                <a:t>(simplify)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597558" y="2176517"/>
              <a:ext cx="24207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7" name="Table 426"/>
          <p:cNvGraphicFramePr>
            <a:graphicFrameLocks noGrp="1"/>
          </p:cNvGraphicFramePr>
          <p:nvPr>
            <p:extLst/>
          </p:nvPr>
        </p:nvGraphicFramePr>
        <p:xfrm>
          <a:off x="3111981" y="2647085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build entrance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en (entrance)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Entance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aphicFrame>
        <p:nvGraphicFramePr>
          <p:cNvPr id="428" name="Table 427"/>
          <p:cNvGraphicFramePr>
            <a:graphicFrameLocks noGrp="1"/>
          </p:cNvGraphicFramePr>
          <p:nvPr>
            <p:extLst/>
          </p:nvPr>
        </p:nvGraphicFramePr>
        <p:xfrm>
          <a:off x="3100051" y="4551832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grow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section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x (explore)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aphicFrame>
        <p:nvGraphicFramePr>
          <p:cNvPr id="429" name="Table 428"/>
          <p:cNvGraphicFramePr>
            <a:graphicFrameLocks noGrp="1"/>
          </p:cNvGraphicFramePr>
          <p:nvPr>
            <p:extLst/>
          </p:nvPr>
        </p:nvGraphicFramePr>
        <p:xfrm>
          <a:off x="8390153" y="2667416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grow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section 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x (explore)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aphicFrame>
        <p:nvGraphicFramePr>
          <p:cNvPr id="430" name="Table 429"/>
          <p:cNvGraphicFramePr>
            <a:graphicFrameLocks noGrp="1"/>
          </p:cNvGraphicFramePr>
          <p:nvPr>
            <p:extLst/>
          </p:nvPr>
        </p:nvGraphicFramePr>
        <p:xfrm>
          <a:off x="8384664" y="4550468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goal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go (goal)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2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18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Base on the mission graph (Instruction)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2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19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Base on the </a:t>
            </a:r>
            <a:r>
              <a:rPr lang="en-US" altLang="zh-TW" dirty="0"/>
              <a:t>mission graph (Instruction)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00056" y="2573325"/>
            <a:ext cx="839488" cy="80931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 rot="2656507">
            <a:off x="4924322" y="2762014"/>
            <a:ext cx="2106225" cy="1736749"/>
            <a:chOff x="3429772" y="2072127"/>
            <a:chExt cx="3142316" cy="2591089"/>
          </a:xfrm>
        </p:grpSpPr>
        <p:sp>
          <p:nvSpPr>
            <p:cNvPr id="23" name="Freeform 22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" name="Straight Connector 23"/>
            <p:cNvCxnSpPr>
              <a:stCxn id="23" idx="11"/>
              <a:endCxn id="23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8"/>
              <a:endCxn id="23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8"/>
              <a:endCxn id="23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  <a:endCxn id="23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3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3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3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3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129767" y="3153187"/>
              <a:ext cx="442321" cy="354010"/>
              <a:chOff x="4113221" y="2837091"/>
              <a:chExt cx="479023" cy="38338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cxnSp>
        <p:nvCxnSpPr>
          <p:cNvPr id="5" name="Elbow Connector 4"/>
          <p:cNvCxnSpPr>
            <a:stCxn id="18" idx="2"/>
            <a:endCxn id="59" idx="2"/>
          </p:cNvCxnSpPr>
          <p:nvPr/>
        </p:nvCxnSpPr>
        <p:spPr>
          <a:xfrm rot="16200000" flipH="1">
            <a:off x="2860370" y="1642068"/>
            <a:ext cx="1354807" cy="4835945"/>
          </a:xfrm>
          <a:prstGeom prst="bentConnector3">
            <a:avLst>
              <a:gd name="adj1" fmla="val 14649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34391" y="2511425"/>
            <a:ext cx="2242708" cy="222602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7434991" y="2832668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build entrance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en (entrance)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Entance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4675341" y="1795103"/>
            <a:ext cx="2492539" cy="589219"/>
            <a:chOff x="546136" y="1817754"/>
            <a:chExt cx="1869404" cy="441914"/>
          </a:xfrm>
        </p:grpSpPr>
        <p:sp>
          <p:nvSpPr>
            <p:cNvPr id="65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1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effectLst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effectLst/>
              </a:rPr>
              <a:t>Related Works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ffectLst/>
              </a:rPr>
              <a:t>Mission / Space framework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ffectLst/>
              </a:rPr>
              <a:t>Map Sketches &amp; Evolution of Segments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Proposed </a:t>
            </a:r>
            <a:r>
              <a:rPr lang="en-US" altLang="zh-TW" dirty="0" smtClean="0">
                <a:effectLst/>
              </a:rPr>
              <a:t>Methodologies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Architecture</a:t>
            </a:r>
            <a:endParaRPr lang="en-US" altLang="zh-TW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ffectLst/>
              </a:rPr>
              <a:t>Mission Grammars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ffectLst/>
              </a:rPr>
              <a:t>Room Instructions and definition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ffectLst/>
              </a:rPr>
              <a:t>Genetic Algorithm in Segments Evolution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Experimental </a:t>
            </a:r>
            <a:r>
              <a:rPr lang="en-US" altLang="zh-TW" dirty="0" smtClean="0">
                <a:effectLst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effectLst/>
              </a:rPr>
              <a:t>Conclusions and Contributions</a:t>
            </a:r>
            <a:endParaRPr lang="en-US" altLang="zh-TW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effectLst/>
              </a:rPr>
              <a:t>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20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Base on the </a:t>
            </a:r>
            <a:r>
              <a:rPr lang="en-US" altLang="zh-TW" dirty="0"/>
              <a:t>mission graph (Instruction)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633557" y="2582304"/>
            <a:ext cx="839488" cy="80931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 rot="2656507">
            <a:off x="4924322" y="2762014"/>
            <a:ext cx="2106225" cy="1736749"/>
            <a:chOff x="3429772" y="2072127"/>
            <a:chExt cx="3142316" cy="2591089"/>
          </a:xfrm>
        </p:grpSpPr>
        <p:sp>
          <p:nvSpPr>
            <p:cNvPr id="23" name="Freeform 22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" name="Straight Connector 23"/>
            <p:cNvCxnSpPr>
              <a:stCxn id="23" idx="11"/>
              <a:endCxn id="23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8"/>
              <a:endCxn id="23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8"/>
              <a:endCxn id="23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  <a:endCxn id="23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3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3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3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3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129767" y="3153187"/>
              <a:ext cx="442321" cy="354010"/>
              <a:chOff x="4113221" y="2837091"/>
              <a:chExt cx="479023" cy="38338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5400000">
                <a:off x="4410647" y="2981913"/>
                <a:ext cx="271347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5312557" y="3953003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70381" y="3961589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288839" y="2945709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cxnSp>
        <p:nvCxnSpPr>
          <p:cNvPr id="5" name="Elbow Connector 4"/>
          <p:cNvCxnSpPr>
            <a:stCxn id="18" idx="2"/>
            <a:endCxn id="2" idx="2"/>
          </p:cNvCxnSpPr>
          <p:nvPr/>
        </p:nvCxnSpPr>
        <p:spPr>
          <a:xfrm rot="16200000" flipH="1">
            <a:off x="3274185" y="2170733"/>
            <a:ext cx="817492" cy="3259256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2"/>
            <a:endCxn id="45" idx="4"/>
          </p:cNvCxnSpPr>
          <p:nvPr/>
        </p:nvCxnSpPr>
        <p:spPr>
          <a:xfrm rot="16200000" flipH="1">
            <a:off x="3798801" y="1646116"/>
            <a:ext cx="1082184" cy="4573185"/>
          </a:xfrm>
          <a:prstGeom prst="bentConnector3">
            <a:avLst>
              <a:gd name="adj1" fmla="val 12816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8" idx="2"/>
            <a:endCxn id="46" idx="6"/>
          </p:cNvCxnSpPr>
          <p:nvPr/>
        </p:nvCxnSpPr>
        <p:spPr>
          <a:xfrm rot="5400000" flipH="1" flipV="1">
            <a:off x="4332274" y="922842"/>
            <a:ext cx="189801" cy="4747748"/>
          </a:xfrm>
          <a:prstGeom prst="bentConnector4">
            <a:avLst>
              <a:gd name="adj1" fmla="val -1030585"/>
              <a:gd name="adj2" fmla="val 111556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108"/>
          <p:cNvSpPr txBox="1">
            <a:spLocks/>
          </p:cNvSpPr>
          <p:nvPr/>
        </p:nvSpPr>
        <p:spPr>
          <a:xfrm>
            <a:off x="2064678" y="5371423"/>
            <a:ext cx="3055961" cy="58921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Wingdings" panose="05000000000000000000" pitchFamily="2" charset="2"/>
              <a:buChar char="u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5475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2"/>
              </a:buClr>
              <a:buFont typeface="Arial" panose="020B0604020202020204" pitchFamily="34" charset="0"/>
              <a:buChar char="►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00113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Font typeface="Arial" panose="020B0604020202020204" pitchFamily="34" charset="0"/>
              <a:buChar char="●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-380990" defTabSz="121917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None/>
            </a:pPr>
            <a:r>
              <a:rPr lang="en-US" altLang="zh-TW" sz="2133" kern="0" dirty="0">
                <a:solidFill>
                  <a:srgbClr val="C00000"/>
                </a:solidFill>
              </a:rPr>
              <a:t>Randomly pick one</a:t>
            </a:r>
            <a:endParaRPr lang="zh-TW" altLang="en-US" sz="2133" kern="0" dirty="0">
              <a:solidFill>
                <a:srgbClr val="C00000"/>
              </a:solidFill>
            </a:endParaRPr>
          </a:p>
        </p:txBody>
      </p:sp>
      <p:sp>
        <p:nvSpPr>
          <p:cNvPr id="98" name="Left Arrow Callout 97"/>
          <p:cNvSpPr/>
          <p:nvPr/>
        </p:nvSpPr>
        <p:spPr>
          <a:xfrm>
            <a:off x="7718257" y="2186226"/>
            <a:ext cx="3276019" cy="3871585"/>
          </a:xfrm>
          <a:prstGeom prst="leftArrowCallout">
            <a:avLst>
              <a:gd name="adj1" fmla="val 14635"/>
              <a:gd name="adj2" fmla="val 15274"/>
              <a:gd name="adj3" fmla="val 13383"/>
              <a:gd name="adj4" fmla="val 80106"/>
            </a:avLst>
          </a:prstGeom>
          <a:solidFill>
            <a:srgbClr val="00740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953567" y="2533426"/>
            <a:ext cx="1526408" cy="1472479"/>
            <a:chOff x="715198" y="2639274"/>
            <a:chExt cx="2277276" cy="2196818"/>
          </a:xfrm>
        </p:grpSpPr>
        <p:sp>
          <p:nvSpPr>
            <p:cNvPr id="57" name="Freeform 56"/>
            <p:cNvSpPr/>
            <p:nvPr/>
          </p:nvSpPr>
          <p:spPr>
            <a:xfrm>
              <a:off x="915492" y="2743624"/>
              <a:ext cx="2076982" cy="2092468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59" name="Straight Connector 58"/>
            <p:cNvCxnSpPr>
              <a:stCxn id="57" idx="10"/>
              <a:endCxn id="57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1"/>
              <a:endCxn id="57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4"/>
            </p:cNvCxnSpPr>
            <p:nvPr/>
          </p:nvCxnSpPr>
          <p:spPr>
            <a:xfrm flipH="1" flipV="1">
              <a:off x="902583" y="4302144"/>
              <a:ext cx="1059734" cy="53196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15198" y="3594001"/>
              <a:ext cx="479023" cy="383384"/>
              <a:chOff x="1420899" y="2843441"/>
              <a:chExt cx="479023" cy="38338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1112584">
              <a:off x="2288853" y="2639274"/>
              <a:ext cx="354724" cy="442218"/>
              <a:chOff x="4113221" y="2741564"/>
              <a:chExt cx="384158" cy="47891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8748347" y="4663497"/>
            <a:ext cx="1908556" cy="1029785"/>
            <a:chOff x="1345651" y="2938550"/>
            <a:chExt cx="2847412" cy="1536357"/>
          </a:xfrm>
        </p:grpSpPr>
        <p:sp>
          <p:nvSpPr>
            <p:cNvPr id="79" name="Freeform 78"/>
            <p:cNvSpPr/>
            <p:nvPr/>
          </p:nvSpPr>
          <p:spPr>
            <a:xfrm>
              <a:off x="1546706" y="3185056"/>
              <a:ext cx="2646357" cy="1045513"/>
            </a:xfrm>
            <a:custGeom>
              <a:avLst/>
              <a:gdLst>
                <a:gd name="connsiteX0" fmla="*/ 2089275 w 2646357"/>
                <a:gd name="connsiteY0" fmla="*/ 0 h 1045513"/>
                <a:gd name="connsiteX1" fmla="*/ 2646357 w 2646357"/>
                <a:gd name="connsiteY1" fmla="*/ 70644 h 1045513"/>
                <a:gd name="connsiteX2" fmla="*/ 2090711 w 2646357"/>
                <a:gd name="connsiteY2" fmla="*/ 1042772 h 1045513"/>
                <a:gd name="connsiteX3" fmla="*/ 2090711 w 2646357"/>
                <a:gd name="connsiteY3" fmla="*/ 1043182 h 1045513"/>
                <a:gd name="connsiteX4" fmla="*/ 2090477 w 2646357"/>
                <a:gd name="connsiteY4" fmla="*/ 1043182 h 1045513"/>
                <a:gd name="connsiteX5" fmla="*/ 2089144 w 2646357"/>
                <a:gd name="connsiteY5" fmla="*/ 1045513 h 1045513"/>
                <a:gd name="connsiteX6" fmla="*/ 2089240 w 2646357"/>
                <a:gd name="connsiteY6" fmla="*/ 1043182 h 1045513"/>
                <a:gd name="connsiteX7" fmla="*/ 0 w 2646357"/>
                <a:gd name="connsiteY7" fmla="*/ 1043182 h 1045513"/>
                <a:gd name="connsiteX8" fmla="*/ 0 w 2646357"/>
                <a:gd name="connsiteY8" fmla="*/ 844 h 1045513"/>
                <a:gd name="connsiteX9" fmla="*/ 2089275 w 2646357"/>
                <a:gd name="connsiteY9" fmla="*/ 844 h 104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57" h="1045513">
                  <a:moveTo>
                    <a:pt x="2089275" y="0"/>
                  </a:moveTo>
                  <a:lnTo>
                    <a:pt x="2646357" y="70644"/>
                  </a:lnTo>
                  <a:lnTo>
                    <a:pt x="2090711" y="1042772"/>
                  </a:lnTo>
                  <a:lnTo>
                    <a:pt x="2090711" y="1043182"/>
                  </a:lnTo>
                  <a:lnTo>
                    <a:pt x="2090477" y="1043182"/>
                  </a:lnTo>
                  <a:lnTo>
                    <a:pt x="2089144" y="1045513"/>
                  </a:lnTo>
                  <a:lnTo>
                    <a:pt x="2089240" y="1043182"/>
                  </a:lnTo>
                  <a:lnTo>
                    <a:pt x="0" y="1043182"/>
                  </a:lnTo>
                  <a:lnTo>
                    <a:pt x="0" y="844"/>
                  </a:lnTo>
                  <a:lnTo>
                    <a:pt x="2089275" y="8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80" name="Straight Connector 79"/>
            <p:cNvCxnSpPr>
              <a:stCxn id="79" idx="9"/>
              <a:endCxn id="79" idx="1"/>
            </p:cNvCxnSpPr>
            <p:nvPr/>
          </p:nvCxnSpPr>
          <p:spPr>
            <a:xfrm>
              <a:off x="3635981" y="3185900"/>
              <a:ext cx="557082" cy="698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9" idx="2"/>
            </p:cNvCxnSpPr>
            <p:nvPr/>
          </p:nvCxnSpPr>
          <p:spPr>
            <a:xfrm flipV="1">
              <a:off x="1546706" y="4227828"/>
              <a:ext cx="2090711" cy="27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9" idx="8"/>
            </p:cNvCxnSpPr>
            <p:nvPr/>
          </p:nvCxnSpPr>
          <p:spPr>
            <a:xfrm>
              <a:off x="1546706" y="3185900"/>
              <a:ext cx="570811" cy="17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 rot="1703716">
              <a:off x="1629105" y="2953517"/>
              <a:ext cx="406012" cy="416798"/>
              <a:chOff x="2128371" y="3553441"/>
              <a:chExt cx="406012" cy="416798"/>
            </a:xfrm>
          </p:grpSpPr>
          <p:sp>
            <p:nvSpPr>
              <p:cNvPr id="96" name="Rectangle 95"/>
              <p:cNvSpPr/>
              <p:nvPr/>
            </p:nvSpPr>
            <p:spPr>
              <a:xfrm rot="19909335">
                <a:off x="2179659" y="3616229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19909335">
                <a:off x="2128371" y="3553441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673695" y="2938550"/>
              <a:ext cx="354724" cy="442218"/>
              <a:chOff x="4039987" y="1551849"/>
              <a:chExt cx="354724" cy="442218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039987" y="1640057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>
                <a:off x="4094158" y="1551849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9998547">
              <a:off x="3729282" y="3590992"/>
              <a:ext cx="423676" cy="402992"/>
              <a:chOff x="3672891" y="3714012"/>
              <a:chExt cx="423676" cy="402992"/>
            </a:xfrm>
          </p:grpSpPr>
          <p:sp>
            <p:nvSpPr>
              <p:cNvPr id="92" name="Rectangle 91"/>
              <p:cNvSpPr/>
              <p:nvPr/>
            </p:nvSpPr>
            <p:spPr>
              <a:xfrm rot="19519301">
                <a:off x="3672891" y="3714012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b="1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b="1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93" name="Isosceles Triangle 92"/>
              <p:cNvSpPr/>
              <p:nvPr/>
            </p:nvSpPr>
            <p:spPr>
              <a:xfrm rot="8719301">
                <a:off x="3846010" y="403219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b="1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9806183">
              <a:off x="2316335" y="4067080"/>
              <a:ext cx="416004" cy="407827"/>
              <a:chOff x="6196861" y="3933202"/>
              <a:chExt cx="416004" cy="407827"/>
            </a:xfrm>
          </p:grpSpPr>
          <p:sp>
            <p:nvSpPr>
              <p:cNvPr id="90" name="Rectangle 89"/>
              <p:cNvSpPr/>
              <p:nvPr/>
            </p:nvSpPr>
            <p:spPr>
              <a:xfrm rot="1785150">
                <a:off x="6258141" y="3933202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2585150">
                <a:off x="6196861" y="4256219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345651" y="3503440"/>
              <a:ext cx="479023" cy="383384"/>
              <a:chOff x="2468255" y="2638244"/>
              <a:chExt cx="479023" cy="38338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68255" y="2638244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5400000">
                <a:off x="2765681" y="2783066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4675341" y="1795103"/>
            <a:ext cx="2492539" cy="589219"/>
            <a:chOff x="546136" y="1817754"/>
            <a:chExt cx="1869404" cy="441914"/>
          </a:xfrm>
        </p:grpSpPr>
        <p:sp>
          <p:nvSpPr>
            <p:cNvPr id="100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5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21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Base on the </a:t>
            </a:r>
            <a:r>
              <a:rPr lang="en-US" altLang="zh-TW" dirty="0"/>
              <a:t>mission graph (Instruction)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633557" y="2582304"/>
            <a:ext cx="839488" cy="80931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 rot="2656507">
            <a:off x="4948966" y="2701443"/>
            <a:ext cx="1932693" cy="1736749"/>
            <a:chOff x="3429772" y="2072127"/>
            <a:chExt cx="2883418" cy="2591089"/>
          </a:xfrm>
        </p:grpSpPr>
        <p:sp>
          <p:nvSpPr>
            <p:cNvPr id="23" name="Freeform 22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" name="Straight Connector 23"/>
            <p:cNvCxnSpPr>
              <a:stCxn id="23" idx="11"/>
              <a:endCxn id="23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8"/>
              <a:endCxn id="23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8"/>
              <a:endCxn id="23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  <a:endCxn id="23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3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3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3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3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 rot="2676048">
            <a:off x="6435780" y="3970696"/>
            <a:ext cx="1400809" cy="1472477"/>
            <a:chOff x="902586" y="2639274"/>
            <a:chExt cx="2089900" cy="2196816"/>
          </a:xfrm>
        </p:grpSpPr>
        <p:sp>
          <p:nvSpPr>
            <p:cNvPr id="75" name="Freeform 74"/>
            <p:cNvSpPr/>
            <p:nvPr/>
          </p:nvSpPr>
          <p:spPr>
            <a:xfrm>
              <a:off x="915496" y="2743625"/>
              <a:ext cx="2076990" cy="2092465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76" name="Straight Connector 75"/>
            <p:cNvCxnSpPr>
              <a:stCxn id="75" idx="10"/>
              <a:endCxn id="75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1"/>
              <a:endCxn id="75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4"/>
            </p:cNvCxnSpPr>
            <p:nvPr/>
          </p:nvCxnSpPr>
          <p:spPr>
            <a:xfrm flipH="1" flipV="1">
              <a:off x="902586" y="4302146"/>
              <a:ext cx="1059734" cy="5319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 rot="1112584">
              <a:off x="2288853" y="2639274"/>
              <a:ext cx="354724" cy="442218"/>
              <a:chOff x="4113221" y="2741564"/>
              <a:chExt cx="384158" cy="47891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6095809" y="3806072"/>
            <a:ext cx="2121723" cy="179859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cxnSp>
        <p:nvCxnSpPr>
          <p:cNvPr id="95" name="Elbow Connector 94"/>
          <p:cNvCxnSpPr>
            <a:stCxn id="18" idx="2"/>
            <a:endCxn id="94" idx="2"/>
          </p:cNvCxnSpPr>
          <p:nvPr/>
        </p:nvCxnSpPr>
        <p:spPr>
          <a:xfrm rot="16200000" flipH="1">
            <a:off x="3498460" y="1946457"/>
            <a:ext cx="2213051" cy="5103369"/>
          </a:xfrm>
          <a:prstGeom prst="bentConnector3">
            <a:avLst>
              <a:gd name="adj1" fmla="val 113773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8418087" y="3986823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grow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section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x (explore)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4675341" y="1795103"/>
            <a:ext cx="2492539" cy="589219"/>
            <a:chOff x="546136" y="1817754"/>
            <a:chExt cx="1869404" cy="441914"/>
          </a:xfrm>
        </p:grpSpPr>
        <p:sp>
          <p:nvSpPr>
            <p:cNvPr id="99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9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22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Base on the </a:t>
            </a:r>
            <a:r>
              <a:rPr lang="en-US" altLang="zh-TW" dirty="0"/>
              <a:t>mission graph (Instruction)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54936" y="2582304"/>
            <a:ext cx="839488" cy="80931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75341" y="1795103"/>
            <a:ext cx="2492539" cy="589219"/>
            <a:chOff x="546136" y="1817754"/>
            <a:chExt cx="1869404" cy="441914"/>
          </a:xfrm>
        </p:grpSpPr>
        <p:sp>
          <p:nvSpPr>
            <p:cNvPr id="20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656507">
            <a:off x="4948966" y="2701443"/>
            <a:ext cx="1932693" cy="1736749"/>
            <a:chOff x="3429772" y="2072127"/>
            <a:chExt cx="2883418" cy="2591089"/>
          </a:xfrm>
        </p:grpSpPr>
        <p:sp>
          <p:nvSpPr>
            <p:cNvPr id="23" name="Freeform 22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" name="Straight Connector 23"/>
            <p:cNvCxnSpPr>
              <a:stCxn id="23" idx="11"/>
              <a:endCxn id="23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8"/>
              <a:endCxn id="23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8"/>
              <a:endCxn id="23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  <a:endCxn id="23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3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3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3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3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 rot="2676048">
            <a:off x="6411225" y="4030570"/>
            <a:ext cx="1400809" cy="1402533"/>
            <a:chOff x="902586" y="2743625"/>
            <a:chExt cx="2089900" cy="2092465"/>
          </a:xfrm>
        </p:grpSpPr>
        <p:sp>
          <p:nvSpPr>
            <p:cNvPr id="75" name="Freeform 74"/>
            <p:cNvSpPr/>
            <p:nvPr/>
          </p:nvSpPr>
          <p:spPr>
            <a:xfrm>
              <a:off x="915496" y="2743625"/>
              <a:ext cx="2076990" cy="2092465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76" name="Straight Connector 75"/>
            <p:cNvCxnSpPr>
              <a:stCxn id="75" idx="10"/>
              <a:endCxn id="75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1"/>
              <a:endCxn id="75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4"/>
            </p:cNvCxnSpPr>
            <p:nvPr/>
          </p:nvCxnSpPr>
          <p:spPr>
            <a:xfrm flipH="1" flipV="1">
              <a:off x="902586" y="4302146"/>
              <a:ext cx="1059734" cy="5319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423292" y="3279399"/>
            <a:ext cx="1926419" cy="189206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kern="0" dirty="0">
              <a:solidFill>
                <a:srgbClr val="212121">
                  <a:lumMod val="50000"/>
                  <a:lumOff val="50000"/>
                </a:srgbClr>
              </a:solidFill>
              <a:latin typeface="Adobe Garamond Pro Bold" panose="02020702060506020403" pitchFamily="18" charset="0"/>
              <a:cs typeface="Adobe Arabic" panose="02040503050201020203" pitchFamily="18" charset="-78"/>
              <a:sym typeface="Arial"/>
            </a:endParaRPr>
          </a:p>
        </p:txBody>
      </p:sp>
      <p:cxnSp>
        <p:nvCxnSpPr>
          <p:cNvPr id="95" name="Elbow Connector 94"/>
          <p:cNvCxnSpPr>
            <a:stCxn id="18" idx="2"/>
            <a:endCxn id="94" idx="2"/>
          </p:cNvCxnSpPr>
          <p:nvPr/>
        </p:nvCxnSpPr>
        <p:spPr>
          <a:xfrm rot="16200000" flipH="1">
            <a:off x="4790668" y="1575628"/>
            <a:ext cx="1779845" cy="5411821"/>
          </a:xfrm>
          <a:prstGeom prst="bentConnector3">
            <a:avLst>
              <a:gd name="adj1" fmla="val 139007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19904469">
            <a:off x="7696592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8384511" y="2006205"/>
          <a:ext cx="2768440" cy="15985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27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587613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goal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go (goal)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0472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 dirty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23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TW" dirty="0" smtClean="0"/>
              <a:t>Space grammar rules II</a:t>
            </a:r>
            <a:endParaRPr lang="zh-TW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728182" y="1796020"/>
            <a:ext cx="3296295" cy="589219"/>
            <a:chOff x="546135" y="1817754"/>
            <a:chExt cx="2472221" cy="441914"/>
          </a:xfrm>
        </p:grpSpPr>
        <p:sp>
          <p:nvSpPr>
            <p:cNvPr id="424" name="Shape 108"/>
            <p:cNvSpPr txBox="1">
              <a:spLocks/>
            </p:cNvSpPr>
            <p:nvPr/>
          </p:nvSpPr>
          <p:spPr>
            <a:xfrm>
              <a:off x="546135" y="1817754"/>
              <a:ext cx="2205521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</a:t>
              </a:r>
              <a:r>
                <a:rPr lang="en-US" altLang="zh-TW" sz="2133" kern="0" dirty="0">
                  <a:solidFill>
                    <a:srgbClr val="212121"/>
                  </a:solidFill>
                </a:rPr>
                <a:t>rules</a:t>
              </a:r>
              <a:r>
                <a:rPr lang="zh-TW" altLang="en-US" sz="2133" kern="0" dirty="0">
                  <a:solidFill>
                    <a:srgbClr val="212121"/>
                  </a:solidFill>
                </a:rPr>
                <a:t> </a:t>
              </a:r>
              <a:r>
                <a:rPr lang="en-US" altLang="zh-TW" sz="2133" kern="0" dirty="0">
                  <a:solidFill>
                    <a:srgbClr val="212121"/>
                  </a:solidFill>
                </a:rPr>
                <a:t>(simplify)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597558" y="2176517"/>
              <a:ext cx="24207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7" name="Table 426"/>
          <p:cNvGraphicFramePr>
            <a:graphicFrameLocks noGrp="1"/>
          </p:cNvGraphicFramePr>
          <p:nvPr>
            <p:extLst/>
          </p:nvPr>
        </p:nvGraphicFramePr>
        <p:xfrm>
          <a:off x="2409248" y="2647085"/>
          <a:ext cx="2962643" cy="1483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52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765091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close 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(none)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7631661" y="2667416"/>
          <a:ext cx="2962643" cy="1483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52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765091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(none)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7631661" y="4550468"/>
          <a:ext cx="2962643" cy="1483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52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765091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(none)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341417" y="2914515"/>
            <a:ext cx="697475" cy="948500"/>
            <a:chOff x="1006063" y="2185886"/>
            <a:chExt cx="523106" cy="711375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264209" y="2185886"/>
              <a:ext cx="0" cy="7113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086847" y="2363118"/>
              <a:ext cx="354724" cy="3540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133" kern="0" dirty="0">
                <a:solidFill>
                  <a:srgbClr val="21212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361485" y="2496844"/>
              <a:ext cx="250557" cy="84810"/>
            </a:xfrm>
            <a:prstGeom prst="triangl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98" name="Shape 108"/>
            <p:cNvSpPr txBox="1">
              <a:spLocks/>
            </p:cNvSpPr>
            <p:nvPr/>
          </p:nvSpPr>
          <p:spPr>
            <a:xfrm>
              <a:off x="1006063" y="2360198"/>
              <a:ext cx="513168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wa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357992" y="2910634"/>
            <a:ext cx="697475" cy="948500"/>
            <a:chOff x="1006063" y="2185886"/>
            <a:chExt cx="523106" cy="71137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264209" y="2185886"/>
              <a:ext cx="0" cy="7113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86847" y="2363118"/>
              <a:ext cx="354724" cy="3540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133" kern="0" dirty="0">
                <a:solidFill>
                  <a:srgbClr val="21212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3" name="Isosceles Triangle 102"/>
            <p:cNvSpPr/>
            <p:nvPr/>
          </p:nvSpPr>
          <p:spPr>
            <a:xfrm rot="5400000">
              <a:off x="1361485" y="2496844"/>
              <a:ext cx="250557" cy="84810"/>
            </a:xfrm>
            <a:prstGeom prst="triangl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104" name="Shape 108"/>
            <p:cNvSpPr txBox="1">
              <a:spLocks/>
            </p:cNvSpPr>
            <p:nvPr/>
          </p:nvSpPr>
          <p:spPr>
            <a:xfrm>
              <a:off x="1006063" y="2360198"/>
              <a:ext cx="513168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wa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57992" y="4435690"/>
            <a:ext cx="992432" cy="1652684"/>
            <a:chOff x="4768494" y="3326767"/>
            <a:chExt cx="744324" cy="1239513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026640" y="3433713"/>
              <a:ext cx="0" cy="1047284"/>
            </a:xfrm>
            <a:prstGeom prst="line">
              <a:avLst/>
            </a:prstGeom>
            <a:ln w="254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4849278" y="3790655"/>
              <a:ext cx="354724" cy="3540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133" kern="0" dirty="0">
                <a:solidFill>
                  <a:srgbClr val="21212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123916" y="3924381"/>
              <a:ext cx="250557" cy="84810"/>
            </a:xfrm>
            <a:prstGeom prst="triangl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109" name="Shape 108"/>
            <p:cNvSpPr txBox="1">
              <a:spLocks/>
            </p:cNvSpPr>
            <p:nvPr/>
          </p:nvSpPr>
          <p:spPr>
            <a:xfrm>
              <a:off x="4768494" y="3787735"/>
              <a:ext cx="513168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 rot="19155358">
              <a:off x="4989712" y="3326767"/>
              <a:ext cx="523106" cy="711375"/>
              <a:chOff x="3716067" y="3533416"/>
              <a:chExt cx="523106" cy="71137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3974213" y="3533416"/>
                <a:ext cx="0" cy="7113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3796851" y="3710648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rot="5400000">
                <a:off x="4071489" y="384437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15" name="Shape 108"/>
              <p:cNvSpPr txBox="1">
                <a:spLocks/>
              </p:cNvSpPr>
              <p:nvPr/>
            </p:nvSpPr>
            <p:spPr>
              <a:xfrm>
                <a:off x="3716067" y="3707728"/>
                <a:ext cx="51316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1867" kern="0" dirty="0">
                    <a:solidFill>
                      <a:srgbClr val="212121"/>
                    </a:solidFill>
                  </a:rPr>
                  <a:t>W</a:t>
                </a:r>
                <a:endParaRPr lang="zh-TW" altLang="en-US" sz="1867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2398194">
              <a:off x="4984048" y="3854905"/>
              <a:ext cx="523106" cy="711375"/>
              <a:chOff x="3716067" y="3533416"/>
              <a:chExt cx="523106" cy="71137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974213" y="3533416"/>
                <a:ext cx="0" cy="7113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3796851" y="3710648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20" name="Isosceles Triangle 119"/>
              <p:cNvSpPr/>
              <p:nvPr/>
            </p:nvSpPr>
            <p:spPr>
              <a:xfrm rot="5400000">
                <a:off x="4071489" y="384437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21" name="Shape 108"/>
              <p:cNvSpPr txBox="1">
                <a:spLocks/>
              </p:cNvSpPr>
              <p:nvPr/>
            </p:nvSpPr>
            <p:spPr>
              <a:xfrm>
                <a:off x="3716067" y="3707728"/>
                <a:ext cx="51316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1867" kern="0" dirty="0">
                    <a:solidFill>
                      <a:srgbClr val="212121"/>
                    </a:solidFill>
                  </a:rPr>
                  <a:t>W</a:t>
                </a:r>
                <a:endParaRPr lang="zh-TW" altLang="en-US" sz="1867" kern="0" dirty="0">
                  <a:solidFill>
                    <a:srgbClr val="21212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9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24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Handle the remains (Replace)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656507">
            <a:off x="3899099" y="2701443"/>
            <a:ext cx="1932693" cy="1736749"/>
            <a:chOff x="3429772" y="2072127"/>
            <a:chExt cx="2883418" cy="2591089"/>
          </a:xfrm>
        </p:grpSpPr>
        <p:sp>
          <p:nvSpPr>
            <p:cNvPr id="23" name="Freeform 22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" name="Straight Connector 23"/>
            <p:cNvCxnSpPr>
              <a:stCxn id="23" idx="11"/>
              <a:endCxn id="23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8"/>
              <a:endCxn id="23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8"/>
              <a:endCxn id="23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  <a:endCxn id="23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3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3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3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3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 rot="2676048">
            <a:off x="5361358" y="4030570"/>
            <a:ext cx="1400809" cy="1402533"/>
            <a:chOff x="902586" y="2743625"/>
            <a:chExt cx="2089900" cy="2092465"/>
          </a:xfrm>
        </p:grpSpPr>
        <p:sp>
          <p:nvSpPr>
            <p:cNvPr id="75" name="Freeform 74"/>
            <p:cNvSpPr/>
            <p:nvPr/>
          </p:nvSpPr>
          <p:spPr>
            <a:xfrm>
              <a:off x="915496" y="2743625"/>
              <a:ext cx="2076990" cy="2092465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76" name="Straight Connector 75"/>
            <p:cNvCxnSpPr>
              <a:stCxn id="75" idx="10"/>
              <a:endCxn id="75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1"/>
              <a:endCxn id="75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4"/>
            </p:cNvCxnSpPr>
            <p:nvPr/>
          </p:nvCxnSpPr>
          <p:spPr>
            <a:xfrm flipH="1" flipV="1">
              <a:off x="902586" y="4302146"/>
              <a:ext cx="1059734" cy="5319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19904469">
            <a:off x="6646725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4262691" y="3953003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238972" y="2945709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9441" y="5070068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625475" y="1795103"/>
            <a:ext cx="2492539" cy="589219"/>
            <a:chOff x="546136" y="1817754"/>
            <a:chExt cx="1869404" cy="441914"/>
          </a:xfrm>
        </p:grpSpPr>
        <p:sp>
          <p:nvSpPr>
            <p:cNvPr id="92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9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25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Handle the remains (Replace)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656507">
            <a:off x="3899099" y="2701443"/>
            <a:ext cx="1932693" cy="1736749"/>
            <a:chOff x="3429772" y="2072127"/>
            <a:chExt cx="2883418" cy="2591089"/>
          </a:xfrm>
        </p:grpSpPr>
        <p:sp>
          <p:nvSpPr>
            <p:cNvPr id="23" name="Freeform 22"/>
            <p:cNvSpPr/>
            <p:nvPr/>
          </p:nvSpPr>
          <p:spPr>
            <a:xfrm>
              <a:off x="3620805" y="2318881"/>
              <a:ext cx="2692385" cy="2076088"/>
            </a:xfrm>
            <a:custGeom>
              <a:avLst/>
              <a:gdLst>
                <a:gd name="connsiteX0" fmla="*/ 1044444 w 2692385"/>
                <a:gd name="connsiteY0" fmla="*/ 0 h 2076088"/>
                <a:gd name="connsiteX1" fmla="*/ 2088888 w 2692385"/>
                <a:gd name="connsiteY1" fmla="*/ 0 h 2076088"/>
                <a:gd name="connsiteX2" fmla="*/ 2088888 w 2692385"/>
                <a:gd name="connsiteY2" fmla="*/ 512581 h 2076088"/>
                <a:gd name="connsiteX3" fmla="*/ 2692385 w 2692385"/>
                <a:gd name="connsiteY3" fmla="*/ 512581 h 2076088"/>
                <a:gd name="connsiteX4" fmla="*/ 2692385 w 2692385"/>
                <a:gd name="connsiteY4" fmla="*/ 1554919 h 2076088"/>
                <a:gd name="connsiteX5" fmla="*/ 2088888 w 2692385"/>
                <a:gd name="connsiteY5" fmla="*/ 1554919 h 2076088"/>
                <a:gd name="connsiteX6" fmla="*/ 2088888 w 2692385"/>
                <a:gd name="connsiteY6" fmla="*/ 2076088 h 2076088"/>
                <a:gd name="connsiteX7" fmla="*/ 1044444 w 2692385"/>
                <a:gd name="connsiteY7" fmla="*/ 2076088 h 2076088"/>
                <a:gd name="connsiteX8" fmla="*/ 1044444 w 2692385"/>
                <a:gd name="connsiteY8" fmla="*/ 1559213 h 2076088"/>
                <a:gd name="connsiteX9" fmla="*/ 0 w 2692385"/>
                <a:gd name="connsiteY9" fmla="*/ 1559213 h 2076088"/>
                <a:gd name="connsiteX10" fmla="*/ 0 w 2692385"/>
                <a:gd name="connsiteY10" fmla="*/ 516875 h 2076088"/>
                <a:gd name="connsiteX11" fmla="*/ 1044444 w 2692385"/>
                <a:gd name="connsiteY11" fmla="*/ 516875 h 20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2385" h="2076088">
                  <a:moveTo>
                    <a:pt x="1044444" y="0"/>
                  </a:moveTo>
                  <a:lnTo>
                    <a:pt x="2088888" y="0"/>
                  </a:lnTo>
                  <a:lnTo>
                    <a:pt x="2088888" y="512581"/>
                  </a:lnTo>
                  <a:lnTo>
                    <a:pt x="2692385" y="512581"/>
                  </a:lnTo>
                  <a:lnTo>
                    <a:pt x="2692385" y="1554919"/>
                  </a:lnTo>
                  <a:lnTo>
                    <a:pt x="2088888" y="1554919"/>
                  </a:lnTo>
                  <a:lnTo>
                    <a:pt x="2088888" y="2076088"/>
                  </a:lnTo>
                  <a:lnTo>
                    <a:pt x="1044444" y="2076088"/>
                  </a:lnTo>
                  <a:lnTo>
                    <a:pt x="1044444" y="1559213"/>
                  </a:lnTo>
                  <a:lnTo>
                    <a:pt x="0" y="1559213"/>
                  </a:lnTo>
                  <a:lnTo>
                    <a:pt x="0" y="516875"/>
                  </a:lnTo>
                  <a:lnTo>
                    <a:pt x="1044444" y="51687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24" name="Straight Connector 23"/>
            <p:cNvCxnSpPr>
              <a:stCxn id="23" idx="11"/>
              <a:endCxn id="23" idx="10"/>
            </p:cNvCxnSpPr>
            <p:nvPr/>
          </p:nvCxnSpPr>
          <p:spPr>
            <a:xfrm flipH="1">
              <a:off x="3620805" y="2835756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8"/>
              <a:endCxn id="23" idx="9"/>
            </p:cNvCxnSpPr>
            <p:nvPr/>
          </p:nvCxnSpPr>
          <p:spPr>
            <a:xfrm flipH="1">
              <a:off x="3620805" y="3878094"/>
              <a:ext cx="104444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8"/>
              <a:endCxn id="23" idx="7"/>
            </p:cNvCxnSpPr>
            <p:nvPr/>
          </p:nvCxnSpPr>
          <p:spPr>
            <a:xfrm>
              <a:off x="4665249" y="3878094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  <a:endCxn id="23" idx="6"/>
            </p:cNvCxnSpPr>
            <p:nvPr/>
          </p:nvCxnSpPr>
          <p:spPr>
            <a:xfrm>
              <a:off x="5709693" y="3873800"/>
              <a:ext cx="0" cy="5211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3" idx="4"/>
            </p:cNvCxnSpPr>
            <p:nvPr/>
          </p:nvCxnSpPr>
          <p:spPr>
            <a:xfrm>
              <a:off x="5709693" y="3873800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3" idx="3"/>
            </p:cNvCxnSpPr>
            <p:nvPr/>
          </p:nvCxnSpPr>
          <p:spPr>
            <a:xfrm>
              <a:off x="5709693" y="2831462"/>
              <a:ext cx="6034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3" idx="1"/>
            </p:cNvCxnSpPr>
            <p:nvPr/>
          </p:nvCxnSpPr>
          <p:spPr>
            <a:xfrm flipV="1">
              <a:off x="5709693" y="2318881"/>
              <a:ext cx="0" cy="5125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3" idx="11"/>
            </p:cNvCxnSpPr>
            <p:nvPr/>
          </p:nvCxnSpPr>
          <p:spPr>
            <a:xfrm>
              <a:off x="4665249" y="2318881"/>
              <a:ext cx="0" cy="5168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29772" y="3158522"/>
              <a:ext cx="479023" cy="383384"/>
              <a:chOff x="1420899" y="2843441"/>
              <a:chExt cx="479023" cy="38338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001504" y="2072127"/>
              <a:ext cx="354724" cy="442218"/>
              <a:chOff x="4113221" y="2741564"/>
              <a:chExt cx="384158" cy="4789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08509" y="4223970"/>
              <a:ext cx="354724" cy="439246"/>
              <a:chOff x="4113221" y="2837091"/>
              <a:chExt cx="384158" cy="47569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 rot="2676048">
            <a:off x="5361358" y="4030570"/>
            <a:ext cx="1400809" cy="1402533"/>
            <a:chOff x="902586" y="2743625"/>
            <a:chExt cx="2089900" cy="2092465"/>
          </a:xfrm>
        </p:grpSpPr>
        <p:sp>
          <p:nvSpPr>
            <p:cNvPr id="75" name="Freeform 74"/>
            <p:cNvSpPr/>
            <p:nvPr/>
          </p:nvSpPr>
          <p:spPr>
            <a:xfrm>
              <a:off x="915496" y="2743625"/>
              <a:ext cx="2076990" cy="2092465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76" name="Straight Connector 75"/>
            <p:cNvCxnSpPr>
              <a:stCxn id="75" idx="10"/>
              <a:endCxn id="75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1"/>
              <a:endCxn id="75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4"/>
            </p:cNvCxnSpPr>
            <p:nvPr/>
          </p:nvCxnSpPr>
          <p:spPr>
            <a:xfrm flipH="1" flipV="1">
              <a:off x="902586" y="4302146"/>
              <a:ext cx="1059734" cy="5319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19904469">
            <a:off x="6646725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4262691" y="3953003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238972" y="2945709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9441" y="5070068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625475" y="1795103"/>
            <a:ext cx="2492539" cy="589219"/>
            <a:chOff x="546136" y="1817754"/>
            <a:chExt cx="1869404" cy="441914"/>
          </a:xfrm>
        </p:grpSpPr>
        <p:sp>
          <p:nvSpPr>
            <p:cNvPr id="92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Left Arrow Callout 79"/>
          <p:cNvSpPr/>
          <p:nvPr/>
        </p:nvSpPr>
        <p:spPr>
          <a:xfrm>
            <a:off x="7086140" y="2186226"/>
            <a:ext cx="3908136" cy="3871585"/>
          </a:xfrm>
          <a:prstGeom prst="leftArrowCallout">
            <a:avLst>
              <a:gd name="adj1" fmla="val 12886"/>
              <a:gd name="adj2" fmla="val 11994"/>
              <a:gd name="adj3" fmla="val 10321"/>
              <a:gd name="adj4" fmla="val 83356"/>
            </a:avLst>
          </a:prstGeom>
          <a:solidFill>
            <a:srgbClr val="00740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191567" y="2533426"/>
            <a:ext cx="1526408" cy="1472479"/>
            <a:chOff x="715198" y="2639274"/>
            <a:chExt cx="2277276" cy="2196818"/>
          </a:xfrm>
        </p:grpSpPr>
        <p:sp>
          <p:nvSpPr>
            <p:cNvPr id="94" name="Freeform 93"/>
            <p:cNvSpPr/>
            <p:nvPr/>
          </p:nvSpPr>
          <p:spPr>
            <a:xfrm>
              <a:off x="915492" y="2743624"/>
              <a:ext cx="2076982" cy="2092468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95" name="Straight Connector 94"/>
            <p:cNvCxnSpPr>
              <a:stCxn id="94" idx="10"/>
              <a:endCxn id="94" idx="9"/>
            </p:cNvCxnSpPr>
            <p:nvPr/>
          </p:nvCxnSpPr>
          <p:spPr>
            <a:xfrm flipH="1">
              <a:off x="915492" y="2745574"/>
              <a:ext cx="1042062" cy="5223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1"/>
              <a:endCxn id="94" idx="2"/>
            </p:cNvCxnSpPr>
            <p:nvPr/>
          </p:nvCxnSpPr>
          <p:spPr>
            <a:xfrm flipH="1">
              <a:off x="2949611" y="3065092"/>
              <a:ext cx="42863" cy="10899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4" idx="4"/>
            </p:cNvCxnSpPr>
            <p:nvPr/>
          </p:nvCxnSpPr>
          <p:spPr>
            <a:xfrm flipH="1" flipV="1">
              <a:off x="902583" y="4302144"/>
              <a:ext cx="1059734" cy="53196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715198" y="3594001"/>
              <a:ext cx="479023" cy="383384"/>
              <a:chOff x="1420899" y="2843441"/>
              <a:chExt cx="479023" cy="38338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420899" y="2843441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rot="5400000">
                <a:off x="1718325" y="2988263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1112584">
              <a:off x="2288853" y="2639274"/>
              <a:ext cx="354724" cy="442218"/>
              <a:chOff x="4113221" y="2741564"/>
              <a:chExt cx="384158" cy="47891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19519301">
              <a:off x="2321196" y="4310702"/>
              <a:ext cx="354724" cy="439246"/>
              <a:chOff x="4113221" y="2837091"/>
              <a:chExt cx="384158" cy="47569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785150">
              <a:off x="1183915" y="4366265"/>
              <a:ext cx="354724" cy="439246"/>
              <a:chOff x="4113221" y="2837091"/>
              <a:chExt cx="384158" cy="47569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rot="10800000">
                <a:off x="4164301" y="3220936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19909335">
              <a:off x="1231688" y="2744920"/>
              <a:ext cx="354724" cy="442218"/>
              <a:chOff x="4113221" y="2741564"/>
              <a:chExt cx="384158" cy="478911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4113221" y="2837091"/>
                <a:ext cx="384158" cy="3833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4171887" y="2741564"/>
                <a:ext cx="271348" cy="918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986347" y="4663497"/>
            <a:ext cx="1908556" cy="1029785"/>
            <a:chOff x="1345651" y="2938550"/>
            <a:chExt cx="2847412" cy="1536357"/>
          </a:xfrm>
        </p:grpSpPr>
        <p:sp>
          <p:nvSpPr>
            <p:cNvPr id="114" name="Freeform 113"/>
            <p:cNvSpPr/>
            <p:nvPr/>
          </p:nvSpPr>
          <p:spPr>
            <a:xfrm>
              <a:off x="1546706" y="3185056"/>
              <a:ext cx="2646357" cy="1045513"/>
            </a:xfrm>
            <a:custGeom>
              <a:avLst/>
              <a:gdLst>
                <a:gd name="connsiteX0" fmla="*/ 2089275 w 2646357"/>
                <a:gd name="connsiteY0" fmla="*/ 0 h 1045513"/>
                <a:gd name="connsiteX1" fmla="*/ 2646357 w 2646357"/>
                <a:gd name="connsiteY1" fmla="*/ 70644 h 1045513"/>
                <a:gd name="connsiteX2" fmla="*/ 2090711 w 2646357"/>
                <a:gd name="connsiteY2" fmla="*/ 1042772 h 1045513"/>
                <a:gd name="connsiteX3" fmla="*/ 2090711 w 2646357"/>
                <a:gd name="connsiteY3" fmla="*/ 1043182 h 1045513"/>
                <a:gd name="connsiteX4" fmla="*/ 2090477 w 2646357"/>
                <a:gd name="connsiteY4" fmla="*/ 1043182 h 1045513"/>
                <a:gd name="connsiteX5" fmla="*/ 2089144 w 2646357"/>
                <a:gd name="connsiteY5" fmla="*/ 1045513 h 1045513"/>
                <a:gd name="connsiteX6" fmla="*/ 2089240 w 2646357"/>
                <a:gd name="connsiteY6" fmla="*/ 1043182 h 1045513"/>
                <a:gd name="connsiteX7" fmla="*/ 0 w 2646357"/>
                <a:gd name="connsiteY7" fmla="*/ 1043182 h 1045513"/>
                <a:gd name="connsiteX8" fmla="*/ 0 w 2646357"/>
                <a:gd name="connsiteY8" fmla="*/ 844 h 1045513"/>
                <a:gd name="connsiteX9" fmla="*/ 2089275 w 2646357"/>
                <a:gd name="connsiteY9" fmla="*/ 844 h 104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57" h="1045513">
                  <a:moveTo>
                    <a:pt x="2089275" y="0"/>
                  </a:moveTo>
                  <a:lnTo>
                    <a:pt x="2646357" y="70644"/>
                  </a:lnTo>
                  <a:lnTo>
                    <a:pt x="2090711" y="1042772"/>
                  </a:lnTo>
                  <a:lnTo>
                    <a:pt x="2090711" y="1043182"/>
                  </a:lnTo>
                  <a:lnTo>
                    <a:pt x="2090477" y="1043182"/>
                  </a:lnTo>
                  <a:lnTo>
                    <a:pt x="2089144" y="1045513"/>
                  </a:lnTo>
                  <a:lnTo>
                    <a:pt x="2089240" y="1043182"/>
                  </a:lnTo>
                  <a:lnTo>
                    <a:pt x="0" y="1043182"/>
                  </a:lnTo>
                  <a:lnTo>
                    <a:pt x="0" y="844"/>
                  </a:lnTo>
                  <a:lnTo>
                    <a:pt x="2089275" y="8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115" name="Straight Connector 114"/>
            <p:cNvCxnSpPr>
              <a:stCxn id="114" idx="9"/>
              <a:endCxn id="114" idx="1"/>
            </p:cNvCxnSpPr>
            <p:nvPr/>
          </p:nvCxnSpPr>
          <p:spPr>
            <a:xfrm>
              <a:off x="3635981" y="3185900"/>
              <a:ext cx="557082" cy="698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V="1">
              <a:off x="1546706" y="4227828"/>
              <a:ext cx="2090711" cy="27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4" idx="8"/>
            </p:cNvCxnSpPr>
            <p:nvPr/>
          </p:nvCxnSpPr>
          <p:spPr>
            <a:xfrm>
              <a:off x="1546706" y="3185900"/>
              <a:ext cx="570811" cy="17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 rot="1703716">
              <a:off x="1629105" y="2953517"/>
              <a:ext cx="406012" cy="416798"/>
              <a:chOff x="2128371" y="3553441"/>
              <a:chExt cx="406012" cy="416798"/>
            </a:xfrm>
          </p:grpSpPr>
          <p:sp>
            <p:nvSpPr>
              <p:cNvPr id="131" name="Rectangle 130"/>
              <p:cNvSpPr/>
              <p:nvPr/>
            </p:nvSpPr>
            <p:spPr>
              <a:xfrm rot="19909335">
                <a:off x="2179659" y="3616229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 rot="19909335">
                <a:off x="2128371" y="3553441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673695" y="2938550"/>
              <a:ext cx="354724" cy="442218"/>
              <a:chOff x="4039987" y="1551849"/>
              <a:chExt cx="354724" cy="442218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4039987" y="1640057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>
                <a:off x="4094158" y="1551849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 rot="19998547">
              <a:off x="3729282" y="3590992"/>
              <a:ext cx="423676" cy="402992"/>
              <a:chOff x="3672891" y="3714012"/>
              <a:chExt cx="423676" cy="402992"/>
            </a:xfrm>
          </p:grpSpPr>
          <p:sp>
            <p:nvSpPr>
              <p:cNvPr id="127" name="Rectangle 126"/>
              <p:cNvSpPr/>
              <p:nvPr/>
            </p:nvSpPr>
            <p:spPr>
              <a:xfrm rot="19519301">
                <a:off x="3672891" y="3714012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sz="2133" b="1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rPr>
                  <a:t>C</a:t>
                </a:r>
                <a:endParaRPr lang="en-US" sz="2133" b="1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 rot="8719301">
                <a:off x="3846010" y="403219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b="1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9806183">
              <a:off x="2316335" y="4067080"/>
              <a:ext cx="416004" cy="407827"/>
              <a:chOff x="6196861" y="3933202"/>
              <a:chExt cx="416004" cy="407827"/>
            </a:xfrm>
          </p:grpSpPr>
          <p:sp>
            <p:nvSpPr>
              <p:cNvPr id="125" name="Rectangle 124"/>
              <p:cNvSpPr/>
              <p:nvPr/>
            </p:nvSpPr>
            <p:spPr>
              <a:xfrm rot="1785150">
                <a:off x="6258141" y="3933202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2585150">
                <a:off x="6196861" y="4256219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345651" y="3503440"/>
              <a:ext cx="479023" cy="383384"/>
              <a:chOff x="2468255" y="2638244"/>
              <a:chExt cx="479023" cy="38338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468255" y="2638244"/>
                <a:ext cx="384158" cy="383384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75000"/>
                      <a:lumOff val="25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 rot="5400000">
                <a:off x="2765681" y="2783066"/>
                <a:ext cx="271347" cy="91847"/>
              </a:xfrm>
              <a:prstGeom prst="triangl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10045904" y="3733143"/>
            <a:ext cx="697475" cy="948500"/>
            <a:chOff x="1006063" y="2185886"/>
            <a:chExt cx="523106" cy="71137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1264209" y="2185886"/>
              <a:ext cx="0" cy="7113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1086847" y="2363118"/>
              <a:ext cx="354724" cy="3540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133" kern="0" dirty="0">
                <a:solidFill>
                  <a:srgbClr val="21212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36" name="Isosceles Triangle 135"/>
            <p:cNvSpPr/>
            <p:nvPr/>
          </p:nvSpPr>
          <p:spPr>
            <a:xfrm rot="5400000">
              <a:off x="1361485" y="2496844"/>
              <a:ext cx="250557" cy="84810"/>
            </a:xfrm>
            <a:prstGeom prst="triangl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137" name="Shape 108"/>
            <p:cNvSpPr txBox="1">
              <a:spLocks/>
            </p:cNvSpPr>
            <p:nvPr/>
          </p:nvSpPr>
          <p:spPr>
            <a:xfrm>
              <a:off x="1006063" y="2360198"/>
              <a:ext cx="513168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wa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26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Handle the remains (Replace)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904469">
            <a:off x="6646725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625475" y="1795103"/>
            <a:ext cx="2492539" cy="589219"/>
            <a:chOff x="546136" y="1817754"/>
            <a:chExt cx="1869404" cy="441914"/>
          </a:xfrm>
        </p:grpSpPr>
        <p:sp>
          <p:nvSpPr>
            <p:cNvPr id="92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04126" y="2868882"/>
            <a:ext cx="1932693" cy="1586172"/>
            <a:chOff x="2928094" y="2151661"/>
            <a:chExt cx="1449520" cy="1189629"/>
          </a:xfrm>
        </p:grpSpPr>
        <p:grpSp>
          <p:nvGrpSpPr>
            <p:cNvPr id="22" name="Group 21"/>
            <p:cNvGrpSpPr/>
            <p:nvPr/>
          </p:nvGrpSpPr>
          <p:grpSpPr>
            <a:xfrm rot="2656507">
              <a:off x="2928094" y="2151661"/>
              <a:ext cx="1449520" cy="1043667"/>
              <a:chOff x="3429772" y="2318881"/>
              <a:chExt cx="2883418" cy="207608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620805" y="2318881"/>
                <a:ext cx="2692385" cy="2076088"/>
              </a:xfrm>
              <a:custGeom>
                <a:avLst/>
                <a:gdLst>
                  <a:gd name="connsiteX0" fmla="*/ 1044444 w 2692385"/>
                  <a:gd name="connsiteY0" fmla="*/ 0 h 2076088"/>
                  <a:gd name="connsiteX1" fmla="*/ 2088888 w 2692385"/>
                  <a:gd name="connsiteY1" fmla="*/ 0 h 2076088"/>
                  <a:gd name="connsiteX2" fmla="*/ 2088888 w 2692385"/>
                  <a:gd name="connsiteY2" fmla="*/ 512581 h 2076088"/>
                  <a:gd name="connsiteX3" fmla="*/ 2692385 w 2692385"/>
                  <a:gd name="connsiteY3" fmla="*/ 512581 h 2076088"/>
                  <a:gd name="connsiteX4" fmla="*/ 2692385 w 2692385"/>
                  <a:gd name="connsiteY4" fmla="*/ 1554919 h 2076088"/>
                  <a:gd name="connsiteX5" fmla="*/ 2088888 w 2692385"/>
                  <a:gd name="connsiteY5" fmla="*/ 1554919 h 2076088"/>
                  <a:gd name="connsiteX6" fmla="*/ 2088888 w 2692385"/>
                  <a:gd name="connsiteY6" fmla="*/ 2076088 h 2076088"/>
                  <a:gd name="connsiteX7" fmla="*/ 1044444 w 2692385"/>
                  <a:gd name="connsiteY7" fmla="*/ 2076088 h 2076088"/>
                  <a:gd name="connsiteX8" fmla="*/ 1044444 w 2692385"/>
                  <a:gd name="connsiteY8" fmla="*/ 1559213 h 2076088"/>
                  <a:gd name="connsiteX9" fmla="*/ 0 w 2692385"/>
                  <a:gd name="connsiteY9" fmla="*/ 1559213 h 2076088"/>
                  <a:gd name="connsiteX10" fmla="*/ 0 w 2692385"/>
                  <a:gd name="connsiteY10" fmla="*/ 516875 h 2076088"/>
                  <a:gd name="connsiteX11" fmla="*/ 1044444 w 2692385"/>
                  <a:gd name="connsiteY11" fmla="*/ 516875 h 207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92385" h="2076088">
                    <a:moveTo>
                      <a:pt x="1044444" y="0"/>
                    </a:moveTo>
                    <a:lnTo>
                      <a:pt x="2088888" y="0"/>
                    </a:lnTo>
                    <a:lnTo>
                      <a:pt x="2088888" y="512581"/>
                    </a:lnTo>
                    <a:lnTo>
                      <a:pt x="2692385" y="512581"/>
                    </a:lnTo>
                    <a:lnTo>
                      <a:pt x="2692385" y="1554919"/>
                    </a:lnTo>
                    <a:lnTo>
                      <a:pt x="2088888" y="1554919"/>
                    </a:lnTo>
                    <a:lnTo>
                      <a:pt x="2088888" y="2076088"/>
                    </a:lnTo>
                    <a:lnTo>
                      <a:pt x="1044444" y="2076088"/>
                    </a:lnTo>
                    <a:lnTo>
                      <a:pt x="1044444" y="1559213"/>
                    </a:lnTo>
                    <a:lnTo>
                      <a:pt x="0" y="1559213"/>
                    </a:lnTo>
                    <a:lnTo>
                      <a:pt x="0" y="516875"/>
                    </a:lnTo>
                    <a:lnTo>
                      <a:pt x="1044444" y="5168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cxnSp>
            <p:nvCxnSpPr>
              <p:cNvPr id="24" name="Straight Connector 23"/>
              <p:cNvCxnSpPr>
                <a:stCxn id="23" idx="11"/>
                <a:endCxn id="23" idx="10"/>
              </p:cNvCxnSpPr>
              <p:nvPr/>
            </p:nvCxnSpPr>
            <p:spPr>
              <a:xfrm flipH="1">
                <a:off x="3620805" y="2835756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8"/>
                <a:endCxn id="23" idx="9"/>
              </p:cNvCxnSpPr>
              <p:nvPr/>
            </p:nvCxnSpPr>
            <p:spPr>
              <a:xfrm flipH="1">
                <a:off x="3620805" y="3878094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8"/>
                <a:endCxn id="23" idx="7"/>
              </p:cNvCxnSpPr>
              <p:nvPr/>
            </p:nvCxnSpPr>
            <p:spPr>
              <a:xfrm>
                <a:off x="4665249" y="3878094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5"/>
                <a:endCxn id="23" idx="6"/>
              </p:cNvCxnSpPr>
              <p:nvPr/>
            </p:nvCxnSpPr>
            <p:spPr>
              <a:xfrm>
                <a:off x="5709693" y="3873800"/>
                <a:ext cx="0" cy="52116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5"/>
                <a:endCxn id="23" idx="4"/>
              </p:cNvCxnSpPr>
              <p:nvPr/>
            </p:nvCxnSpPr>
            <p:spPr>
              <a:xfrm>
                <a:off x="5709693" y="3873800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3" idx="2"/>
                <a:endCxn id="23" idx="3"/>
              </p:cNvCxnSpPr>
              <p:nvPr/>
            </p:nvCxnSpPr>
            <p:spPr>
              <a:xfrm>
                <a:off x="5709693" y="2831462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3" idx="2"/>
                <a:endCxn id="23" idx="1"/>
              </p:cNvCxnSpPr>
              <p:nvPr/>
            </p:nvCxnSpPr>
            <p:spPr>
              <a:xfrm flipV="1">
                <a:off x="5709693" y="2318881"/>
                <a:ext cx="0" cy="51258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3" idx="0"/>
                <a:endCxn id="23" idx="11"/>
              </p:cNvCxnSpPr>
              <p:nvPr/>
            </p:nvCxnSpPr>
            <p:spPr>
              <a:xfrm>
                <a:off x="4665249" y="2318881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3429772" y="3158522"/>
                <a:ext cx="479023" cy="383384"/>
                <a:chOff x="1420899" y="2843441"/>
                <a:chExt cx="479023" cy="3833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420899" y="2843441"/>
                  <a:ext cx="384158" cy="3833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75000"/>
                        <a:lumOff val="25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5400000">
                  <a:off x="1718325" y="2988263"/>
                  <a:ext cx="271347" cy="91847"/>
                </a:xfrm>
                <a:prstGeom prst="triangl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</p:grpSp>
        <p:cxnSp>
          <p:nvCxnSpPr>
            <p:cNvPr id="138" name="Straight Connector 137"/>
            <p:cNvCxnSpPr>
              <a:stCxn id="23" idx="0"/>
              <a:endCxn id="23" idx="1"/>
            </p:cNvCxnSpPr>
            <p:nvPr/>
          </p:nvCxnSpPr>
          <p:spPr>
            <a:xfrm>
              <a:off x="3942917" y="2227488"/>
              <a:ext cx="375936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23" idx="7"/>
              <a:endCxn id="23" idx="6"/>
            </p:cNvCxnSpPr>
            <p:nvPr/>
          </p:nvCxnSpPr>
          <p:spPr>
            <a:xfrm>
              <a:off x="3214329" y="2974749"/>
              <a:ext cx="375935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61358" y="4030570"/>
            <a:ext cx="1400809" cy="1402533"/>
            <a:chOff x="4021018" y="3022927"/>
            <a:chExt cx="1050607" cy="1051900"/>
          </a:xfrm>
        </p:grpSpPr>
        <p:grpSp>
          <p:nvGrpSpPr>
            <p:cNvPr id="74" name="Group 73"/>
            <p:cNvGrpSpPr/>
            <p:nvPr/>
          </p:nvGrpSpPr>
          <p:grpSpPr>
            <a:xfrm rot="2676048">
              <a:off x="4021018" y="3022927"/>
              <a:ext cx="1050607" cy="1051900"/>
              <a:chOff x="902586" y="2743625"/>
              <a:chExt cx="2089900" cy="2092465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915496" y="2743625"/>
                <a:ext cx="2076990" cy="2092465"/>
              </a:xfrm>
              <a:custGeom>
                <a:avLst/>
                <a:gdLst>
                  <a:gd name="connsiteX0" fmla="*/ 1042064 w 2076982"/>
                  <a:gd name="connsiteY0" fmla="*/ 0 h 2092468"/>
                  <a:gd name="connsiteX1" fmla="*/ 2076982 w 2076982"/>
                  <a:gd name="connsiteY1" fmla="*/ 321468 h 2092468"/>
                  <a:gd name="connsiteX2" fmla="*/ 2034119 w 2076982"/>
                  <a:gd name="connsiteY2" fmla="*/ 1411431 h 2092468"/>
                  <a:gd name="connsiteX3" fmla="*/ 1046822 w 2076982"/>
                  <a:gd name="connsiteY3" fmla="*/ 2087578 h 2092468"/>
                  <a:gd name="connsiteX4" fmla="*/ 1046825 w 2076982"/>
                  <a:gd name="connsiteY4" fmla="*/ 2090481 h 2092468"/>
                  <a:gd name="connsiteX5" fmla="*/ 1044374 w 2076982"/>
                  <a:gd name="connsiteY5" fmla="*/ 2089254 h 2092468"/>
                  <a:gd name="connsiteX6" fmla="*/ 1039681 w 2076982"/>
                  <a:gd name="connsiteY6" fmla="*/ 2092468 h 2092468"/>
                  <a:gd name="connsiteX7" fmla="*/ 1039687 w 2076982"/>
                  <a:gd name="connsiteY7" fmla="*/ 2086909 h 2092468"/>
                  <a:gd name="connsiteX8" fmla="*/ 0 w 2076982"/>
                  <a:gd name="connsiteY8" fmla="*/ 1566606 h 2092468"/>
                  <a:gd name="connsiteX9" fmla="*/ 0 w 2076982"/>
                  <a:gd name="connsiteY9" fmla="*/ 524268 h 2092468"/>
                  <a:gd name="connsiteX10" fmla="*/ 1042062 w 2076982"/>
                  <a:gd name="connsiteY10" fmla="*/ 1950 h 20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6982" h="2092468">
                    <a:moveTo>
                      <a:pt x="1042064" y="0"/>
                    </a:moveTo>
                    <a:lnTo>
                      <a:pt x="2076982" y="321468"/>
                    </a:lnTo>
                    <a:lnTo>
                      <a:pt x="2034119" y="1411431"/>
                    </a:lnTo>
                    <a:lnTo>
                      <a:pt x="1046822" y="2087578"/>
                    </a:lnTo>
                    <a:lnTo>
                      <a:pt x="1046825" y="2090481"/>
                    </a:lnTo>
                    <a:lnTo>
                      <a:pt x="1044374" y="2089254"/>
                    </a:lnTo>
                    <a:lnTo>
                      <a:pt x="1039681" y="2092468"/>
                    </a:lnTo>
                    <a:lnTo>
                      <a:pt x="1039687" y="2086909"/>
                    </a:lnTo>
                    <a:lnTo>
                      <a:pt x="0" y="1566606"/>
                    </a:lnTo>
                    <a:lnTo>
                      <a:pt x="0" y="524268"/>
                    </a:lnTo>
                    <a:lnTo>
                      <a:pt x="1042062" y="19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cxnSp>
            <p:nvCxnSpPr>
              <p:cNvPr id="76" name="Straight Connector 75"/>
              <p:cNvCxnSpPr>
                <a:stCxn id="75" idx="10"/>
                <a:endCxn id="75" idx="9"/>
              </p:cNvCxnSpPr>
              <p:nvPr/>
            </p:nvCxnSpPr>
            <p:spPr>
              <a:xfrm flipH="1">
                <a:off x="915492" y="2745574"/>
                <a:ext cx="1042062" cy="52231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1"/>
                <a:endCxn id="75" idx="2"/>
              </p:cNvCxnSpPr>
              <p:nvPr/>
            </p:nvCxnSpPr>
            <p:spPr>
              <a:xfrm flipH="1">
                <a:off x="2949611" y="3065092"/>
                <a:ext cx="42863" cy="108996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4"/>
              </p:cNvCxnSpPr>
              <p:nvPr/>
            </p:nvCxnSpPr>
            <p:spPr>
              <a:xfrm flipH="1" flipV="1">
                <a:off x="902586" y="4302146"/>
                <a:ext cx="1059734" cy="53196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 rot="1785150">
                <a:off x="1183915" y="4366265"/>
                <a:ext cx="354724" cy="439246"/>
                <a:chOff x="4113221" y="2837091"/>
                <a:chExt cx="384158" cy="475692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4113221" y="2837091"/>
                  <a:ext cx="384158" cy="3833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 defTabSz="1219170"/>
                  <a:r>
                    <a:rPr lang="en-US" altLang="zh-TW" sz="2133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cs typeface="Adobe Arabic" panose="02040503050201020203" pitchFamily="18" charset="-78"/>
                      <a:sym typeface="Arial"/>
                    </a:rPr>
                    <a:t>W</a:t>
                  </a:r>
                  <a:endPara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4164301" y="3220936"/>
                  <a:ext cx="271348" cy="918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9909335">
                <a:off x="1231688" y="2744920"/>
                <a:ext cx="354724" cy="442218"/>
                <a:chOff x="4113221" y="2741564"/>
                <a:chExt cx="384158" cy="47891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4113221" y="2837091"/>
                  <a:ext cx="384158" cy="3833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 defTabSz="1219170"/>
                  <a:r>
                    <a:rPr lang="en-US" altLang="zh-TW" sz="2133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cs typeface="Adobe Arabic" panose="02040503050201020203" pitchFamily="18" charset="-78"/>
                      <a:sym typeface="Arial"/>
                    </a:rPr>
                    <a:t>W</a:t>
                  </a:r>
                  <a:endPara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4171887" y="2741564"/>
                  <a:ext cx="271348" cy="918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</p:grpSp>
        <p:cxnSp>
          <p:nvCxnSpPr>
            <p:cNvPr id="140" name="Straight Connector 139"/>
            <p:cNvCxnSpPr>
              <a:stCxn id="75" idx="2"/>
              <a:endCxn id="75" idx="3"/>
            </p:cNvCxnSpPr>
            <p:nvPr/>
          </p:nvCxnSpPr>
          <p:spPr>
            <a:xfrm flipH="1" flipV="1">
              <a:off x="4184037" y="3926831"/>
              <a:ext cx="592058" cy="1064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>
            <a:off x="4074112" y="3724236"/>
            <a:ext cx="920299" cy="9202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496301" y="4840644"/>
            <a:ext cx="920299" cy="9202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039601" y="2784401"/>
            <a:ext cx="920299" cy="9202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/>
          </p:nvPr>
        </p:nvGraphicFramePr>
        <p:xfrm>
          <a:off x="7987303" y="3542743"/>
          <a:ext cx="2962643" cy="1483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52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765091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close connection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(none)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Connection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27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Handle the remains (Replace)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904469">
            <a:off x="6646725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625475" y="1795103"/>
            <a:ext cx="2492539" cy="589219"/>
            <a:chOff x="546136" y="1817754"/>
            <a:chExt cx="1869404" cy="441914"/>
          </a:xfrm>
        </p:grpSpPr>
        <p:sp>
          <p:nvSpPr>
            <p:cNvPr id="92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04126" y="2868882"/>
            <a:ext cx="1932693" cy="1586172"/>
            <a:chOff x="2928094" y="2151661"/>
            <a:chExt cx="1449520" cy="1189629"/>
          </a:xfrm>
        </p:grpSpPr>
        <p:grpSp>
          <p:nvGrpSpPr>
            <p:cNvPr id="22" name="Group 21"/>
            <p:cNvGrpSpPr/>
            <p:nvPr/>
          </p:nvGrpSpPr>
          <p:grpSpPr>
            <a:xfrm rot="2656507">
              <a:off x="2928094" y="2151661"/>
              <a:ext cx="1449520" cy="1043667"/>
              <a:chOff x="3429772" y="2318881"/>
              <a:chExt cx="2883418" cy="207608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620805" y="2318881"/>
                <a:ext cx="2692385" cy="2076088"/>
              </a:xfrm>
              <a:custGeom>
                <a:avLst/>
                <a:gdLst>
                  <a:gd name="connsiteX0" fmla="*/ 1044444 w 2692385"/>
                  <a:gd name="connsiteY0" fmla="*/ 0 h 2076088"/>
                  <a:gd name="connsiteX1" fmla="*/ 2088888 w 2692385"/>
                  <a:gd name="connsiteY1" fmla="*/ 0 h 2076088"/>
                  <a:gd name="connsiteX2" fmla="*/ 2088888 w 2692385"/>
                  <a:gd name="connsiteY2" fmla="*/ 512581 h 2076088"/>
                  <a:gd name="connsiteX3" fmla="*/ 2692385 w 2692385"/>
                  <a:gd name="connsiteY3" fmla="*/ 512581 h 2076088"/>
                  <a:gd name="connsiteX4" fmla="*/ 2692385 w 2692385"/>
                  <a:gd name="connsiteY4" fmla="*/ 1554919 h 2076088"/>
                  <a:gd name="connsiteX5" fmla="*/ 2088888 w 2692385"/>
                  <a:gd name="connsiteY5" fmla="*/ 1554919 h 2076088"/>
                  <a:gd name="connsiteX6" fmla="*/ 2088888 w 2692385"/>
                  <a:gd name="connsiteY6" fmla="*/ 2076088 h 2076088"/>
                  <a:gd name="connsiteX7" fmla="*/ 1044444 w 2692385"/>
                  <a:gd name="connsiteY7" fmla="*/ 2076088 h 2076088"/>
                  <a:gd name="connsiteX8" fmla="*/ 1044444 w 2692385"/>
                  <a:gd name="connsiteY8" fmla="*/ 1559213 h 2076088"/>
                  <a:gd name="connsiteX9" fmla="*/ 0 w 2692385"/>
                  <a:gd name="connsiteY9" fmla="*/ 1559213 h 2076088"/>
                  <a:gd name="connsiteX10" fmla="*/ 0 w 2692385"/>
                  <a:gd name="connsiteY10" fmla="*/ 516875 h 2076088"/>
                  <a:gd name="connsiteX11" fmla="*/ 1044444 w 2692385"/>
                  <a:gd name="connsiteY11" fmla="*/ 516875 h 207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92385" h="2076088">
                    <a:moveTo>
                      <a:pt x="1044444" y="0"/>
                    </a:moveTo>
                    <a:lnTo>
                      <a:pt x="2088888" y="0"/>
                    </a:lnTo>
                    <a:lnTo>
                      <a:pt x="2088888" y="512581"/>
                    </a:lnTo>
                    <a:lnTo>
                      <a:pt x="2692385" y="512581"/>
                    </a:lnTo>
                    <a:lnTo>
                      <a:pt x="2692385" y="1554919"/>
                    </a:lnTo>
                    <a:lnTo>
                      <a:pt x="2088888" y="1554919"/>
                    </a:lnTo>
                    <a:lnTo>
                      <a:pt x="2088888" y="2076088"/>
                    </a:lnTo>
                    <a:lnTo>
                      <a:pt x="1044444" y="2076088"/>
                    </a:lnTo>
                    <a:lnTo>
                      <a:pt x="1044444" y="1559213"/>
                    </a:lnTo>
                    <a:lnTo>
                      <a:pt x="0" y="1559213"/>
                    </a:lnTo>
                    <a:lnTo>
                      <a:pt x="0" y="516875"/>
                    </a:lnTo>
                    <a:lnTo>
                      <a:pt x="1044444" y="5168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cxnSp>
            <p:nvCxnSpPr>
              <p:cNvPr id="24" name="Straight Connector 23"/>
              <p:cNvCxnSpPr>
                <a:stCxn id="23" idx="11"/>
                <a:endCxn id="23" idx="10"/>
              </p:cNvCxnSpPr>
              <p:nvPr/>
            </p:nvCxnSpPr>
            <p:spPr>
              <a:xfrm flipH="1">
                <a:off x="3620805" y="2835756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8"/>
                <a:endCxn id="23" idx="9"/>
              </p:cNvCxnSpPr>
              <p:nvPr/>
            </p:nvCxnSpPr>
            <p:spPr>
              <a:xfrm flipH="1">
                <a:off x="3620805" y="3878094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8"/>
                <a:endCxn id="23" idx="7"/>
              </p:cNvCxnSpPr>
              <p:nvPr/>
            </p:nvCxnSpPr>
            <p:spPr>
              <a:xfrm>
                <a:off x="4665249" y="3878094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5"/>
                <a:endCxn id="23" idx="6"/>
              </p:cNvCxnSpPr>
              <p:nvPr/>
            </p:nvCxnSpPr>
            <p:spPr>
              <a:xfrm>
                <a:off x="5709693" y="3873800"/>
                <a:ext cx="0" cy="52116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5"/>
                <a:endCxn id="23" idx="4"/>
              </p:cNvCxnSpPr>
              <p:nvPr/>
            </p:nvCxnSpPr>
            <p:spPr>
              <a:xfrm>
                <a:off x="5709693" y="3873800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3" idx="2"/>
                <a:endCxn id="23" idx="3"/>
              </p:cNvCxnSpPr>
              <p:nvPr/>
            </p:nvCxnSpPr>
            <p:spPr>
              <a:xfrm>
                <a:off x="5709693" y="2831462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3" idx="2"/>
                <a:endCxn id="23" idx="1"/>
              </p:cNvCxnSpPr>
              <p:nvPr/>
            </p:nvCxnSpPr>
            <p:spPr>
              <a:xfrm flipV="1">
                <a:off x="5709693" y="2318881"/>
                <a:ext cx="0" cy="51258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3" idx="0"/>
                <a:endCxn id="23" idx="11"/>
              </p:cNvCxnSpPr>
              <p:nvPr/>
            </p:nvCxnSpPr>
            <p:spPr>
              <a:xfrm>
                <a:off x="4665249" y="2318881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3429772" y="3158522"/>
                <a:ext cx="479023" cy="383384"/>
                <a:chOff x="1420899" y="2843441"/>
                <a:chExt cx="479023" cy="3833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420899" y="2843441"/>
                  <a:ext cx="384158" cy="3833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75000"/>
                        <a:lumOff val="25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5400000">
                  <a:off x="1718325" y="2988263"/>
                  <a:ext cx="271347" cy="91847"/>
                </a:xfrm>
                <a:prstGeom prst="triangl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</p:grpSp>
        <p:cxnSp>
          <p:nvCxnSpPr>
            <p:cNvPr id="138" name="Straight Connector 137"/>
            <p:cNvCxnSpPr>
              <a:stCxn id="23" idx="0"/>
              <a:endCxn id="23" idx="1"/>
            </p:cNvCxnSpPr>
            <p:nvPr/>
          </p:nvCxnSpPr>
          <p:spPr>
            <a:xfrm>
              <a:off x="3942917" y="2227488"/>
              <a:ext cx="375936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23" idx="7"/>
              <a:endCxn id="23" idx="6"/>
            </p:cNvCxnSpPr>
            <p:nvPr/>
          </p:nvCxnSpPr>
          <p:spPr>
            <a:xfrm>
              <a:off x="3214329" y="2974749"/>
              <a:ext cx="375935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61358" y="4030570"/>
            <a:ext cx="1400809" cy="1402533"/>
            <a:chOff x="4021018" y="3022927"/>
            <a:chExt cx="1050607" cy="1051900"/>
          </a:xfrm>
        </p:grpSpPr>
        <p:grpSp>
          <p:nvGrpSpPr>
            <p:cNvPr id="74" name="Group 73"/>
            <p:cNvGrpSpPr/>
            <p:nvPr/>
          </p:nvGrpSpPr>
          <p:grpSpPr>
            <a:xfrm rot="2676048">
              <a:off x="4021018" y="3022927"/>
              <a:ext cx="1050607" cy="1051900"/>
              <a:chOff x="902586" y="2743625"/>
              <a:chExt cx="2089900" cy="2092465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915496" y="2743625"/>
                <a:ext cx="2076990" cy="2092465"/>
              </a:xfrm>
              <a:custGeom>
                <a:avLst/>
                <a:gdLst>
                  <a:gd name="connsiteX0" fmla="*/ 1042064 w 2076982"/>
                  <a:gd name="connsiteY0" fmla="*/ 0 h 2092468"/>
                  <a:gd name="connsiteX1" fmla="*/ 2076982 w 2076982"/>
                  <a:gd name="connsiteY1" fmla="*/ 321468 h 2092468"/>
                  <a:gd name="connsiteX2" fmla="*/ 2034119 w 2076982"/>
                  <a:gd name="connsiteY2" fmla="*/ 1411431 h 2092468"/>
                  <a:gd name="connsiteX3" fmla="*/ 1046822 w 2076982"/>
                  <a:gd name="connsiteY3" fmla="*/ 2087578 h 2092468"/>
                  <a:gd name="connsiteX4" fmla="*/ 1046825 w 2076982"/>
                  <a:gd name="connsiteY4" fmla="*/ 2090481 h 2092468"/>
                  <a:gd name="connsiteX5" fmla="*/ 1044374 w 2076982"/>
                  <a:gd name="connsiteY5" fmla="*/ 2089254 h 2092468"/>
                  <a:gd name="connsiteX6" fmla="*/ 1039681 w 2076982"/>
                  <a:gd name="connsiteY6" fmla="*/ 2092468 h 2092468"/>
                  <a:gd name="connsiteX7" fmla="*/ 1039687 w 2076982"/>
                  <a:gd name="connsiteY7" fmla="*/ 2086909 h 2092468"/>
                  <a:gd name="connsiteX8" fmla="*/ 0 w 2076982"/>
                  <a:gd name="connsiteY8" fmla="*/ 1566606 h 2092468"/>
                  <a:gd name="connsiteX9" fmla="*/ 0 w 2076982"/>
                  <a:gd name="connsiteY9" fmla="*/ 524268 h 2092468"/>
                  <a:gd name="connsiteX10" fmla="*/ 1042062 w 2076982"/>
                  <a:gd name="connsiteY10" fmla="*/ 1950 h 20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6982" h="2092468">
                    <a:moveTo>
                      <a:pt x="1042064" y="0"/>
                    </a:moveTo>
                    <a:lnTo>
                      <a:pt x="2076982" y="321468"/>
                    </a:lnTo>
                    <a:lnTo>
                      <a:pt x="2034119" y="1411431"/>
                    </a:lnTo>
                    <a:lnTo>
                      <a:pt x="1046822" y="2087578"/>
                    </a:lnTo>
                    <a:lnTo>
                      <a:pt x="1046825" y="2090481"/>
                    </a:lnTo>
                    <a:lnTo>
                      <a:pt x="1044374" y="2089254"/>
                    </a:lnTo>
                    <a:lnTo>
                      <a:pt x="1039681" y="2092468"/>
                    </a:lnTo>
                    <a:lnTo>
                      <a:pt x="1039687" y="2086909"/>
                    </a:lnTo>
                    <a:lnTo>
                      <a:pt x="0" y="1566606"/>
                    </a:lnTo>
                    <a:lnTo>
                      <a:pt x="0" y="524268"/>
                    </a:lnTo>
                    <a:lnTo>
                      <a:pt x="1042062" y="19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cxnSp>
            <p:nvCxnSpPr>
              <p:cNvPr id="76" name="Straight Connector 75"/>
              <p:cNvCxnSpPr>
                <a:stCxn id="75" idx="10"/>
                <a:endCxn id="75" idx="9"/>
              </p:cNvCxnSpPr>
              <p:nvPr/>
            </p:nvCxnSpPr>
            <p:spPr>
              <a:xfrm flipH="1">
                <a:off x="915492" y="2745574"/>
                <a:ext cx="1042062" cy="52231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1"/>
                <a:endCxn id="75" idx="2"/>
              </p:cNvCxnSpPr>
              <p:nvPr/>
            </p:nvCxnSpPr>
            <p:spPr>
              <a:xfrm flipH="1">
                <a:off x="2949611" y="3065092"/>
                <a:ext cx="42863" cy="108996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4"/>
              </p:cNvCxnSpPr>
              <p:nvPr/>
            </p:nvCxnSpPr>
            <p:spPr>
              <a:xfrm flipH="1" flipV="1">
                <a:off x="902586" y="4302146"/>
                <a:ext cx="1059734" cy="53196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 rot="1785150">
                <a:off x="1183915" y="4366265"/>
                <a:ext cx="354724" cy="439246"/>
                <a:chOff x="4113221" y="2837091"/>
                <a:chExt cx="384158" cy="475692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4113221" y="2837091"/>
                  <a:ext cx="384158" cy="3833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 defTabSz="1219170"/>
                  <a:r>
                    <a:rPr lang="en-US" altLang="zh-TW" sz="2133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cs typeface="Adobe Arabic" panose="02040503050201020203" pitchFamily="18" charset="-78"/>
                      <a:sym typeface="Arial"/>
                    </a:rPr>
                    <a:t>W</a:t>
                  </a:r>
                  <a:endPara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4164301" y="3220936"/>
                  <a:ext cx="271348" cy="918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9909335">
                <a:off x="1231688" y="2744920"/>
                <a:ext cx="354724" cy="442218"/>
                <a:chOff x="4113221" y="2741564"/>
                <a:chExt cx="384158" cy="47891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4113221" y="2837091"/>
                  <a:ext cx="384158" cy="3833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 defTabSz="1219170"/>
                  <a:r>
                    <a:rPr lang="en-US" altLang="zh-TW" sz="2133" kern="0" dirty="0">
                      <a:solidFill>
                        <a:srgbClr val="212121"/>
                      </a:solidFill>
                      <a:latin typeface="Adobe Garamond Pro Bold" panose="02020702060506020403" pitchFamily="18" charset="0"/>
                      <a:ea typeface="新細明體" panose="02020500000000000000" pitchFamily="18" charset="-120"/>
                      <a:cs typeface="Adobe Arabic" panose="02040503050201020203" pitchFamily="18" charset="-78"/>
                      <a:sym typeface="Arial"/>
                    </a:rPr>
                    <a:t>W</a:t>
                  </a:r>
                  <a:endParaRPr lang="en-US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4171887" y="2741564"/>
                  <a:ext cx="271348" cy="918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</p:grpSp>
        <p:cxnSp>
          <p:nvCxnSpPr>
            <p:cNvPr id="140" name="Straight Connector 139"/>
            <p:cNvCxnSpPr>
              <a:stCxn id="75" idx="2"/>
              <a:endCxn id="75" idx="3"/>
            </p:cNvCxnSpPr>
            <p:nvPr/>
          </p:nvCxnSpPr>
          <p:spPr>
            <a:xfrm flipH="1" flipV="1">
              <a:off x="4184037" y="3926831"/>
              <a:ext cx="592058" cy="1064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Oval 140"/>
          <p:cNvSpPr/>
          <p:nvPr/>
        </p:nvSpPr>
        <p:spPr>
          <a:xfrm>
            <a:off x="5922933" y="3850309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70627" y="4570352"/>
            <a:ext cx="512211" cy="5122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143" name="Left Arrow Callout 142"/>
          <p:cNvSpPr/>
          <p:nvPr/>
        </p:nvSpPr>
        <p:spPr>
          <a:xfrm>
            <a:off x="7086140" y="2186226"/>
            <a:ext cx="3908136" cy="3871585"/>
          </a:xfrm>
          <a:prstGeom prst="leftArrowCallout">
            <a:avLst>
              <a:gd name="adj1" fmla="val 12886"/>
              <a:gd name="adj2" fmla="val 11994"/>
              <a:gd name="adj3" fmla="val 10321"/>
              <a:gd name="adj4" fmla="val 83356"/>
            </a:avLst>
          </a:prstGeom>
          <a:solidFill>
            <a:srgbClr val="00740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8255387" y="3697179"/>
            <a:ext cx="697475" cy="948500"/>
            <a:chOff x="1006063" y="2185886"/>
            <a:chExt cx="523106" cy="711375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264209" y="2185886"/>
              <a:ext cx="0" cy="7113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086847" y="2363118"/>
              <a:ext cx="354724" cy="3540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133" kern="0" dirty="0">
                <a:solidFill>
                  <a:srgbClr val="21212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47" name="Isosceles Triangle 146"/>
            <p:cNvSpPr/>
            <p:nvPr/>
          </p:nvSpPr>
          <p:spPr>
            <a:xfrm rot="5400000">
              <a:off x="1361485" y="2496844"/>
              <a:ext cx="250557" cy="84810"/>
            </a:xfrm>
            <a:prstGeom prst="triangl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148" name="Shape 108"/>
            <p:cNvSpPr txBox="1">
              <a:spLocks/>
            </p:cNvSpPr>
            <p:nvPr/>
          </p:nvSpPr>
          <p:spPr>
            <a:xfrm>
              <a:off x="1006063" y="2360198"/>
              <a:ext cx="513168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wa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578111" y="3375958"/>
            <a:ext cx="992432" cy="1652684"/>
            <a:chOff x="4768494" y="3326767"/>
            <a:chExt cx="744324" cy="1239513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5026640" y="3433713"/>
              <a:ext cx="0" cy="1047284"/>
            </a:xfrm>
            <a:prstGeom prst="line">
              <a:avLst/>
            </a:prstGeom>
            <a:ln w="254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4849278" y="3790655"/>
              <a:ext cx="354724" cy="3540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133" kern="0" dirty="0">
                <a:solidFill>
                  <a:srgbClr val="21212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sp>
          <p:nvSpPr>
            <p:cNvPr id="152" name="Isosceles Triangle 151"/>
            <p:cNvSpPr/>
            <p:nvPr/>
          </p:nvSpPr>
          <p:spPr>
            <a:xfrm rot="5400000">
              <a:off x="5123916" y="3924381"/>
              <a:ext cx="250557" cy="84810"/>
            </a:xfrm>
            <a:prstGeom prst="triangl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1867" kern="0">
                <a:solidFill>
                  <a:srgbClr val="212121"/>
                </a:solidFill>
                <a:latin typeface="Arial"/>
                <a:sym typeface="Arial"/>
              </a:endParaRPr>
            </a:p>
          </p:txBody>
        </p:sp>
        <p:sp>
          <p:nvSpPr>
            <p:cNvPr id="153" name="Shape 108"/>
            <p:cNvSpPr txBox="1">
              <a:spLocks/>
            </p:cNvSpPr>
            <p:nvPr/>
          </p:nvSpPr>
          <p:spPr>
            <a:xfrm>
              <a:off x="4768494" y="3787735"/>
              <a:ext cx="513168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 rot="19155358">
              <a:off x="4989712" y="3326767"/>
              <a:ext cx="523106" cy="711375"/>
              <a:chOff x="3716067" y="3533416"/>
              <a:chExt cx="523106" cy="711375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3974213" y="3533416"/>
                <a:ext cx="0" cy="7113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3796851" y="3710648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62" name="Isosceles Triangle 161"/>
              <p:cNvSpPr/>
              <p:nvPr/>
            </p:nvSpPr>
            <p:spPr>
              <a:xfrm rot="5400000">
                <a:off x="4071489" y="384437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63" name="Shape 108"/>
              <p:cNvSpPr txBox="1">
                <a:spLocks/>
              </p:cNvSpPr>
              <p:nvPr/>
            </p:nvSpPr>
            <p:spPr>
              <a:xfrm>
                <a:off x="3716067" y="3707728"/>
                <a:ext cx="51316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1867" kern="0" dirty="0">
                    <a:solidFill>
                      <a:srgbClr val="212121"/>
                    </a:solidFill>
                  </a:rPr>
                  <a:t>W</a:t>
                </a:r>
                <a:endParaRPr lang="zh-TW" altLang="en-US" sz="1867" kern="0" dirty="0">
                  <a:solidFill>
                    <a:srgbClr val="21212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2398194">
              <a:off x="4984048" y="3854905"/>
              <a:ext cx="523106" cy="711375"/>
              <a:chOff x="3716067" y="3533416"/>
              <a:chExt cx="523106" cy="711375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3974213" y="3533416"/>
                <a:ext cx="0" cy="7113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3796851" y="3710648"/>
                <a:ext cx="354724" cy="3540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5400000">
                <a:off x="4071489" y="3844374"/>
                <a:ext cx="250557" cy="8481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59" name="Shape 108"/>
              <p:cNvSpPr txBox="1">
                <a:spLocks/>
              </p:cNvSpPr>
              <p:nvPr/>
            </p:nvSpPr>
            <p:spPr>
              <a:xfrm>
                <a:off x="3716067" y="3707728"/>
                <a:ext cx="513168" cy="356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85750" marR="0" lvl="0" indent="-2857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1600"/>
                  </a:spcAft>
                  <a:buClr>
                    <a:schemeClr val="lt2"/>
                  </a:buClr>
                  <a:buSzPct val="100000"/>
                  <a:buFont typeface="Wingdings" panose="05000000000000000000" pitchFamily="2" charset="2"/>
                  <a:buChar char="u"/>
                  <a:defRPr sz="18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625475" marR="0" lvl="1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lt2"/>
                  </a:buClr>
                  <a:buFont typeface="Arial" panose="020B0604020202020204" pitchFamily="34" charset="0"/>
                  <a:buChar char="►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900113" marR="0" lvl="2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lt2"/>
                  </a:buClr>
                  <a:buFont typeface="Arial" panose="020B0604020202020204" pitchFamily="34" charset="0"/>
                  <a:buChar char="●"/>
                  <a:defRPr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lt2"/>
                  </a:buClr>
                  <a:buNone/>
                  <a:defRPr sz="14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-380990" algn="ctr" defTabSz="121917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DADAD"/>
                  </a:buClr>
                  <a:buNone/>
                </a:pPr>
                <a:r>
                  <a:rPr lang="en-US" altLang="zh-TW" sz="1867" kern="0" dirty="0">
                    <a:solidFill>
                      <a:srgbClr val="212121"/>
                    </a:solidFill>
                  </a:rPr>
                  <a:t>W</a:t>
                </a:r>
                <a:endParaRPr lang="zh-TW" altLang="en-US" sz="1867" kern="0" dirty="0">
                  <a:solidFill>
                    <a:srgbClr val="21212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79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28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Handle the remains (Replace)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904469">
            <a:off x="6646725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625475" y="1795103"/>
            <a:ext cx="2492539" cy="589219"/>
            <a:chOff x="546136" y="1817754"/>
            <a:chExt cx="1869404" cy="441914"/>
          </a:xfrm>
        </p:grpSpPr>
        <p:sp>
          <p:nvSpPr>
            <p:cNvPr id="92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04126" y="2868882"/>
            <a:ext cx="1932693" cy="1586172"/>
            <a:chOff x="2928094" y="2151661"/>
            <a:chExt cx="1449520" cy="1189629"/>
          </a:xfrm>
        </p:grpSpPr>
        <p:grpSp>
          <p:nvGrpSpPr>
            <p:cNvPr id="22" name="Group 21"/>
            <p:cNvGrpSpPr/>
            <p:nvPr/>
          </p:nvGrpSpPr>
          <p:grpSpPr>
            <a:xfrm rot="2656507">
              <a:off x="2928094" y="2151661"/>
              <a:ext cx="1449520" cy="1043667"/>
              <a:chOff x="3429772" y="2318881"/>
              <a:chExt cx="2883418" cy="207608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620805" y="2318881"/>
                <a:ext cx="2692385" cy="2076088"/>
              </a:xfrm>
              <a:custGeom>
                <a:avLst/>
                <a:gdLst>
                  <a:gd name="connsiteX0" fmla="*/ 1044444 w 2692385"/>
                  <a:gd name="connsiteY0" fmla="*/ 0 h 2076088"/>
                  <a:gd name="connsiteX1" fmla="*/ 2088888 w 2692385"/>
                  <a:gd name="connsiteY1" fmla="*/ 0 h 2076088"/>
                  <a:gd name="connsiteX2" fmla="*/ 2088888 w 2692385"/>
                  <a:gd name="connsiteY2" fmla="*/ 512581 h 2076088"/>
                  <a:gd name="connsiteX3" fmla="*/ 2692385 w 2692385"/>
                  <a:gd name="connsiteY3" fmla="*/ 512581 h 2076088"/>
                  <a:gd name="connsiteX4" fmla="*/ 2692385 w 2692385"/>
                  <a:gd name="connsiteY4" fmla="*/ 1554919 h 2076088"/>
                  <a:gd name="connsiteX5" fmla="*/ 2088888 w 2692385"/>
                  <a:gd name="connsiteY5" fmla="*/ 1554919 h 2076088"/>
                  <a:gd name="connsiteX6" fmla="*/ 2088888 w 2692385"/>
                  <a:gd name="connsiteY6" fmla="*/ 2076088 h 2076088"/>
                  <a:gd name="connsiteX7" fmla="*/ 1044444 w 2692385"/>
                  <a:gd name="connsiteY7" fmla="*/ 2076088 h 2076088"/>
                  <a:gd name="connsiteX8" fmla="*/ 1044444 w 2692385"/>
                  <a:gd name="connsiteY8" fmla="*/ 1559213 h 2076088"/>
                  <a:gd name="connsiteX9" fmla="*/ 0 w 2692385"/>
                  <a:gd name="connsiteY9" fmla="*/ 1559213 h 2076088"/>
                  <a:gd name="connsiteX10" fmla="*/ 0 w 2692385"/>
                  <a:gd name="connsiteY10" fmla="*/ 516875 h 2076088"/>
                  <a:gd name="connsiteX11" fmla="*/ 1044444 w 2692385"/>
                  <a:gd name="connsiteY11" fmla="*/ 516875 h 207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92385" h="2076088">
                    <a:moveTo>
                      <a:pt x="1044444" y="0"/>
                    </a:moveTo>
                    <a:lnTo>
                      <a:pt x="2088888" y="0"/>
                    </a:lnTo>
                    <a:lnTo>
                      <a:pt x="2088888" y="512581"/>
                    </a:lnTo>
                    <a:lnTo>
                      <a:pt x="2692385" y="512581"/>
                    </a:lnTo>
                    <a:lnTo>
                      <a:pt x="2692385" y="1554919"/>
                    </a:lnTo>
                    <a:lnTo>
                      <a:pt x="2088888" y="1554919"/>
                    </a:lnTo>
                    <a:lnTo>
                      <a:pt x="2088888" y="2076088"/>
                    </a:lnTo>
                    <a:lnTo>
                      <a:pt x="1044444" y="2076088"/>
                    </a:lnTo>
                    <a:lnTo>
                      <a:pt x="1044444" y="1559213"/>
                    </a:lnTo>
                    <a:lnTo>
                      <a:pt x="0" y="1559213"/>
                    </a:lnTo>
                    <a:lnTo>
                      <a:pt x="0" y="516875"/>
                    </a:lnTo>
                    <a:lnTo>
                      <a:pt x="1044444" y="5168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cxnSp>
            <p:nvCxnSpPr>
              <p:cNvPr id="24" name="Straight Connector 23"/>
              <p:cNvCxnSpPr>
                <a:stCxn id="23" idx="11"/>
                <a:endCxn id="23" idx="10"/>
              </p:cNvCxnSpPr>
              <p:nvPr/>
            </p:nvCxnSpPr>
            <p:spPr>
              <a:xfrm flipH="1">
                <a:off x="3620805" y="2835756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8"/>
                <a:endCxn id="23" idx="9"/>
              </p:cNvCxnSpPr>
              <p:nvPr/>
            </p:nvCxnSpPr>
            <p:spPr>
              <a:xfrm flipH="1">
                <a:off x="3620805" y="3878094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8"/>
                <a:endCxn id="23" idx="7"/>
              </p:cNvCxnSpPr>
              <p:nvPr/>
            </p:nvCxnSpPr>
            <p:spPr>
              <a:xfrm>
                <a:off x="4665249" y="3878094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5"/>
                <a:endCxn id="23" idx="6"/>
              </p:cNvCxnSpPr>
              <p:nvPr/>
            </p:nvCxnSpPr>
            <p:spPr>
              <a:xfrm>
                <a:off x="5709693" y="3873800"/>
                <a:ext cx="0" cy="52116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5"/>
                <a:endCxn id="23" idx="4"/>
              </p:cNvCxnSpPr>
              <p:nvPr/>
            </p:nvCxnSpPr>
            <p:spPr>
              <a:xfrm>
                <a:off x="5709693" y="3873800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3" idx="2"/>
                <a:endCxn id="23" idx="3"/>
              </p:cNvCxnSpPr>
              <p:nvPr/>
            </p:nvCxnSpPr>
            <p:spPr>
              <a:xfrm>
                <a:off x="5709693" y="2831462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3" idx="2"/>
                <a:endCxn id="23" idx="1"/>
              </p:cNvCxnSpPr>
              <p:nvPr/>
            </p:nvCxnSpPr>
            <p:spPr>
              <a:xfrm flipV="1">
                <a:off x="5709693" y="2318881"/>
                <a:ext cx="0" cy="51258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3" idx="0"/>
                <a:endCxn id="23" idx="11"/>
              </p:cNvCxnSpPr>
              <p:nvPr/>
            </p:nvCxnSpPr>
            <p:spPr>
              <a:xfrm>
                <a:off x="4665249" y="2318881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3429772" y="3158522"/>
                <a:ext cx="479023" cy="383384"/>
                <a:chOff x="1420899" y="2843441"/>
                <a:chExt cx="479023" cy="3833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420899" y="2843441"/>
                  <a:ext cx="384158" cy="3833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75000"/>
                        <a:lumOff val="25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5400000">
                  <a:off x="1718325" y="2988263"/>
                  <a:ext cx="271347" cy="91847"/>
                </a:xfrm>
                <a:prstGeom prst="triangl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</p:grpSp>
        <p:cxnSp>
          <p:nvCxnSpPr>
            <p:cNvPr id="138" name="Straight Connector 137"/>
            <p:cNvCxnSpPr>
              <a:stCxn id="23" idx="0"/>
              <a:endCxn id="23" idx="1"/>
            </p:cNvCxnSpPr>
            <p:nvPr/>
          </p:nvCxnSpPr>
          <p:spPr>
            <a:xfrm>
              <a:off x="3942917" y="2227488"/>
              <a:ext cx="375936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23" idx="7"/>
              <a:endCxn id="23" idx="6"/>
            </p:cNvCxnSpPr>
            <p:nvPr/>
          </p:nvCxnSpPr>
          <p:spPr>
            <a:xfrm>
              <a:off x="3214329" y="2974749"/>
              <a:ext cx="375935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094496" y="3781491"/>
            <a:ext cx="1666425" cy="1711540"/>
            <a:chOff x="3820871" y="2836118"/>
            <a:chExt cx="1249819" cy="1283655"/>
          </a:xfrm>
        </p:grpSpPr>
        <p:sp>
          <p:nvSpPr>
            <p:cNvPr id="75" name="Freeform 74"/>
            <p:cNvSpPr/>
            <p:nvPr/>
          </p:nvSpPr>
          <p:spPr>
            <a:xfrm rot="2676048">
              <a:off x="4026573" y="3025206"/>
              <a:ext cx="1044117" cy="1051900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76" name="Straight Connector 75"/>
            <p:cNvCxnSpPr>
              <a:endCxn id="75" idx="9"/>
            </p:cNvCxnSpPr>
            <p:nvPr/>
          </p:nvCxnSpPr>
          <p:spPr>
            <a:xfrm flipH="1">
              <a:off x="4361162" y="2945606"/>
              <a:ext cx="339426" cy="5215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1"/>
              <a:endCxn id="75" idx="2"/>
            </p:cNvCxnSpPr>
            <p:nvPr/>
          </p:nvCxnSpPr>
          <p:spPr>
            <a:xfrm rot="2676048" flipH="1">
              <a:off x="4965357" y="3571839"/>
              <a:ext cx="21548" cy="5479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4"/>
            </p:cNvCxnSpPr>
            <p:nvPr/>
          </p:nvCxnSpPr>
          <p:spPr>
            <a:xfrm rot="2676048" flipH="1" flipV="1">
              <a:off x="3820871" y="3511923"/>
              <a:ext cx="532735" cy="26742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 rot="20949839">
              <a:off x="4429421" y="2836118"/>
              <a:ext cx="178322" cy="222308"/>
              <a:chOff x="3810590" y="3173304"/>
              <a:chExt cx="384157" cy="4789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810590" y="3268832"/>
                <a:ext cx="384157" cy="3833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3869252" y="3173304"/>
                <a:ext cx="271348" cy="918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  <p:cxnSp>
          <p:nvCxnSpPr>
            <p:cNvPr id="140" name="Straight Connector 139"/>
            <p:cNvCxnSpPr>
              <a:stCxn id="75" idx="2"/>
              <a:endCxn id="75" idx="3"/>
            </p:cNvCxnSpPr>
            <p:nvPr/>
          </p:nvCxnSpPr>
          <p:spPr>
            <a:xfrm flipH="1" flipV="1">
              <a:off x="4184037" y="3926831"/>
              <a:ext cx="592058" cy="1064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5" idx="10"/>
            </p:cNvCxnSpPr>
            <p:nvPr/>
          </p:nvCxnSpPr>
          <p:spPr>
            <a:xfrm>
              <a:off x="4686301" y="2939796"/>
              <a:ext cx="232224" cy="2388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 rot="2966317">
              <a:off x="4721645" y="2925526"/>
              <a:ext cx="178322" cy="222308"/>
              <a:chOff x="3810590" y="3173304"/>
              <a:chExt cx="384157" cy="47891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810590" y="3268832"/>
                <a:ext cx="384157" cy="3833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 defTabSz="1219170"/>
                <a:r>
                  <a:rPr lang="en-US" altLang="zh-TW" sz="2133" kern="0" dirty="0">
                    <a:solidFill>
                      <a:srgbClr val="212121"/>
                    </a:solidFill>
                    <a:latin typeface="Adobe Garamond Pro Bold" panose="02020702060506020403" pitchFamily="18" charset="0"/>
                    <a:ea typeface="新細明體" panose="02020500000000000000" pitchFamily="18" charset="-120"/>
                    <a:cs typeface="Adobe Arabic" panose="02040503050201020203" pitchFamily="18" charset="-78"/>
                    <a:sym typeface="Arial"/>
                  </a:rPr>
                  <a:t>W</a:t>
                </a:r>
                <a:endParaRPr lang="en-US" sz="2133" kern="0" dirty="0">
                  <a:solidFill>
                    <a:srgbClr val="212121"/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>
                <a:off x="3869252" y="3173304"/>
                <a:ext cx="271348" cy="918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 defTabSz="1219170"/>
                <a:endParaRPr lang="en-US" sz="1867" kern="0">
                  <a:solidFill>
                    <a:srgbClr val="212121"/>
                  </a:solidFill>
                  <a:latin typeface="Arial"/>
                  <a:sym typeface="Arial"/>
                </a:endParaRPr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5031443" y="4393621"/>
            <a:ext cx="920299" cy="9202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5738301" y="3555764"/>
            <a:ext cx="920299" cy="9202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867" kern="0">
              <a:solidFill>
                <a:srgbClr val="212121"/>
              </a:solidFill>
              <a:latin typeface="Arial"/>
              <a:sym typeface="Arial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1730333" y="4429781"/>
          <a:ext cx="2962643" cy="1483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52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765091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(none)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7009433" y="2267123"/>
          <a:ext cx="2962643" cy="1483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52">
                  <a:extLst>
                    <a:ext uri="{9D8B030D-6E8A-4147-A177-3AD203B41FA5}">
                      <a16:colId xmlns:a16="http://schemas.microsoft.com/office/drawing/2014/main" val="235912313"/>
                    </a:ext>
                  </a:extLst>
                </a:gridCol>
                <a:gridCol w="1765091">
                  <a:extLst>
                    <a:ext uri="{9D8B030D-6E8A-4147-A177-3AD203B41FA5}">
                      <a16:colId xmlns:a16="http://schemas.microsoft.com/office/drawing/2014/main" val="24041852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67855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(none)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266835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Replace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ProtoWall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855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 13"/>
          <p:cNvSpPr/>
          <p:nvPr/>
        </p:nvSpPr>
        <p:spPr>
          <a:xfrm>
            <a:off x="514886" y="1702085"/>
            <a:ext cx="10890660" cy="4684039"/>
          </a:xfrm>
          <a:prstGeom prst="roundRect">
            <a:avLst>
              <a:gd name="adj" fmla="val 23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867" kern="0">
              <a:solidFill>
                <a:srgbClr val="212121"/>
              </a:solidFill>
              <a:latin typeface="Arial"/>
              <a:ea typeface="新細明體" panose="02020500000000000000" pitchFamily="18" charset="-120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/>
            <a:fld id="{00000000-1234-1234-1234-123412341234}" type="slidenum">
              <a:rPr lang="en" sz="1867" kern="0">
                <a:solidFill>
                  <a:srgbClr val="ADADAD"/>
                </a:solidFill>
                <a:latin typeface="Arial"/>
                <a:cs typeface="Arial"/>
                <a:sym typeface="Arial"/>
              </a:rPr>
              <a:pPr defTabSz="1219170"/>
              <a:t>29</a:t>
            </a:fld>
            <a:endParaRPr lang="en" sz="1867" kern="0">
              <a:solidFill>
                <a:srgbClr val="ADADA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altLang="zh-TW" dirty="0" smtClean="0"/>
              <a:t>Handle the remains (Replace)</a:t>
            </a:r>
            <a:endParaRPr lang="zh-TW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653873" y="2722583"/>
            <a:ext cx="2834635" cy="512211"/>
            <a:chOff x="632460" y="2308691"/>
            <a:chExt cx="2125976" cy="384158"/>
          </a:xfrm>
        </p:grpSpPr>
        <p:sp>
          <p:nvSpPr>
            <p:cNvPr id="248" name="橢圓 23"/>
            <p:cNvSpPr/>
            <p:nvPr/>
          </p:nvSpPr>
          <p:spPr>
            <a:xfrm>
              <a:off x="800553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49" name="橢圓 23"/>
            <p:cNvSpPr/>
            <p:nvPr/>
          </p:nvSpPr>
          <p:spPr>
            <a:xfrm>
              <a:off x="1493971" y="2308691"/>
              <a:ext cx="384158" cy="384158"/>
            </a:xfrm>
            <a:prstGeom prst="ellipse">
              <a:avLst/>
            </a:prstGeom>
            <a:solidFill>
              <a:srgbClr val="00740B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250" name="橢圓 23"/>
            <p:cNvSpPr/>
            <p:nvPr/>
          </p:nvSpPr>
          <p:spPr>
            <a:xfrm>
              <a:off x="2210250" y="2308691"/>
              <a:ext cx="384158" cy="3841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" rIns="120000" rtlCol="0" anchor="ctr"/>
            <a:lstStyle/>
            <a:p>
              <a:pPr algn="ctr" defTabSz="1219170"/>
              <a:endParaRPr lang="zh-TW" altLang="en-US" sz="3200" kern="0" dirty="0">
                <a:solidFill>
                  <a:srgbClr val="212121"/>
                </a:solidFill>
                <a:latin typeface="Adobe Garamond Pro Bold" panose="02020702060506020403" pitchFamily="18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251" name="Straight Arrow Connector 250"/>
            <p:cNvCxnSpPr>
              <a:stCxn id="248" idx="6"/>
              <a:endCxn id="249" idx="2"/>
            </p:cNvCxnSpPr>
            <p:nvPr/>
          </p:nvCxnSpPr>
          <p:spPr>
            <a:xfrm>
              <a:off x="1184711" y="2500770"/>
              <a:ext cx="30926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Shape 108"/>
            <p:cNvSpPr txBox="1">
              <a:spLocks/>
            </p:cNvSpPr>
            <p:nvPr/>
          </p:nvSpPr>
          <p:spPr>
            <a:xfrm>
              <a:off x="632460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1:en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3" name="Straight Arrow Connector 252"/>
            <p:cNvCxnSpPr>
              <a:stCxn id="249" idx="6"/>
              <a:endCxn id="250" idx="2"/>
            </p:cNvCxnSpPr>
            <p:nvPr/>
          </p:nvCxnSpPr>
          <p:spPr>
            <a:xfrm>
              <a:off x="1878129" y="2500770"/>
              <a:ext cx="33212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Shape 108"/>
            <p:cNvSpPr txBox="1">
              <a:spLocks/>
            </p:cNvSpPr>
            <p:nvPr/>
          </p:nvSpPr>
          <p:spPr>
            <a:xfrm>
              <a:off x="1325878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FFFFFF"/>
                  </a:solidFill>
                </a:rPr>
                <a:t>2:x</a:t>
              </a:r>
              <a:endParaRPr lang="zh-TW" altLang="en-US" sz="1867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Shape 108"/>
            <p:cNvSpPr txBox="1">
              <a:spLocks/>
            </p:cNvSpPr>
            <p:nvPr/>
          </p:nvSpPr>
          <p:spPr>
            <a:xfrm>
              <a:off x="2042157" y="2322305"/>
              <a:ext cx="716279" cy="35693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algn="ctr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1867" kern="0" dirty="0">
                  <a:solidFill>
                    <a:srgbClr val="212121"/>
                  </a:solidFill>
                </a:rPr>
                <a:t>3:go</a:t>
              </a:r>
              <a:endParaRPr lang="zh-TW" altLang="en-US" sz="1867" kern="0" dirty="0">
                <a:solidFill>
                  <a:srgbClr val="21212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728181" y="1795103"/>
            <a:ext cx="2492539" cy="589219"/>
            <a:chOff x="546136" y="1817754"/>
            <a:chExt cx="1869404" cy="441914"/>
          </a:xfrm>
        </p:grpSpPr>
        <p:sp>
          <p:nvSpPr>
            <p:cNvPr id="257" name="Shape 108"/>
            <p:cNvSpPr txBox="1">
              <a:spLocks/>
            </p:cNvSpPr>
            <p:nvPr/>
          </p:nvSpPr>
          <p:spPr>
            <a:xfrm>
              <a:off x="546136" y="1817754"/>
              <a:ext cx="1869404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8099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Mission graph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597558" y="2176517"/>
              <a:ext cx="1782998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904469">
            <a:off x="6646725" y="3530371"/>
            <a:ext cx="1410416" cy="1391372"/>
            <a:chOff x="4018281" y="2199170"/>
            <a:chExt cx="2104227" cy="2075814"/>
          </a:xfrm>
        </p:grpSpPr>
        <p:sp>
          <p:nvSpPr>
            <p:cNvPr id="63" name="Freeform 62"/>
            <p:cNvSpPr/>
            <p:nvPr/>
          </p:nvSpPr>
          <p:spPr>
            <a:xfrm>
              <a:off x="4018281" y="2199170"/>
              <a:ext cx="2104227" cy="2075814"/>
            </a:xfrm>
            <a:custGeom>
              <a:avLst/>
              <a:gdLst>
                <a:gd name="connsiteX0" fmla="*/ 436110 w 2104227"/>
                <a:gd name="connsiteY0" fmla="*/ 0 h 2075814"/>
                <a:gd name="connsiteX1" fmla="*/ 1685127 w 2104227"/>
                <a:gd name="connsiteY1" fmla="*/ 0 h 2075814"/>
                <a:gd name="connsiteX2" fmla="*/ 2103069 w 2104227"/>
                <a:gd name="connsiteY2" fmla="*/ 518469 h 2075814"/>
                <a:gd name="connsiteX3" fmla="*/ 2103886 w 2104227"/>
                <a:gd name="connsiteY3" fmla="*/ 518469 h 2075814"/>
                <a:gd name="connsiteX4" fmla="*/ 2103886 w 2104227"/>
                <a:gd name="connsiteY4" fmla="*/ 519483 h 2075814"/>
                <a:gd name="connsiteX5" fmla="*/ 2104227 w 2104227"/>
                <a:gd name="connsiteY5" fmla="*/ 519906 h 2075814"/>
                <a:gd name="connsiteX6" fmla="*/ 2103886 w 2104227"/>
                <a:gd name="connsiteY6" fmla="*/ 519906 h 2075814"/>
                <a:gd name="connsiteX7" fmla="*/ 2103886 w 2104227"/>
                <a:gd name="connsiteY7" fmla="*/ 1555908 h 2075814"/>
                <a:gd name="connsiteX8" fmla="*/ 2103886 w 2104227"/>
                <a:gd name="connsiteY8" fmla="*/ 1560807 h 2075814"/>
                <a:gd name="connsiteX9" fmla="*/ 2099780 w 2104227"/>
                <a:gd name="connsiteY9" fmla="*/ 1560807 h 2075814"/>
                <a:gd name="connsiteX10" fmla="*/ 1668117 w 2104227"/>
                <a:gd name="connsiteY10" fmla="*/ 2075814 h 2075814"/>
                <a:gd name="connsiteX11" fmla="*/ 419100 w 2104227"/>
                <a:gd name="connsiteY11" fmla="*/ 2075814 h 2075814"/>
                <a:gd name="connsiteX12" fmla="*/ 3949 w 2104227"/>
                <a:gd name="connsiteY12" fmla="*/ 1560807 h 2075814"/>
                <a:gd name="connsiteX13" fmla="*/ 0 w 2104227"/>
                <a:gd name="connsiteY13" fmla="*/ 1560807 h 2075814"/>
                <a:gd name="connsiteX14" fmla="*/ 0 w 2104227"/>
                <a:gd name="connsiteY14" fmla="*/ 1555908 h 2075814"/>
                <a:gd name="connsiteX15" fmla="*/ 0 w 2104227"/>
                <a:gd name="connsiteY15" fmla="*/ 518469 h 2075814"/>
                <a:gd name="connsiteX16" fmla="*/ 1546 w 2104227"/>
                <a:gd name="connsiteY16" fmla="*/ 518469 h 20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4227" h="2075814">
                  <a:moveTo>
                    <a:pt x="436110" y="0"/>
                  </a:moveTo>
                  <a:lnTo>
                    <a:pt x="1685127" y="0"/>
                  </a:lnTo>
                  <a:lnTo>
                    <a:pt x="2103069" y="518469"/>
                  </a:lnTo>
                  <a:lnTo>
                    <a:pt x="2103886" y="518469"/>
                  </a:lnTo>
                  <a:lnTo>
                    <a:pt x="2103886" y="519483"/>
                  </a:lnTo>
                  <a:lnTo>
                    <a:pt x="2104227" y="519906"/>
                  </a:lnTo>
                  <a:lnTo>
                    <a:pt x="2103886" y="519906"/>
                  </a:lnTo>
                  <a:lnTo>
                    <a:pt x="2103886" y="1555908"/>
                  </a:lnTo>
                  <a:lnTo>
                    <a:pt x="2103886" y="1560807"/>
                  </a:lnTo>
                  <a:lnTo>
                    <a:pt x="2099780" y="1560807"/>
                  </a:lnTo>
                  <a:lnTo>
                    <a:pt x="1668117" y="2075814"/>
                  </a:lnTo>
                  <a:lnTo>
                    <a:pt x="419100" y="2075814"/>
                  </a:lnTo>
                  <a:lnTo>
                    <a:pt x="3949" y="1560807"/>
                  </a:lnTo>
                  <a:lnTo>
                    <a:pt x="0" y="1560807"/>
                  </a:lnTo>
                  <a:lnTo>
                    <a:pt x="0" y="1555908"/>
                  </a:lnTo>
                  <a:lnTo>
                    <a:pt x="0" y="518469"/>
                  </a:lnTo>
                  <a:lnTo>
                    <a:pt x="1546" y="51846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0"/>
            </p:cNvCxnSpPr>
            <p:nvPr/>
          </p:nvCxnSpPr>
          <p:spPr>
            <a:xfrm flipH="1">
              <a:off x="4454391" y="2199170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5"/>
              <a:endCxn id="63" idx="1"/>
            </p:cNvCxnSpPr>
            <p:nvPr/>
          </p:nvCxnSpPr>
          <p:spPr>
            <a:xfrm flipH="1" flipV="1">
              <a:off x="5703408" y="2199170"/>
              <a:ext cx="419100" cy="5199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0"/>
              <a:endCxn id="63" idx="16"/>
            </p:cNvCxnSpPr>
            <p:nvPr/>
          </p:nvCxnSpPr>
          <p:spPr>
            <a:xfrm flipH="1">
              <a:off x="4019827" y="2199170"/>
              <a:ext cx="434564" cy="51846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11"/>
              <a:endCxn id="63" idx="12"/>
            </p:cNvCxnSpPr>
            <p:nvPr/>
          </p:nvCxnSpPr>
          <p:spPr>
            <a:xfrm flipH="1" flipV="1">
              <a:off x="4022230" y="3759977"/>
              <a:ext cx="415151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3" idx="10"/>
              <a:endCxn id="63" idx="11"/>
            </p:cNvCxnSpPr>
            <p:nvPr/>
          </p:nvCxnSpPr>
          <p:spPr>
            <a:xfrm flipH="1">
              <a:off x="4437381" y="4274984"/>
              <a:ext cx="124901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9"/>
              <a:endCxn id="63" idx="10"/>
            </p:cNvCxnSpPr>
            <p:nvPr/>
          </p:nvCxnSpPr>
          <p:spPr>
            <a:xfrm flipH="1">
              <a:off x="5686398" y="3759977"/>
              <a:ext cx="431663" cy="5150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9"/>
              <a:endCxn id="63" idx="2"/>
            </p:cNvCxnSpPr>
            <p:nvPr/>
          </p:nvCxnSpPr>
          <p:spPr>
            <a:xfrm flipV="1">
              <a:off x="6118061" y="2717639"/>
              <a:ext cx="3289" cy="10423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625473" y="1795103"/>
            <a:ext cx="3197936" cy="589219"/>
            <a:chOff x="546135" y="1817754"/>
            <a:chExt cx="2398452" cy="441914"/>
          </a:xfrm>
        </p:grpSpPr>
        <p:sp>
          <p:nvSpPr>
            <p:cNvPr id="92" name="Shape 108"/>
            <p:cNvSpPr txBox="1">
              <a:spLocks/>
            </p:cNvSpPr>
            <p:nvPr/>
          </p:nvSpPr>
          <p:spPr>
            <a:xfrm>
              <a:off x="546135" y="1817754"/>
              <a:ext cx="2081941" cy="441914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marR="0" lvl="0" indent="-285750" algn="l" rtl="0">
                <a:lnSpc>
                  <a:spcPct val="115000"/>
                </a:lnSpc>
                <a:spcBef>
                  <a:spcPts val="600"/>
                </a:spcBef>
                <a:spcAft>
                  <a:spcPts val="1600"/>
                </a:spcAft>
                <a:buClr>
                  <a:schemeClr val="lt2"/>
                </a:buClr>
                <a:buSzPct val="100000"/>
                <a:buFont typeface="Wingdings" panose="05000000000000000000" pitchFamily="2" charset="2"/>
                <a:buChar char="u"/>
                <a:defRPr sz="1800" b="0" i="0" u="none" strike="noStrike" cap="none" baseline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25475" marR="0" lvl="1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lt2"/>
                </a:buClr>
                <a:buFont typeface="Arial" panose="020B0604020202020204" pitchFamily="34" charset="0"/>
                <a:buChar char="►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00113" marR="0" lvl="2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lt2"/>
                </a:buClr>
                <a:buFont typeface="Arial" panose="020B0604020202020204" pitchFamily="34" charset="0"/>
                <a:buChar char="●"/>
                <a:defRPr sz="16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2"/>
                </a:buClr>
                <a:buNone/>
                <a:def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-380990" defTabSz="121917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ADAD"/>
                </a:buClr>
                <a:buNone/>
              </a:pPr>
              <a:r>
                <a:rPr lang="en-US" altLang="zh-TW" sz="2133" kern="0" dirty="0">
                  <a:solidFill>
                    <a:srgbClr val="212121"/>
                  </a:solidFill>
                </a:rPr>
                <a:t>Space graph (Final)</a:t>
              </a:r>
              <a:endParaRPr lang="zh-TW" altLang="en-US" sz="2133" kern="0" dirty="0">
                <a:solidFill>
                  <a:srgbClr val="21212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7558" y="2176517"/>
              <a:ext cx="2347029" cy="0"/>
            </a:xfrm>
            <a:prstGeom prst="line">
              <a:avLst/>
            </a:prstGeom>
            <a:ln w="158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04126" y="2868882"/>
            <a:ext cx="1932693" cy="1586172"/>
            <a:chOff x="2928094" y="2151661"/>
            <a:chExt cx="1449520" cy="1189629"/>
          </a:xfrm>
        </p:grpSpPr>
        <p:grpSp>
          <p:nvGrpSpPr>
            <p:cNvPr id="22" name="Group 21"/>
            <p:cNvGrpSpPr/>
            <p:nvPr/>
          </p:nvGrpSpPr>
          <p:grpSpPr>
            <a:xfrm rot="2656507">
              <a:off x="2928094" y="2151661"/>
              <a:ext cx="1449520" cy="1043667"/>
              <a:chOff x="3429772" y="2318881"/>
              <a:chExt cx="2883418" cy="207608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620805" y="2318881"/>
                <a:ext cx="2692385" cy="2076088"/>
              </a:xfrm>
              <a:custGeom>
                <a:avLst/>
                <a:gdLst>
                  <a:gd name="connsiteX0" fmla="*/ 1044444 w 2692385"/>
                  <a:gd name="connsiteY0" fmla="*/ 0 h 2076088"/>
                  <a:gd name="connsiteX1" fmla="*/ 2088888 w 2692385"/>
                  <a:gd name="connsiteY1" fmla="*/ 0 h 2076088"/>
                  <a:gd name="connsiteX2" fmla="*/ 2088888 w 2692385"/>
                  <a:gd name="connsiteY2" fmla="*/ 512581 h 2076088"/>
                  <a:gd name="connsiteX3" fmla="*/ 2692385 w 2692385"/>
                  <a:gd name="connsiteY3" fmla="*/ 512581 h 2076088"/>
                  <a:gd name="connsiteX4" fmla="*/ 2692385 w 2692385"/>
                  <a:gd name="connsiteY4" fmla="*/ 1554919 h 2076088"/>
                  <a:gd name="connsiteX5" fmla="*/ 2088888 w 2692385"/>
                  <a:gd name="connsiteY5" fmla="*/ 1554919 h 2076088"/>
                  <a:gd name="connsiteX6" fmla="*/ 2088888 w 2692385"/>
                  <a:gd name="connsiteY6" fmla="*/ 2076088 h 2076088"/>
                  <a:gd name="connsiteX7" fmla="*/ 1044444 w 2692385"/>
                  <a:gd name="connsiteY7" fmla="*/ 2076088 h 2076088"/>
                  <a:gd name="connsiteX8" fmla="*/ 1044444 w 2692385"/>
                  <a:gd name="connsiteY8" fmla="*/ 1559213 h 2076088"/>
                  <a:gd name="connsiteX9" fmla="*/ 0 w 2692385"/>
                  <a:gd name="connsiteY9" fmla="*/ 1559213 h 2076088"/>
                  <a:gd name="connsiteX10" fmla="*/ 0 w 2692385"/>
                  <a:gd name="connsiteY10" fmla="*/ 516875 h 2076088"/>
                  <a:gd name="connsiteX11" fmla="*/ 1044444 w 2692385"/>
                  <a:gd name="connsiteY11" fmla="*/ 516875 h 207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92385" h="2076088">
                    <a:moveTo>
                      <a:pt x="1044444" y="0"/>
                    </a:moveTo>
                    <a:lnTo>
                      <a:pt x="2088888" y="0"/>
                    </a:lnTo>
                    <a:lnTo>
                      <a:pt x="2088888" y="512581"/>
                    </a:lnTo>
                    <a:lnTo>
                      <a:pt x="2692385" y="512581"/>
                    </a:lnTo>
                    <a:lnTo>
                      <a:pt x="2692385" y="1554919"/>
                    </a:lnTo>
                    <a:lnTo>
                      <a:pt x="2088888" y="1554919"/>
                    </a:lnTo>
                    <a:lnTo>
                      <a:pt x="2088888" y="2076088"/>
                    </a:lnTo>
                    <a:lnTo>
                      <a:pt x="1044444" y="2076088"/>
                    </a:lnTo>
                    <a:lnTo>
                      <a:pt x="1044444" y="1559213"/>
                    </a:lnTo>
                    <a:lnTo>
                      <a:pt x="0" y="1559213"/>
                    </a:lnTo>
                    <a:lnTo>
                      <a:pt x="0" y="516875"/>
                    </a:lnTo>
                    <a:lnTo>
                      <a:pt x="1044444" y="5168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 defTabSz="1219170"/>
                <a:endParaRPr lang="en-US" sz="3200" kern="0" dirty="0">
                  <a:solidFill>
                    <a:srgbClr val="212121">
                      <a:lumMod val="50000"/>
                      <a:lumOff val="50000"/>
                    </a:srgbClr>
                  </a:solidFill>
                  <a:latin typeface="Adobe Garamond Pro Bold" panose="02020702060506020403" pitchFamily="18" charset="0"/>
                  <a:cs typeface="Adobe Arabic" panose="02040503050201020203" pitchFamily="18" charset="-78"/>
                  <a:sym typeface="Arial"/>
                </a:endParaRPr>
              </a:p>
            </p:txBody>
          </p:sp>
          <p:cxnSp>
            <p:nvCxnSpPr>
              <p:cNvPr id="24" name="Straight Connector 23"/>
              <p:cNvCxnSpPr>
                <a:stCxn id="23" idx="11"/>
                <a:endCxn id="23" idx="10"/>
              </p:cNvCxnSpPr>
              <p:nvPr/>
            </p:nvCxnSpPr>
            <p:spPr>
              <a:xfrm flipH="1">
                <a:off x="3620805" y="2835756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8"/>
                <a:endCxn id="23" idx="9"/>
              </p:cNvCxnSpPr>
              <p:nvPr/>
            </p:nvCxnSpPr>
            <p:spPr>
              <a:xfrm flipH="1">
                <a:off x="3620805" y="3878094"/>
                <a:ext cx="104444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8"/>
                <a:endCxn id="23" idx="7"/>
              </p:cNvCxnSpPr>
              <p:nvPr/>
            </p:nvCxnSpPr>
            <p:spPr>
              <a:xfrm>
                <a:off x="4665249" y="3878094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5"/>
                <a:endCxn id="23" idx="6"/>
              </p:cNvCxnSpPr>
              <p:nvPr/>
            </p:nvCxnSpPr>
            <p:spPr>
              <a:xfrm>
                <a:off x="5709693" y="3873800"/>
                <a:ext cx="0" cy="52116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5"/>
                <a:endCxn id="23" idx="4"/>
              </p:cNvCxnSpPr>
              <p:nvPr/>
            </p:nvCxnSpPr>
            <p:spPr>
              <a:xfrm>
                <a:off x="5709693" y="3873800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3" idx="2"/>
                <a:endCxn id="23" idx="3"/>
              </p:cNvCxnSpPr>
              <p:nvPr/>
            </p:nvCxnSpPr>
            <p:spPr>
              <a:xfrm>
                <a:off x="5709693" y="2831462"/>
                <a:ext cx="60349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3" idx="2"/>
                <a:endCxn id="23" idx="1"/>
              </p:cNvCxnSpPr>
              <p:nvPr/>
            </p:nvCxnSpPr>
            <p:spPr>
              <a:xfrm flipV="1">
                <a:off x="5709693" y="2318881"/>
                <a:ext cx="0" cy="51258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3" idx="0"/>
                <a:endCxn id="23" idx="11"/>
              </p:cNvCxnSpPr>
              <p:nvPr/>
            </p:nvCxnSpPr>
            <p:spPr>
              <a:xfrm>
                <a:off x="4665249" y="2318881"/>
                <a:ext cx="0" cy="51687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3429772" y="3158522"/>
                <a:ext cx="479023" cy="383384"/>
                <a:chOff x="1420899" y="2843441"/>
                <a:chExt cx="479023" cy="3833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420899" y="2843441"/>
                  <a:ext cx="384158" cy="383384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 defTabSz="1219170"/>
                  <a:endParaRPr lang="en-US" sz="3200" kern="0" dirty="0">
                    <a:solidFill>
                      <a:srgbClr val="212121">
                        <a:lumMod val="75000"/>
                        <a:lumOff val="25000"/>
                      </a:srgbClr>
                    </a:solidFill>
                    <a:latin typeface="Adobe Garamond Pro Bold" panose="02020702060506020403" pitchFamily="18" charset="0"/>
                    <a:cs typeface="Adobe Arabic" panose="02040503050201020203" pitchFamily="18" charset="-78"/>
                    <a:sym typeface="Arial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5400000">
                  <a:off x="1718325" y="2988263"/>
                  <a:ext cx="271347" cy="91847"/>
                </a:xfrm>
                <a:prstGeom prst="triangl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defTabSz="1219170"/>
                  <a:endParaRPr lang="en-US" sz="1867" kern="0">
                    <a:solidFill>
                      <a:srgbClr val="212121"/>
                    </a:solidFill>
                    <a:latin typeface="Arial"/>
                    <a:sym typeface="Arial"/>
                  </a:endParaRPr>
                </a:p>
              </p:txBody>
            </p:sp>
          </p:grpSp>
        </p:grpSp>
        <p:cxnSp>
          <p:nvCxnSpPr>
            <p:cNvPr id="138" name="Straight Connector 137"/>
            <p:cNvCxnSpPr>
              <a:stCxn id="23" idx="0"/>
              <a:endCxn id="23" idx="1"/>
            </p:cNvCxnSpPr>
            <p:nvPr/>
          </p:nvCxnSpPr>
          <p:spPr>
            <a:xfrm>
              <a:off x="3942917" y="2227488"/>
              <a:ext cx="375936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23" idx="7"/>
              <a:endCxn id="23" idx="6"/>
            </p:cNvCxnSpPr>
            <p:nvPr/>
          </p:nvCxnSpPr>
          <p:spPr>
            <a:xfrm>
              <a:off x="3214329" y="2974749"/>
              <a:ext cx="375935" cy="3665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094496" y="3919729"/>
            <a:ext cx="1666425" cy="1573303"/>
            <a:chOff x="3820871" y="2939796"/>
            <a:chExt cx="1249819" cy="1179977"/>
          </a:xfrm>
        </p:grpSpPr>
        <p:sp>
          <p:nvSpPr>
            <p:cNvPr id="75" name="Freeform 74"/>
            <p:cNvSpPr/>
            <p:nvPr/>
          </p:nvSpPr>
          <p:spPr>
            <a:xfrm rot="2676048">
              <a:off x="4026573" y="3025206"/>
              <a:ext cx="1044117" cy="1051900"/>
            </a:xfrm>
            <a:custGeom>
              <a:avLst/>
              <a:gdLst>
                <a:gd name="connsiteX0" fmla="*/ 1042064 w 2076982"/>
                <a:gd name="connsiteY0" fmla="*/ 0 h 2092468"/>
                <a:gd name="connsiteX1" fmla="*/ 2076982 w 2076982"/>
                <a:gd name="connsiteY1" fmla="*/ 321468 h 2092468"/>
                <a:gd name="connsiteX2" fmla="*/ 2034119 w 2076982"/>
                <a:gd name="connsiteY2" fmla="*/ 1411431 h 2092468"/>
                <a:gd name="connsiteX3" fmla="*/ 1046822 w 2076982"/>
                <a:gd name="connsiteY3" fmla="*/ 2087578 h 2092468"/>
                <a:gd name="connsiteX4" fmla="*/ 1046825 w 2076982"/>
                <a:gd name="connsiteY4" fmla="*/ 2090481 h 2092468"/>
                <a:gd name="connsiteX5" fmla="*/ 1044374 w 2076982"/>
                <a:gd name="connsiteY5" fmla="*/ 2089254 h 2092468"/>
                <a:gd name="connsiteX6" fmla="*/ 1039681 w 2076982"/>
                <a:gd name="connsiteY6" fmla="*/ 2092468 h 2092468"/>
                <a:gd name="connsiteX7" fmla="*/ 1039687 w 2076982"/>
                <a:gd name="connsiteY7" fmla="*/ 2086909 h 2092468"/>
                <a:gd name="connsiteX8" fmla="*/ 0 w 2076982"/>
                <a:gd name="connsiteY8" fmla="*/ 1566606 h 2092468"/>
                <a:gd name="connsiteX9" fmla="*/ 0 w 2076982"/>
                <a:gd name="connsiteY9" fmla="*/ 524268 h 2092468"/>
                <a:gd name="connsiteX10" fmla="*/ 1042062 w 2076982"/>
                <a:gd name="connsiteY10" fmla="*/ 1950 h 20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82" h="2092468">
                  <a:moveTo>
                    <a:pt x="1042064" y="0"/>
                  </a:moveTo>
                  <a:lnTo>
                    <a:pt x="2076982" y="321468"/>
                  </a:lnTo>
                  <a:lnTo>
                    <a:pt x="2034119" y="1411431"/>
                  </a:lnTo>
                  <a:lnTo>
                    <a:pt x="1046822" y="2087578"/>
                  </a:lnTo>
                  <a:lnTo>
                    <a:pt x="1046825" y="2090481"/>
                  </a:lnTo>
                  <a:lnTo>
                    <a:pt x="1044374" y="2089254"/>
                  </a:lnTo>
                  <a:lnTo>
                    <a:pt x="1039681" y="2092468"/>
                  </a:lnTo>
                  <a:lnTo>
                    <a:pt x="1039687" y="2086909"/>
                  </a:lnTo>
                  <a:lnTo>
                    <a:pt x="0" y="1566606"/>
                  </a:lnTo>
                  <a:lnTo>
                    <a:pt x="0" y="524268"/>
                  </a:lnTo>
                  <a:lnTo>
                    <a:pt x="1042062" y="1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1219170"/>
              <a:endParaRPr lang="en-US" sz="3200" kern="0" dirty="0">
                <a:solidFill>
                  <a:srgbClr val="212121">
                    <a:lumMod val="50000"/>
                    <a:lumOff val="50000"/>
                  </a:srgbClr>
                </a:solidFill>
                <a:latin typeface="Adobe Garamond Pro Bold" panose="02020702060506020403" pitchFamily="18" charset="0"/>
                <a:cs typeface="Adobe Arabic" panose="02040503050201020203" pitchFamily="18" charset="-78"/>
                <a:sym typeface="Arial"/>
              </a:endParaRPr>
            </a:p>
          </p:txBody>
        </p:sp>
        <p:cxnSp>
          <p:nvCxnSpPr>
            <p:cNvPr id="76" name="Straight Connector 75"/>
            <p:cNvCxnSpPr>
              <a:endCxn id="75" idx="9"/>
            </p:cNvCxnSpPr>
            <p:nvPr/>
          </p:nvCxnSpPr>
          <p:spPr>
            <a:xfrm flipH="1">
              <a:off x="4361162" y="2945606"/>
              <a:ext cx="339426" cy="5215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1"/>
              <a:endCxn id="75" idx="2"/>
            </p:cNvCxnSpPr>
            <p:nvPr/>
          </p:nvCxnSpPr>
          <p:spPr>
            <a:xfrm rot="2676048" flipH="1">
              <a:off x="4965357" y="3571839"/>
              <a:ext cx="21548" cy="5479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4"/>
            </p:cNvCxnSpPr>
            <p:nvPr/>
          </p:nvCxnSpPr>
          <p:spPr>
            <a:xfrm rot="2676048" flipH="1" flipV="1">
              <a:off x="3820871" y="3511923"/>
              <a:ext cx="532735" cy="26742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75" idx="2"/>
              <a:endCxn id="75" idx="3"/>
            </p:cNvCxnSpPr>
            <p:nvPr/>
          </p:nvCxnSpPr>
          <p:spPr>
            <a:xfrm flipH="1" flipV="1">
              <a:off x="4184037" y="3926831"/>
              <a:ext cx="592058" cy="10648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5" idx="10"/>
            </p:cNvCxnSpPr>
            <p:nvPr/>
          </p:nvCxnSpPr>
          <p:spPr>
            <a:xfrm>
              <a:off x="4686301" y="2939796"/>
              <a:ext cx="232224" cy="2388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2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Proposed Methodologies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Experimental </a:t>
            </a:r>
            <a:r>
              <a:rPr lang="en-US" altLang="zh-TW" dirty="0">
                <a:effectLst/>
              </a:rPr>
              <a:t>Results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2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Conclusions and Contributions</a:t>
            </a:r>
            <a:endParaRPr lang="en-US" altLang="zh-TW" dirty="0">
              <a:effectLst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1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Future </a:t>
            </a:r>
            <a:r>
              <a:rPr lang="en-US" altLang="zh-TW" dirty="0" smtClean="0">
                <a:effectLst/>
              </a:rPr>
              <a:t>work</a:t>
            </a:r>
            <a:endParaRPr lang="en-US" altLang="zh-TW" dirty="0">
              <a:effectLst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67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effectLst/>
              </a:rPr>
              <a:t>References</a:t>
            </a:r>
            <a:endParaRPr lang="en-US" altLang="zh-TW" dirty="0">
              <a:effectLst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286247"/>
            <a:ext cx="10353762" cy="715617"/>
          </a:xfrm>
        </p:spPr>
        <p:txBody>
          <a:bodyPr/>
          <a:lstStyle/>
          <a:p>
            <a:r>
              <a:rPr lang="zh-TW" altLang="en-US" dirty="0" smtClean="0"/>
              <a:t>第一階段，初估較佳配置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3795" y="3648234"/>
            <a:ext cx="3777475" cy="416567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dirty="0" smtClean="0"/>
              <a:t>示意圖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" name="Picture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413194"/>
            <a:ext cx="3777475" cy="2144418"/>
          </a:xfrm>
          <a:prstGeom prst="rect">
            <a:avLst/>
          </a:prstGeom>
        </p:spPr>
      </p:pic>
      <p:sp>
        <p:nvSpPr>
          <p:cNvPr id="12" name="內容版面配置區 3"/>
          <p:cNvSpPr txBox="1">
            <a:spLocks/>
          </p:cNvSpPr>
          <p:nvPr/>
        </p:nvSpPr>
        <p:spPr>
          <a:xfrm>
            <a:off x="5025224" y="1413195"/>
            <a:ext cx="6394733" cy="32635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相關配置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實驗次數</a:t>
            </a:r>
            <a:r>
              <a:rPr lang="en-US" altLang="zh-TW" dirty="0" smtClean="0"/>
              <a:t>: 100</a:t>
            </a:r>
            <a:r>
              <a:rPr lang="zh-TW" altLang="en-US" dirty="0" smtClean="0"/>
              <a:t> 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世代數量: </a:t>
            </a:r>
            <a:r>
              <a:rPr lang="en-US" altLang="zh-TW" dirty="0" smtClean="0"/>
              <a:t>25 / 50 / 100 / 200</a:t>
            </a:r>
            <a:r>
              <a:rPr lang="zh-TW" altLang="en-US" dirty="0" smtClean="0"/>
              <a:t> 世代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個體數量</a:t>
            </a:r>
            <a:r>
              <a:rPr lang="en-US" altLang="zh-TW" dirty="0" smtClean="0"/>
              <a:t>: 50 / 100 / 200 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zh-TW" altLang="en-US" dirty="0" smtClean="0"/>
              <a:t>進行實驗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收集各式世代演化過程資訊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每一世代中，每一個體之基因組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在時間與效益中權衡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選擇一世代數量、一個體數量之值，並作為後續實驗標準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2564"/>
              </p:ext>
            </p:extLst>
          </p:nvPr>
        </p:nvGraphicFramePr>
        <p:xfrm>
          <a:off x="913792" y="4928818"/>
          <a:ext cx="9836370" cy="158263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39395">
                  <a:extLst>
                    <a:ext uri="{9D8B030D-6E8A-4147-A177-3AD203B41FA5}">
                      <a16:colId xmlns:a16="http://schemas.microsoft.com/office/drawing/2014/main" val="1278380478"/>
                    </a:ext>
                  </a:extLst>
                </a:gridCol>
                <a:gridCol w="1639395">
                  <a:extLst>
                    <a:ext uri="{9D8B030D-6E8A-4147-A177-3AD203B41FA5}">
                      <a16:colId xmlns:a16="http://schemas.microsoft.com/office/drawing/2014/main" val="1661257369"/>
                    </a:ext>
                  </a:extLst>
                </a:gridCol>
                <a:gridCol w="1639395">
                  <a:extLst>
                    <a:ext uri="{9D8B030D-6E8A-4147-A177-3AD203B41FA5}">
                      <a16:colId xmlns:a16="http://schemas.microsoft.com/office/drawing/2014/main" val="3096034049"/>
                    </a:ext>
                  </a:extLst>
                </a:gridCol>
                <a:gridCol w="1639395">
                  <a:extLst>
                    <a:ext uri="{9D8B030D-6E8A-4147-A177-3AD203B41FA5}">
                      <a16:colId xmlns:a16="http://schemas.microsoft.com/office/drawing/2014/main" val="168037627"/>
                    </a:ext>
                  </a:extLst>
                </a:gridCol>
                <a:gridCol w="1639395">
                  <a:extLst>
                    <a:ext uri="{9D8B030D-6E8A-4147-A177-3AD203B41FA5}">
                      <a16:colId xmlns:a16="http://schemas.microsoft.com/office/drawing/2014/main" val="4020952775"/>
                    </a:ext>
                  </a:extLst>
                </a:gridCol>
                <a:gridCol w="1639395">
                  <a:extLst>
                    <a:ext uri="{9D8B030D-6E8A-4147-A177-3AD203B41FA5}">
                      <a16:colId xmlns:a16="http://schemas.microsoft.com/office/drawing/2014/main" val="3539392708"/>
                    </a:ext>
                  </a:extLst>
                </a:gridCol>
              </a:tblGrid>
              <a:tr h="4701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/>
                        <a:t>run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/>
                        <a:t>generation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/>
                        <a:t>chromosome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/>
                        <a:t>position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/>
                        <a:t>type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/>
                        <a:t>volume</a:t>
                      </a:r>
                      <a:endParaRPr lang="zh-TW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第幾實驗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第幾世代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第幾染色體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基因座標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遊戲物件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房間編號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96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(0, 1, 5)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Treasure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Exploration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1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(2, 2, 6)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Enemy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BossRoom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51795"/>
                  </a:ext>
                </a:extLst>
              </a:tr>
            </a:tbl>
          </a:graphicData>
        </a:graphic>
      </p:graphicFrame>
      <p:sp>
        <p:nvSpPr>
          <p:cNvPr id="16" name="內容版面配置區 3"/>
          <p:cNvSpPr txBox="1">
            <a:spLocks/>
          </p:cNvSpPr>
          <p:nvPr/>
        </p:nvSpPr>
        <p:spPr>
          <a:xfrm>
            <a:off x="913796" y="4398481"/>
            <a:ext cx="2385996" cy="4165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zh-TW" altLang="en-US" dirty="0" smtClean="0"/>
              <a:t>示意資料集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8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第二階段，驗證適應性函數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93522"/>
            <a:ext cx="4993373" cy="2859739"/>
          </a:xfrm>
          <a:prstGeom prst="rect">
            <a:avLst/>
          </a:prstGeom>
        </p:spPr>
      </p:pic>
      <p:sp>
        <p:nvSpPr>
          <p:cNvPr id="9" name="內容版面配置區 3"/>
          <p:cNvSpPr txBox="1">
            <a:spLocks/>
          </p:cNvSpPr>
          <p:nvPr/>
        </p:nvSpPr>
        <p:spPr>
          <a:xfrm>
            <a:off x="913190" y="5275876"/>
            <a:ext cx="4993978" cy="4165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zh-TW" altLang="en-US" smtClean="0"/>
              <a:t>示意圖</a:t>
            </a:r>
            <a:endParaRPr lang="zh-TW" altLang="en-US" dirty="0"/>
          </a:p>
        </p:txBody>
      </p:sp>
      <p:sp>
        <p:nvSpPr>
          <p:cNvPr id="11" name="內容版面配置區 3"/>
          <p:cNvSpPr txBox="1">
            <a:spLocks/>
          </p:cNvSpPr>
          <p:nvPr/>
        </p:nvSpPr>
        <p:spPr>
          <a:xfrm>
            <a:off x="6425979" y="1884849"/>
            <a:ext cx="499397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相關配置</a:t>
            </a:r>
            <a:endParaRPr lang="en-US" altLang="zh-TW" dirty="0"/>
          </a:p>
          <a:p>
            <a:pPr lvl="1"/>
            <a:r>
              <a:rPr lang="zh-TW" altLang="en-US" dirty="0"/>
              <a:t>九項適應性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參照</a:t>
            </a:r>
            <a:r>
              <a:rPr lang="zh-TW" altLang="en-US" dirty="0"/>
              <a:t>第一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進行實驗</a:t>
            </a:r>
            <a:endParaRPr lang="en-US" altLang="zh-TW" dirty="0"/>
          </a:p>
          <a:p>
            <a:pPr lvl="1"/>
            <a:r>
              <a:rPr lang="zh-TW" altLang="en-US" dirty="0"/>
              <a:t>單項</a:t>
            </a:r>
            <a:r>
              <a:rPr lang="zh-TW" altLang="en-US" dirty="0" smtClean="0"/>
              <a:t>適應性函數權重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多項適應性函數</a:t>
            </a:r>
            <a:r>
              <a:rPr lang="zh-TW" altLang="en-US" dirty="0"/>
              <a:t>權重</a:t>
            </a:r>
            <a:r>
              <a:rPr lang="zh-TW" altLang="en-US" dirty="0" smtClean="0"/>
              <a:t>合併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觀察上述演化過程並</a:t>
            </a:r>
            <a:r>
              <a:rPr lang="zh-TW" altLang="en-US" dirty="0"/>
              <a:t>彙</a:t>
            </a:r>
            <a:r>
              <a:rPr lang="zh-TW" altLang="en-US" dirty="0" smtClean="0"/>
              <a:t>整圖表</a:t>
            </a:r>
            <a:endParaRPr lang="en-US" altLang="zh-TW" dirty="0" smtClean="0"/>
          </a:p>
          <a:p>
            <a:r>
              <a:rPr lang="zh-TW" altLang="en-US" dirty="0" smtClean="0"/>
              <a:t>備註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得分是重要的參考標準，而最低要求必須能夠體現該遊玩特徵者才算是合格的適應性函數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44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第三階段，收集</a:t>
            </a:r>
            <a:r>
              <a:rPr lang="zh-TW" altLang="en-US" dirty="0"/>
              <a:t>遊玩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1" name="內容版面配置區 3"/>
          <p:cNvSpPr txBox="1">
            <a:spLocks/>
          </p:cNvSpPr>
          <p:nvPr/>
        </p:nvSpPr>
        <p:spPr>
          <a:xfrm>
            <a:off x="913795" y="1884849"/>
            <a:ext cx="105061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相關配置</a:t>
            </a:r>
            <a:endParaRPr lang="en-US" altLang="zh-TW" dirty="0"/>
          </a:p>
          <a:p>
            <a:pPr lvl="1"/>
            <a:r>
              <a:rPr lang="zh-TW" altLang="en-US" dirty="0" smtClean="0"/>
              <a:t>設計一系列任務語法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轉換為遊戲實際關卡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導入相關戰鬥系統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進行</a:t>
            </a:r>
            <a:r>
              <a:rPr lang="zh-TW" altLang="en-US" dirty="0"/>
              <a:t>實驗</a:t>
            </a:r>
            <a:endParaRPr lang="en-US" altLang="zh-TW" dirty="0"/>
          </a:p>
          <a:p>
            <a:pPr lvl="1"/>
            <a:r>
              <a:rPr lang="zh-TW" altLang="en-US" dirty="0"/>
              <a:t>蒐集受試者遊玩</a:t>
            </a:r>
            <a:r>
              <a:rPr lang="zh-TW" altLang="en-US" dirty="0" smtClean="0"/>
              <a:t>數據與問卷調查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實驗組與對照組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參考文獻之指標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探索性、安全性、資源控制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我方設計之指標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九項適應性函數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遊玩數據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時間</a:t>
            </a:r>
            <a:r>
              <a:rPr lang="zh-TW" altLang="en-US" dirty="0"/>
              <a:t>軸</a:t>
            </a:r>
            <a:r>
              <a:rPr lang="zh-TW" altLang="en-US" dirty="0" smtClean="0"/>
              <a:t>、所在區域、採取動作、角色狀態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問卷調查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依所在區域是否有體現相關遊玩特徵評分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7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目前進度順序與預期產出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1" cy="4348355"/>
          </a:xfrm>
        </p:spPr>
        <p:txBody>
          <a:bodyPr numCol="2">
            <a:normAutofit/>
          </a:bodyPr>
          <a:lstStyle/>
          <a:p>
            <a:pPr marL="494100" indent="-457200">
              <a:buSzPct val="100000"/>
              <a:buFont typeface="+mj-lt"/>
              <a:buAutoNum type="arabicPeriod"/>
            </a:pPr>
            <a:r>
              <a:rPr lang="zh-TW" altLang="en-US" dirty="0" smtClean="0"/>
              <a:t>佈局檢視工具</a:t>
            </a:r>
            <a:endParaRPr lang="en-US" altLang="zh-TW" dirty="0"/>
          </a:p>
          <a:p>
            <a:pPr lvl="1"/>
            <a:r>
              <a:rPr lang="zh-TW" altLang="en-US" dirty="0" smtClean="0"/>
              <a:t>匯出各世代基因原始資料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廣柏支援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匯出</a:t>
            </a:r>
            <a:r>
              <a:rPr lang="zh-TW" altLang="en-US" dirty="0"/>
              <a:t>各世代最佳個體</a:t>
            </a:r>
            <a:r>
              <a:rPr lang="zh-TW" altLang="en-US" dirty="0" smtClean="0"/>
              <a:t>之</a:t>
            </a:r>
            <a:r>
              <a:rPr lang="zh-TW" altLang="en-US" u="sng" dirty="0" smtClean="0"/>
              <a:t>佈局截圖</a:t>
            </a:r>
            <a:endParaRPr lang="en-US" altLang="zh-TW" u="sng" dirty="0" smtClean="0"/>
          </a:p>
          <a:p>
            <a:pPr lvl="1"/>
            <a:r>
              <a:rPr lang="zh-TW" altLang="en-US" dirty="0" smtClean="0"/>
              <a:t>匯出各世代最佳個體之</a:t>
            </a:r>
            <a:r>
              <a:rPr lang="zh-TW" altLang="en-US" u="sng" dirty="0" smtClean="0"/>
              <a:t>誤差線圖表</a:t>
            </a:r>
            <a:endParaRPr lang="en-US" altLang="zh-TW" u="sng" dirty="0" smtClean="0"/>
          </a:p>
          <a:p>
            <a:pPr lvl="1"/>
            <a:r>
              <a:rPr lang="zh-TW" altLang="en-US" dirty="0" smtClean="0"/>
              <a:t>已網頁呈現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94100" indent="-457200">
              <a:buSzPct val="100000"/>
              <a:buFont typeface="+mj-lt"/>
              <a:buAutoNum type="arabicPeriod"/>
            </a:pPr>
            <a:r>
              <a:rPr lang="zh-TW" altLang="en-US" dirty="0" smtClean="0"/>
              <a:t>適應性函數</a:t>
            </a:r>
            <a:endParaRPr lang="en-US" altLang="zh-TW" u="sng" dirty="0"/>
          </a:p>
          <a:p>
            <a:pPr lvl="1"/>
            <a:r>
              <a:rPr lang="zh-TW" altLang="en-US" dirty="0" smtClean="0"/>
              <a:t>相關函數設計 </a:t>
            </a:r>
            <a:r>
              <a:rPr lang="en-US" altLang="zh-TW" dirty="0" smtClean="0"/>
              <a:t>(</a:t>
            </a:r>
            <a:r>
              <a:rPr lang="zh-TW" altLang="en-US" dirty="0"/>
              <a:t>品陵支援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相關函數實作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94100" indent="-457200">
              <a:buSzPct val="100000"/>
              <a:buFont typeface="+mj-lt"/>
              <a:buAutoNum type="arabicPeriod"/>
            </a:pPr>
            <a:r>
              <a:rPr lang="zh-TW" altLang="en-US" dirty="0" smtClean="0"/>
              <a:t>導入戰鬥系統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大學部支援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將遊戲物件識別物轉換為功能性物件</a:t>
            </a:r>
            <a:endParaRPr lang="en-US" altLang="zh-TW" dirty="0"/>
          </a:p>
          <a:p>
            <a:pPr lvl="1"/>
            <a:r>
              <a:rPr lang="zh-TW" altLang="en-US" dirty="0"/>
              <a:t>玩家與敵方為可進行戰鬥之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94100" indent="-457200">
              <a:buSzPct val="100000"/>
              <a:buFont typeface="+mj-lt"/>
              <a:buAutoNum type="arabicPeriod"/>
            </a:pPr>
            <a:r>
              <a:rPr lang="zh-TW" altLang="en-US" dirty="0" smtClean="0"/>
              <a:t>遊戲設計</a:t>
            </a:r>
            <a:endParaRPr lang="en-US" altLang="zh-TW" dirty="0" smtClean="0"/>
          </a:p>
          <a:p>
            <a:pPr lvl="1"/>
            <a:r>
              <a:rPr lang="zh-TW" altLang="en-US" dirty="0"/>
              <a:t>設計</a:t>
            </a:r>
            <a:r>
              <a:rPr lang="zh-TW" altLang="en-US" dirty="0" smtClean="0"/>
              <a:t>基礎房型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</a:t>
            </a:r>
            <a:r>
              <a:rPr lang="zh-TW" altLang="en-US" dirty="0"/>
              <a:t>計</a:t>
            </a:r>
            <a:r>
              <a:rPr lang="zh-TW" altLang="en-US" dirty="0" smtClean="0"/>
              <a:t>任務語法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36900" indent="0">
              <a:buNone/>
            </a:pPr>
            <a:r>
              <a:rPr lang="zh-TW" altLang="en-US" dirty="0" smtClean="0"/>
              <a:t>以上規劃約可在六月底前完成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含測試優化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1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>
                <a:effectLst/>
              </a:rPr>
              <a:t>遊玩</a:t>
            </a:r>
            <a:r>
              <a:rPr lang="zh-TW" altLang="zh-TW" dirty="0" smtClean="0">
                <a:effectLst/>
              </a:rPr>
              <a:t>特徵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>
                <a:effectLst/>
              </a:rPr>
              <a:t>(gameplay patterns)</a:t>
            </a:r>
            <a:endParaRPr lang="en-US" altLang="zh-TW" dirty="0" smtClean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zh-TW" altLang="zh-TW" dirty="0" smtClean="0">
                <a:effectLst/>
              </a:rPr>
              <a:t>我們</a:t>
            </a:r>
            <a:r>
              <a:rPr lang="zh-TW" altLang="zh-TW" dirty="0">
                <a:effectLst/>
              </a:rPr>
              <a:t>針對遊戲過程中的</a:t>
            </a:r>
            <a:r>
              <a:rPr lang="zh-TW" altLang="zh-TW" dirty="0" smtClean="0">
                <a:effectLst/>
              </a:rPr>
              <a:t>遊玩進行</a:t>
            </a:r>
            <a:r>
              <a:rPr lang="zh-TW" altLang="zh-TW" dirty="0">
                <a:effectLst/>
              </a:rPr>
              <a:t>抽象化，使用程序化生成技術產生帶有意義遊戲關卡內容，藉此消彌或降低因隨機性所產生的不穩定要素，以改善並豐富遊戲體驗。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7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effectLst/>
              </a:rPr>
              <a:t>Related Works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4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Mission / Space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6" y="2855733"/>
            <a:ext cx="5817418" cy="358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effectLst/>
              </a:rPr>
              <a:t>Transformational Grammars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effectLst/>
              </a:rPr>
              <a:t>Mission Grammars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effectLst/>
              </a:rPr>
              <a:t>Space Grammars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effectLst/>
              </a:rPr>
              <a:t>Mission Graph Convert into Space Graph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66" y="2997931"/>
            <a:ext cx="3596222" cy="3300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913794" y="1729588"/>
            <a:ext cx="10353762" cy="11261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50000"/>
              </a:lnSpc>
              <a:buFont typeface="Wingdings 2" charset="2"/>
              <a:buNone/>
            </a:pPr>
            <a:r>
              <a:rPr lang="en-US" altLang="zh-TW" dirty="0" smtClean="0">
                <a:effectLst/>
              </a:rPr>
              <a:t>Mission/Space framework, focuses on </a:t>
            </a:r>
            <a:r>
              <a:rPr lang="en-US" altLang="zh-TW" b="1" dirty="0" smtClean="0">
                <a:solidFill>
                  <a:srgbClr val="FFC000"/>
                </a:solidFill>
                <a:effectLst/>
              </a:rPr>
              <a:t>level design</a:t>
            </a:r>
            <a:r>
              <a:rPr lang="en-US" altLang="zh-TW" dirty="0" smtClean="0">
                <a:effectLst/>
              </a:rPr>
              <a:t> and the </a:t>
            </a:r>
            <a:r>
              <a:rPr lang="en-US" altLang="zh-TW" b="1" dirty="0" smtClean="0">
                <a:solidFill>
                  <a:srgbClr val="FFC000"/>
                </a:solidFill>
                <a:effectLst/>
              </a:rPr>
              <a:t>mechanics</a:t>
            </a:r>
            <a:r>
              <a:rPr lang="en-US" altLang="zh-TW" dirty="0" smtClean="0">
                <a:effectLst/>
              </a:rPr>
              <a:t> that control player progression through a game.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9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1" y="0"/>
            <a:ext cx="9872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2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elements of space graphs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75" name="群組 274"/>
          <p:cNvGrpSpPr/>
          <p:nvPr/>
        </p:nvGrpSpPr>
        <p:grpSpPr>
          <a:xfrm>
            <a:off x="2093711" y="2273448"/>
            <a:ext cx="7993930" cy="3299873"/>
            <a:chOff x="1946177" y="1881562"/>
            <a:chExt cx="7993930" cy="3299873"/>
          </a:xfrm>
        </p:grpSpPr>
        <p:grpSp>
          <p:nvGrpSpPr>
            <p:cNvPr id="185" name="群組 184"/>
            <p:cNvGrpSpPr/>
            <p:nvPr/>
          </p:nvGrpSpPr>
          <p:grpSpPr>
            <a:xfrm>
              <a:off x="1946177" y="1885907"/>
              <a:ext cx="1413338" cy="938195"/>
              <a:chOff x="196829" y="1329575"/>
              <a:chExt cx="1413338" cy="938195"/>
            </a:xfrm>
          </p:grpSpPr>
          <p:sp>
            <p:nvSpPr>
              <p:cNvPr id="186" name="圓角矩形 185"/>
              <p:cNvSpPr/>
              <p:nvPr/>
            </p:nvSpPr>
            <p:spPr>
              <a:xfrm>
                <a:off x="196829" y="1329575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87" name="橢圓 186"/>
              <p:cNvSpPr/>
              <p:nvPr/>
            </p:nvSpPr>
            <p:spPr>
              <a:xfrm>
                <a:off x="702703" y="1423331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11700" y="1766555"/>
                <a:ext cx="1183596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Place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群組 188"/>
            <p:cNvGrpSpPr/>
            <p:nvPr/>
          </p:nvGrpSpPr>
          <p:grpSpPr>
            <a:xfrm>
              <a:off x="1946177" y="3060875"/>
              <a:ext cx="1413338" cy="938195"/>
              <a:chOff x="196829" y="2504543"/>
              <a:chExt cx="1413338" cy="938195"/>
            </a:xfrm>
          </p:grpSpPr>
          <p:sp>
            <p:nvSpPr>
              <p:cNvPr id="190" name="圓角矩形 189"/>
              <p:cNvSpPr/>
              <p:nvPr/>
            </p:nvSpPr>
            <p:spPr>
              <a:xfrm>
                <a:off x="196829" y="2504543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91" name="文字方塊 190"/>
              <p:cNvSpPr txBox="1"/>
              <p:nvPr/>
            </p:nvSpPr>
            <p:spPr>
              <a:xfrm>
                <a:off x="311700" y="2941523"/>
                <a:ext cx="1183596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Lock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92" name="群組 191"/>
              <p:cNvGrpSpPr/>
              <p:nvPr/>
            </p:nvGrpSpPr>
            <p:grpSpPr>
              <a:xfrm>
                <a:off x="834089" y="2757892"/>
                <a:ext cx="135727" cy="135727"/>
                <a:chOff x="702703" y="2598299"/>
                <a:chExt cx="388620" cy="388620"/>
              </a:xfrm>
            </p:grpSpPr>
            <p:sp>
              <p:nvSpPr>
                <p:cNvPr id="193" name="橢圓 192"/>
                <p:cNvSpPr/>
                <p:nvPr/>
              </p:nvSpPr>
              <p:spPr>
                <a:xfrm>
                  <a:off x="702703" y="2598299"/>
                  <a:ext cx="388620" cy="38862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grpSp>
              <p:nvGrpSpPr>
                <p:cNvPr id="194" name="群組 193"/>
                <p:cNvGrpSpPr/>
                <p:nvPr/>
              </p:nvGrpSpPr>
              <p:grpSpPr>
                <a:xfrm>
                  <a:off x="771525" y="2667164"/>
                  <a:ext cx="259557" cy="230983"/>
                  <a:chOff x="771525" y="2667164"/>
                  <a:chExt cx="259557" cy="230983"/>
                </a:xfrm>
              </p:grpSpPr>
              <p:sp>
                <p:nvSpPr>
                  <p:cNvPr id="195" name="矩形 194"/>
                  <p:cNvSpPr/>
                  <p:nvPr/>
                </p:nvSpPr>
                <p:spPr>
                  <a:xfrm>
                    <a:off x="771525" y="2738603"/>
                    <a:ext cx="259557" cy="159544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196" name="橢圓 195"/>
                  <p:cNvSpPr/>
                  <p:nvPr/>
                </p:nvSpPr>
                <p:spPr>
                  <a:xfrm>
                    <a:off x="823937" y="2667164"/>
                    <a:ext cx="142879" cy="14287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tIns="21600" rIns="900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97" name="群組 196"/>
            <p:cNvGrpSpPr/>
            <p:nvPr/>
          </p:nvGrpSpPr>
          <p:grpSpPr>
            <a:xfrm>
              <a:off x="1946177" y="4235843"/>
              <a:ext cx="1413338" cy="938195"/>
              <a:chOff x="196829" y="3679511"/>
              <a:chExt cx="1413338" cy="938195"/>
            </a:xfrm>
          </p:grpSpPr>
          <p:sp>
            <p:nvSpPr>
              <p:cNvPr id="198" name="圓角矩形 197"/>
              <p:cNvSpPr/>
              <p:nvPr/>
            </p:nvSpPr>
            <p:spPr>
              <a:xfrm>
                <a:off x="196829" y="3679511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99" name="橢圓 198"/>
              <p:cNvSpPr/>
              <p:nvPr/>
            </p:nvSpPr>
            <p:spPr>
              <a:xfrm>
                <a:off x="702703" y="377326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00" name="文字方塊 199"/>
              <p:cNvSpPr txBox="1"/>
              <p:nvPr/>
            </p:nvSpPr>
            <p:spPr>
              <a:xfrm>
                <a:off x="311700" y="4116491"/>
                <a:ext cx="1183596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Place containing a game element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825431" y="3778188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e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202" name="群組 201"/>
            <p:cNvGrpSpPr/>
            <p:nvPr/>
          </p:nvGrpSpPr>
          <p:grpSpPr>
            <a:xfrm>
              <a:off x="3902293" y="1893304"/>
              <a:ext cx="1413338" cy="938195"/>
              <a:chOff x="1886299" y="1329575"/>
              <a:chExt cx="1413338" cy="938195"/>
            </a:xfrm>
          </p:grpSpPr>
          <p:sp>
            <p:nvSpPr>
              <p:cNvPr id="203" name="圓角矩形 202"/>
              <p:cNvSpPr/>
              <p:nvPr/>
            </p:nvSpPr>
            <p:spPr>
              <a:xfrm>
                <a:off x="1886299" y="1329575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04" name="橢圓 203"/>
              <p:cNvSpPr/>
              <p:nvPr/>
            </p:nvSpPr>
            <p:spPr>
              <a:xfrm>
                <a:off x="2061432" y="1423331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05" name="文字方塊 204"/>
              <p:cNvSpPr txBox="1"/>
              <p:nvPr/>
            </p:nvSpPr>
            <p:spPr>
              <a:xfrm>
                <a:off x="2001170" y="1766555"/>
                <a:ext cx="1183596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Path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橢圓 205"/>
              <p:cNvSpPr/>
              <p:nvPr/>
            </p:nvSpPr>
            <p:spPr>
              <a:xfrm>
                <a:off x="2745669" y="1423331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07" name="直線單箭頭接點 206"/>
              <p:cNvCxnSpPr>
                <a:stCxn id="204" idx="6"/>
                <a:endCxn id="206" idx="2"/>
              </p:cNvCxnSpPr>
              <p:nvPr/>
            </p:nvCxnSpPr>
            <p:spPr>
              <a:xfrm>
                <a:off x="2450052" y="1617641"/>
                <a:ext cx="29561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208" name="群組 207"/>
            <p:cNvGrpSpPr/>
            <p:nvPr/>
          </p:nvGrpSpPr>
          <p:grpSpPr>
            <a:xfrm>
              <a:off x="3902293" y="3068272"/>
              <a:ext cx="1413338" cy="938195"/>
              <a:chOff x="1886299" y="2504543"/>
              <a:chExt cx="1413338" cy="938195"/>
            </a:xfrm>
          </p:grpSpPr>
          <p:sp>
            <p:nvSpPr>
              <p:cNvPr id="209" name="圓角矩形 208"/>
              <p:cNvSpPr/>
              <p:nvPr/>
            </p:nvSpPr>
            <p:spPr>
              <a:xfrm>
                <a:off x="1886299" y="2504543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10" name="橢圓 209"/>
              <p:cNvSpPr/>
              <p:nvPr/>
            </p:nvSpPr>
            <p:spPr>
              <a:xfrm>
                <a:off x="2061432" y="2598299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11" name="文字方塊 210"/>
              <p:cNvSpPr txBox="1"/>
              <p:nvPr/>
            </p:nvSpPr>
            <p:spPr>
              <a:xfrm>
                <a:off x="2001170" y="2941523"/>
                <a:ext cx="1183596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Valve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橢圓 211"/>
              <p:cNvSpPr/>
              <p:nvPr/>
            </p:nvSpPr>
            <p:spPr>
              <a:xfrm>
                <a:off x="2745669" y="2598299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13" name="直線單箭頭接點 212"/>
              <p:cNvCxnSpPr>
                <a:stCxn id="210" idx="6"/>
              </p:cNvCxnSpPr>
              <p:nvPr/>
            </p:nvCxnSpPr>
            <p:spPr>
              <a:xfrm>
                <a:off x="2450052" y="2792609"/>
                <a:ext cx="27092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2720975" y="2746375"/>
                <a:ext cx="0" cy="9084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5" name="群組 214"/>
            <p:cNvGrpSpPr/>
            <p:nvPr/>
          </p:nvGrpSpPr>
          <p:grpSpPr>
            <a:xfrm>
              <a:off x="3902293" y="4243240"/>
              <a:ext cx="1413338" cy="938195"/>
              <a:chOff x="1886299" y="3679511"/>
              <a:chExt cx="1413338" cy="938195"/>
            </a:xfrm>
          </p:grpSpPr>
          <p:sp>
            <p:nvSpPr>
              <p:cNvPr id="216" name="圓角矩形 215"/>
              <p:cNvSpPr/>
              <p:nvPr/>
            </p:nvSpPr>
            <p:spPr>
              <a:xfrm>
                <a:off x="1886299" y="3679511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17" name="橢圓 216"/>
              <p:cNvSpPr/>
              <p:nvPr/>
            </p:nvSpPr>
            <p:spPr>
              <a:xfrm>
                <a:off x="2061432" y="377326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18" name="文字方塊 217"/>
              <p:cNvSpPr txBox="1"/>
              <p:nvPr/>
            </p:nvSpPr>
            <p:spPr>
              <a:xfrm>
                <a:off x="2001170" y="4116491"/>
                <a:ext cx="1183596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Window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橢圓 218"/>
              <p:cNvSpPr/>
              <p:nvPr/>
            </p:nvSpPr>
            <p:spPr>
              <a:xfrm>
                <a:off x="2745669" y="377326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20" name="直線單箭頭接點 219"/>
              <p:cNvCxnSpPr>
                <a:stCxn id="217" idx="6"/>
                <a:endCxn id="219" idx="2"/>
              </p:cNvCxnSpPr>
              <p:nvPr/>
            </p:nvCxnSpPr>
            <p:spPr>
              <a:xfrm>
                <a:off x="2450052" y="3967577"/>
                <a:ext cx="29561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221" name="群組 220"/>
            <p:cNvGrpSpPr/>
            <p:nvPr/>
          </p:nvGrpSpPr>
          <p:grpSpPr>
            <a:xfrm>
              <a:off x="5956573" y="1893304"/>
              <a:ext cx="2003805" cy="938195"/>
              <a:chOff x="3573386" y="1329575"/>
              <a:chExt cx="2003805" cy="938195"/>
            </a:xfrm>
          </p:grpSpPr>
          <p:sp>
            <p:nvSpPr>
              <p:cNvPr id="222" name="圓角矩形 221"/>
              <p:cNvSpPr/>
              <p:nvPr/>
            </p:nvSpPr>
            <p:spPr>
              <a:xfrm>
                <a:off x="3573386" y="1329575"/>
                <a:ext cx="2003805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23" name="橢圓 222"/>
              <p:cNvSpPr/>
              <p:nvPr/>
            </p:nvSpPr>
            <p:spPr>
              <a:xfrm>
                <a:off x="3748519" y="1423331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24" name="文字方塊 223"/>
              <p:cNvSpPr txBox="1"/>
              <p:nvPr/>
            </p:nvSpPr>
            <p:spPr>
              <a:xfrm>
                <a:off x="3688256" y="1766555"/>
                <a:ext cx="1774331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 key unlocking a lock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橢圓 224"/>
              <p:cNvSpPr/>
              <p:nvPr/>
            </p:nvSpPr>
            <p:spPr>
              <a:xfrm>
                <a:off x="5008949" y="1423331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26" name="直線單箭頭接點 225"/>
              <p:cNvCxnSpPr>
                <a:stCxn id="223" idx="6"/>
                <a:endCxn id="232" idx="2"/>
              </p:cNvCxnSpPr>
              <p:nvPr/>
            </p:nvCxnSpPr>
            <p:spPr>
              <a:xfrm flipV="1">
                <a:off x="4137139" y="1616207"/>
                <a:ext cx="368041" cy="143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grpSp>
            <p:nvGrpSpPr>
              <p:cNvPr id="227" name="群組 226"/>
              <p:cNvGrpSpPr/>
              <p:nvPr/>
            </p:nvGrpSpPr>
            <p:grpSpPr>
              <a:xfrm>
                <a:off x="4505180" y="1548343"/>
                <a:ext cx="135727" cy="135727"/>
                <a:chOff x="702703" y="2598299"/>
                <a:chExt cx="388620" cy="388620"/>
              </a:xfrm>
            </p:grpSpPr>
            <p:sp>
              <p:nvSpPr>
                <p:cNvPr id="232" name="橢圓 231"/>
                <p:cNvSpPr/>
                <p:nvPr/>
              </p:nvSpPr>
              <p:spPr>
                <a:xfrm>
                  <a:off x="702703" y="2598299"/>
                  <a:ext cx="388620" cy="38862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grpSp>
              <p:nvGrpSpPr>
                <p:cNvPr id="233" name="群組 232"/>
                <p:cNvGrpSpPr/>
                <p:nvPr/>
              </p:nvGrpSpPr>
              <p:grpSpPr>
                <a:xfrm>
                  <a:off x="771525" y="2667164"/>
                  <a:ext cx="259557" cy="230983"/>
                  <a:chOff x="771525" y="2667164"/>
                  <a:chExt cx="259557" cy="230983"/>
                </a:xfrm>
              </p:grpSpPr>
              <p:sp>
                <p:nvSpPr>
                  <p:cNvPr id="234" name="矩形 233"/>
                  <p:cNvSpPr/>
                  <p:nvPr/>
                </p:nvSpPr>
                <p:spPr>
                  <a:xfrm>
                    <a:off x="771525" y="2738603"/>
                    <a:ext cx="259557" cy="159544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35" name="橢圓 234"/>
                  <p:cNvSpPr/>
                  <p:nvPr/>
                </p:nvSpPr>
                <p:spPr>
                  <a:xfrm>
                    <a:off x="823937" y="2667164"/>
                    <a:ext cx="142879" cy="14287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tIns="21600" rIns="900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228" name="直線單箭頭接點 227"/>
              <p:cNvCxnSpPr>
                <a:stCxn id="232" idx="6"/>
                <a:endCxn id="225" idx="2"/>
              </p:cNvCxnSpPr>
              <p:nvPr/>
            </p:nvCxnSpPr>
            <p:spPr>
              <a:xfrm>
                <a:off x="4640907" y="1616207"/>
                <a:ext cx="368042" cy="143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29" name="直線單箭頭接點 228"/>
              <p:cNvCxnSpPr>
                <a:stCxn id="231" idx="6"/>
              </p:cNvCxnSpPr>
              <p:nvPr/>
            </p:nvCxnSpPr>
            <p:spPr>
              <a:xfrm flipV="1">
                <a:off x="4011216" y="1388269"/>
                <a:ext cx="515540" cy="11385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直線單箭頭接點 229"/>
              <p:cNvCxnSpPr>
                <a:endCxn id="232" idx="0"/>
              </p:cNvCxnSpPr>
              <p:nvPr/>
            </p:nvCxnSpPr>
            <p:spPr>
              <a:xfrm>
                <a:off x="4529138" y="1402556"/>
                <a:ext cx="43906" cy="14578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31" name="橢圓 230"/>
              <p:cNvSpPr/>
              <p:nvPr/>
            </p:nvSpPr>
            <p:spPr>
              <a:xfrm>
                <a:off x="3875489" y="1434256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k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236" name="群組 235"/>
            <p:cNvGrpSpPr/>
            <p:nvPr/>
          </p:nvGrpSpPr>
          <p:grpSpPr>
            <a:xfrm>
              <a:off x="5953747" y="3068272"/>
              <a:ext cx="2003805" cy="938195"/>
              <a:chOff x="3570560" y="2504543"/>
              <a:chExt cx="2003805" cy="938195"/>
            </a:xfrm>
          </p:grpSpPr>
          <p:sp>
            <p:nvSpPr>
              <p:cNvPr id="237" name="圓角矩形 236"/>
              <p:cNvSpPr/>
              <p:nvPr/>
            </p:nvSpPr>
            <p:spPr>
              <a:xfrm>
                <a:off x="3570560" y="2504543"/>
                <a:ext cx="2003805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38" name="橢圓 237"/>
              <p:cNvSpPr/>
              <p:nvPr/>
            </p:nvSpPr>
            <p:spPr>
              <a:xfrm>
                <a:off x="3745693" y="2598299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39" name="文字方塊 238"/>
              <p:cNvSpPr txBox="1"/>
              <p:nvPr/>
            </p:nvSpPr>
            <p:spPr>
              <a:xfrm>
                <a:off x="3685430" y="2941523"/>
                <a:ext cx="1774331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 trigger locking an </a:t>
                </a:r>
                <a:b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</a:b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open lock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5006123" y="2598299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41" name="直線單箭頭接點 240"/>
              <p:cNvCxnSpPr>
                <a:stCxn id="238" idx="6"/>
                <a:endCxn id="248" idx="2"/>
              </p:cNvCxnSpPr>
              <p:nvPr/>
            </p:nvCxnSpPr>
            <p:spPr>
              <a:xfrm flipV="1">
                <a:off x="4134313" y="2791175"/>
                <a:ext cx="368041" cy="143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42" name="直線單箭頭接點 241"/>
              <p:cNvCxnSpPr>
                <a:stCxn id="248" idx="6"/>
                <a:endCxn id="240" idx="2"/>
              </p:cNvCxnSpPr>
              <p:nvPr/>
            </p:nvCxnSpPr>
            <p:spPr>
              <a:xfrm>
                <a:off x="4638081" y="2791175"/>
                <a:ext cx="368042" cy="143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43" name="直線單箭頭接點 242"/>
              <p:cNvCxnSpPr>
                <a:stCxn id="246" idx="2"/>
              </p:cNvCxnSpPr>
              <p:nvPr/>
            </p:nvCxnSpPr>
            <p:spPr>
              <a:xfrm flipH="1" flipV="1">
                <a:off x="4610100" y="2536031"/>
                <a:ext cx="522464" cy="14248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直線單箭頭接點 243"/>
              <p:cNvCxnSpPr>
                <a:endCxn id="247" idx="0"/>
              </p:cNvCxnSpPr>
              <p:nvPr/>
            </p:nvCxnSpPr>
            <p:spPr>
              <a:xfrm flipH="1">
                <a:off x="4573802" y="2554194"/>
                <a:ext cx="33601" cy="12186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  <p:grpSp>
            <p:nvGrpSpPr>
              <p:cNvPr id="245" name="群組 244"/>
              <p:cNvGrpSpPr/>
              <p:nvPr/>
            </p:nvGrpSpPr>
            <p:grpSpPr>
              <a:xfrm>
                <a:off x="4502354" y="2723311"/>
                <a:ext cx="135727" cy="135727"/>
                <a:chOff x="4502354" y="2723311"/>
                <a:chExt cx="135727" cy="135727"/>
              </a:xfrm>
            </p:grpSpPr>
            <p:sp>
              <p:nvSpPr>
                <p:cNvPr id="248" name="橢圓 247"/>
                <p:cNvSpPr/>
                <p:nvPr/>
              </p:nvSpPr>
              <p:spPr>
                <a:xfrm>
                  <a:off x="4502354" y="2723311"/>
                  <a:ext cx="135727" cy="13572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49" name="橢圓 248"/>
                <p:cNvSpPr/>
                <p:nvPr/>
              </p:nvSpPr>
              <p:spPr>
                <a:xfrm>
                  <a:off x="4544695" y="2747362"/>
                  <a:ext cx="49901" cy="49901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18209557">
                  <a:off x="4543646" y="2749176"/>
                  <a:ext cx="45719" cy="7706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>
                  <a:off x="4526390" y="2772312"/>
                  <a:ext cx="90651" cy="55722"/>
                </a:xfrm>
                <a:prstGeom prst="rect">
                  <a:avLst/>
                </a:pr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246" name="橢圓 245"/>
              <p:cNvSpPr/>
              <p:nvPr/>
            </p:nvSpPr>
            <p:spPr>
              <a:xfrm>
                <a:off x="5132564" y="2610648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47" name="橢圓 246"/>
              <p:cNvSpPr/>
              <p:nvPr/>
            </p:nvSpPr>
            <p:spPr>
              <a:xfrm>
                <a:off x="4550942" y="2676056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252" name="群組 251"/>
            <p:cNvGrpSpPr/>
            <p:nvPr/>
          </p:nvGrpSpPr>
          <p:grpSpPr>
            <a:xfrm>
              <a:off x="5957672" y="4243240"/>
              <a:ext cx="1999880" cy="938195"/>
              <a:chOff x="3574485" y="3679511"/>
              <a:chExt cx="1999880" cy="938195"/>
            </a:xfrm>
          </p:grpSpPr>
          <p:sp>
            <p:nvSpPr>
              <p:cNvPr id="253" name="圓角矩形 252"/>
              <p:cNvSpPr/>
              <p:nvPr/>
            </p:nvSpPr>
            <p:spPr>
              <a:xfrm>
                <a:off x="3574485" y="3679511"/>
                <a:ext cx="1999880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54" name="橢圓 253"/>
              <p:cNvSpPr/>
              <p:nvPr/>
            </p:nvSpPr>
            <p:spPr>
              <a:xfrm>
                <a:off x="4034997" y="3785962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55" name="文字方塊 254"/>
              <p:cNvSpPr txBox="1"/>
              <p:nvPr/>
            </p:nvSpPr>
            <p:spPr>
              <a:xfrm>
                <a:off x="3689355" y="4116491"/>
                <a:ext cx="1770405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 trigger that transports</a:t>
                </a:r>
                <a:b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</a:b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 player to another place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橢圓 255"/>
              <p:cNvSpPr/>
              <p:nvPr/>
            </p:nvSpPr>
            <p:spPr>
              <a:xfrm>
                <a:off x="4719234" y="3785962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57" name="直線單箭頭接點 256"/>
              <p:cNvCxnSpPr>
                <a:stCxn id="259" idx="6"/>
              </p:cNvCxnSpPr>
              <p:nvPr/>
            </p:nvCxnSpPr>
            <p:spPr>
              <a:xfrm>
                <a:off x="4295892" y="3862378"/>
                <a:ext cx="407077" cy="7859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58" name="直線單箭頭接點 257"/>
              <p:cNvCxnSpPr/>
              <p:nvPr/>
            </p:nvCxnSpPr>
            <p:spPr>
              <a:xfrm flipH="1">
                <a:off x="4693444" y="3891219"/>
                <a:ext cx="17262" cy="949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9" name="橢圓 258"/>
              <p:cNvSpPr/>
              <p:nvPr/>
            </p:nvSpPr>
            <p:spPr>
              <a:xfrm>
                <a:off x="4160165" y="3794514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260" name="群組 259"/>
            <p:cNvGrpSpPr/>
            <p:nvPr/>
          </p:nvGrpSpPr>
          <p:grpSpPr>
            <a:xfrm>
              <a:off x="8526769" y="1881562"/>
              <a:ext cx="1408336" cy="1193178"/>
              <a:chOff x="5855230" y="1342853"/>
              <a:chExt cx="1408336" cy="1193178"/>
            </a:xfrm>
          </p:grpSpPr>
          <p:sp>
            <p:nvSpPr>
              <p:cNvPr id="261" name="圓角矩形 260"/>
              <p:cNvSpPr/>
              <p:nvPr/>
            </p:nvSpPr>
            <p:spPr>
              <a:xfrm>
                <a:off x="5855230" y="1342853"/>
                <a:ext cx="1408336" cy="1193178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62" name="橢圓 261"/>
              <p:cNvSpPr/>
              <p:nvPr/>
            </p:nvSpPr>
            <p:spPr>
              <a:xfrm>
                <a:off x="6300295" y="1430598"/>
                <a:ext cx="599027" cy="599027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63" name="文字方塊 262"/>
              <p:cNvSpPr txBox="1"/>
              <p:nvPr/>
            </p:nvSpPr>
            <p:spPr>
              <a:xfrm>
                <a:off x="5967008" y="2034816"/>
                <a:ext cx="1181687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 monster</a:t>
                </a:r>
                <a:b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</a:b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protecting a key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橢圓 263"/>
              <p:cNvSpPr/>
              <p:nvPr/>
            </p:nvSpPr>
            <p:spPr>
              <a:xfrm>
                <a:off x="6537827" y="1441536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k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65" name="橢圓 264"/>
              <p:cNvSpPr/>
              <p:nvPr/>
            </p:nvSpPr>
            <p:spPr>
              <a:xfrm>
                <a:off x="6751688" y="1655549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66" name="直線單箭頭接點 265"/>
              <p:cNvCxnSpPr>
                <a:stCxn id="265" idx="1"/>
                <a:endCxn id="264" idx="5"/>
              </p:cNvCxnSpPr>
              <p:nvPr/>
            </p:nvCxnSpPr>
            <p:spPr>
              <a:xfrm flipH="1" flipV="1">
                <a:off x="6653677" y="1557386"/>
                <a:ext cx="117888" cy="11804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267" name="群組 266"/>
            <p:cNvGrpSpPr/>
            <p:nvPr/>
          </p:nvGrpSpPr>
          <p:grpSpPr>
            <a:xfrm>
              <a:off x="8526769" y="4243240"/>
              <a:ext cx="1413338" cy="938195"/>
              <a:chOff x="5850228" y="3679511"/>
              <a:chExt cx="1413338" cy="938195"/>
            </a:xfrm>
          </p:grpSpPr>
          <p:sp>
            <p:nvSpPr>
              <p:cNvPr id="268" name="圓角矩形 267"/>
              <p:cNvSpPr/>
              <p:nvPr/>
            </p:nvSpPr>
            <p:spPr>
              <a:xfrm>
                <a:off x="5850228" y="3679511"/>
                <a:ext cx="1413338" cy="938195"/>
              </a:xfrm>
              <a:prstGeom prst="roundRect">
                <a:avLst/>
              </a:prstGeom>
              <a:solidFill>
                <a:srgbClr val="EEEEE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69" name="橢圓 268"/>
              <p:cNvSpPr/>
              <p:nvPr/>
            </p:nvSpPr>
            <p:spPr>
              <a:xfrm>
                <a:off x="6025361" y="377326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70" name="文字方塊 269"/>
              <p:cNvSpPr txBox="1"/>
              <p:nvPr/>
            </p:nvSpPr>
            <p:spPr>
              <a:xfrm>
                <a:off x="5920007" y="4116491"/>
                <a:ext cx="1276130" cy="501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An item require to defeat a monster</a:t>
                </a:r>
                <a:endPara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橢圓 270"/>
              <p:cNvSpPr/>
              <p:nvPr/>
            </p:nvSpPr>
            <p:spPr>
              <a:xfrm>
                <a:off x="6709598" y="377326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72" name="直線單箭頭接點 271"/>
              <p:cNvCxnSpPr>
                <a:stCxn id="269" idx="6"/>
                <a:endCxn id="271" idx="2"/>
              </p:cNvCxnSpPr>
              <p:nvPr/>
            </p:nvCxnSpPr>
            <p:spPr>
              <a:xfrm>
                <a:off x="6413981" y="3967577"/>
                <a:ext cx="29561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3" name="橢圓 272"/>
              <p:cNvSpPr/>
              <p:nvPr/>
            </p:nvSpPr>
            <p:spPr>
              <a:xfrm>
                <a:off x="6151807" y="3789431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i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74" name="橢圓 273"/>
              <p:cNvSpPr/>
              <p:nvPr/>
            </p:nvSpPr>
            <p:spPr>
              <a:xfrm>
                <a:off x="6831458" y="3785631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m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2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space graph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92235" y="2152543"/>
            <a:ext cx="8167995" cy="3513029"/>
            <a:chOff x="386164" y="1276563"/>
            <a:chExt cx="8167995" cy="3513029"/>
          </a:xfrm>
        </p:grpSpPr>
        <p:sp>
          <p:nvSpPr>
            <p:cNvPr id="153" name="圓角矩形 152"/>
            <p:cNvSpPr/>
            <p:nvPr/>
          </p:nvSpPr>
          <p:spPr>
            <a:xfrm>
              <a:off x="386164" y="1276563"/>
              <a:ext cx="8167995" cy="3513029"/>
            </a:xfrm>
            <a:prstGeom prst="roundRect">
              <a:avLst>
                <a:gd name="adj" fmla="val 2387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154" name="群組 153"/>
            <p:cNvGrpSpPr/>
            <p:nvPr/>
          </p:nvGrpSpPr>
          <p:grpSpPr>
            <a:xfrm>
              <a:off x="1979381" y="1626662"/>
              <a:ext cx="4987093" cy="2880820"/>
              <a:chOff x="1979381" y="1626662"/>
              <a:chExt cx="4987093" cy="2880820"/>
            </a:xfrm>
          </p:grpSpPr>
          <p:sp>
            <p:nvSpPr>
              <p:cNvPr id="155" name="橢圓 154"/>
              <p:cNvSpPr/>
              <p:nvPr/>
            </p:nvSpPr>
            <p:spPr>
              <a:xfrm rot="18294825">
                <a:off x="2992275" y="3079536"/>
                <a:ext cx="599027" cy="599027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56" name="橢圓 155"/>
              <p:cNvSpPr/>
              <p:nvPr/>
            </p:nvSpPr>
            <p:spPr>
              <a:xfrm rot="20482836">
                <a:off x="3995980" y="2691367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4736861" y="2126972"/>
                <a:ext cx="599027" cy="599027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58" name="橢圓 157"/>
              <p:cNvSpPr/>
              <p:nvPr/>
            </p:nvSpPr>
            <p:spPr>
              <a:xfrm rot="549372">
                <a:off x="3995980" y="364333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59" name="橢圓 158"/>
              <p:cNvSpPr/>
              <p:nvPr/>
            </p:nvSpPr>
            <p:spPr>
              <a:xfrm rot="801541">
                <a:off x="4877003" y="3752124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160" name="群組 159"/>
              <p:cNvGrpSpPr/>
              <p:nvPr/>
            </p:nvGrpSpPr>
            <p:grpSpPr>
              <a:xfrm>
                <a:off x="5503860" y="3464292"/>
                <a:ext cx="229033" cy="229033"/>
                <a:chOff x="702703" y="2598299"/>
                <a:chExt cx="388620" cy="388620"/>
              </a:xfrm>
            </p:grpSpPr>
            <p:sp>
              <p:nvSpPr>
                <p:cNvPr id="297" name="橢圓 296"/>
                <p:cNvSpPr/>
                <p:nvPr/>
              </p:nvSpPr>
              <p:spPr>
                <a:xfrm>
                  <a:off x="702703" y="2598299"/>
                  <a:ext cx="388620" cy="38862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grpSp>
              <p:nvGrpSpPr>
                <p:cNvPr id="298" name="群組 297"/>
                <p:cNvGrpSpPr/>
                <p:nvPr/>
              </p:nvGrpSpPr>
              <p:grpSpPr>
                <a:xfrm>
                  <a:off x="771525" y="2667164"/>
                  <a:ext cx="259557" cy="230983"/>
                  <a:chOff x="771525" y="2667164"/>
                  <a:chExt cx="259557" cy="230983"/>
                </a:xfrm>
              </p:grpSpPr>
              <p:sp>
                <p:nvSpPr>
                  <p:cNvPr id="299" name="矩形 298"/>
                  <p:cNvSpPr/>
                  <p:nvPr/>
                </p:nvSpPr>
                <p:spPr>
                  <a:xfrm>
                    <a:off x="771525" y="2738603"/>
                    <a:ext cx="259557" cy="159544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300" name="橢圓 299"/>
                  <p:cNvSpPr/>
                  <p:nvPr/>
                </p:nvSpPr>
                <p:spPr>
                  <a:xfrm>
                    <a:off x="823937" y="2667164"/>
                    <a:ext cx="142879" cy="14287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tIns="21600" rIns="900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  <p:sp>
            <p:nvSpPr>
              <p:cNvPr id="161" name="橢圓 160"/>
              <p:cNvSpPr/>
              <p:nvPr/>
            </p:nvSpPr>
            <p:spPr>
              <a:xfrm>
                <a:off x="5887142" y="2984837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2" name="橢圓 161"/>
              <p:cNvSpPr/>
              <p:nvPr/>
            </p:nvSpPr>
            <p:spPr>
              <a:xfrm>
                <a:off x="5769974" y="2259758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532446">
                <a:off x="6514714" y="2051004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grpSp>
            <p:nvGrpSpPr>
              <p:cNvPr id="164" name="群組 163"/>
              <p:cNvGrpSpPr/>
              <p:nvPr/>
            </p:nvGrpSpPr>
            <p:grpSpPr>
              <a:xfrm>
                <a:off x="3230884" y="2570709"/>
                <a:ext cx="229033" cy="229033"/>
                <a:chOff x="702703" y="2598299"/>
                <a:chExt cx="388620" cy="388620"/>
              </a:xfrm>
            </p:grpSpPr>
            <p:sp>
              <p:nvSpPr>
                <p:cNvPr id="293" name="橢圓 292"/>
                <p:cNvSpPr/>
                <p:nvPr/>
              </p:nvSpPr>
              <p:spPr>
                <a:xfrm>
                  <a:off x="702703" y="2598299"/>
                  <a:ext cx="388620" cy="388620"/>
                </a:xfrm>
                <a:prstGeom prst="ellipse">
                  <a:avLst/>
                </a:prstGeom>
                <a:solidFill>
                  <a:srgbClr val="212121"/>
                </a:solidFill>
                <a:ln w="19050" cap="flat" cmpd="sng" algn="ctr">
                  <a:solidFill>
                    <a:srgbClr val="212121"/>
                  </a:solidFill>
                  <a:prstDash val="solid"/>
                </a:ln>
                <a:effectLst/>
              </p:spPr>
              <p:txBody>
                <a:bodyPr tIns="21600" rIns="90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grpSp>
              <p:nvGrpSpPr>
                <p:cNvPr id="294" name="群組 293"/>
                <p:cNvGrpSpPr/>
                <p:nvPr/>
              </p:nvGrpSpPr>
              <p:grpSpPr>
                <a:xfrm>
                  <a:off x="771525" y="2667164"/>
                  <a:ext cx="259557" cy="230983"/>
                  <a:chOff x="771525" y="2667164"/>
                  <a:chExt cx="259557" cy="230983"/>
                </a:xfrm>
              </p:grpSpPr>
              <p:sp>
                <p:nvSpPr>
                  <p:cNvPr id="295" name="矩形 294"/>
                  <p:cNvSpPr/>
                  <p:nvPr/>
                </p:nvSpPr>
                <p:spPr>
                  <a:xfrm>
                    <a:off x="771525" y="2738603"/>
                    <a:ext cx="259557" cy="159544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212121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  <p:sp>
                <p:nvSpPr>
                  <p:cNvPr id="296" name="橢圓 295"/>
                  <p:cNvSpPr/>
                  <p:nvPr/>
                </p:nvSpPr>
                <p:spPr>
                  <a:xfrm>
                    <a:off x="823937" y="2667164"/>
                    <a:ext cx="142879" cy="14287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tIns="21600" rIns="9000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  <a:sym typeface="Arial"/>
                    </a:endParaRPr>
                  </a:p>
                </p:txBody>
              </p:sp>
            </p:grpSp>
          </p:grpSp>
          <p:sp>
            <p:nvSpPr>
              <p:cNvPr id="165" name="橢圓 164"/>
              <p:cNvSpPr/>
              <p:nvPr/>
            </p:nvSpPr>
            <p:spPr>
              <a:xfrm rot="563002">
                <a:off x="3276031" y="1983235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876651">
                <a:off x="3954687" y="1626662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>
                <a:off x="3353021" y="4055722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8" name="橢圓 167"/>
              <p:cNvSpPr/>
              <p:nvPr/>
            </p:nvSpPr>
            <p:spPr>
              <a:xfrm rot="1701064">
                <a:off x="2610849" y="3868435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9" name="橢圓 168"/>
              <p:cNvSpPr/>
              <p:nvPr/>
            </p:nvSpPr>
            <p:spPr>
              <a:xfrm rot="1502326">
                <a:off x="2207324" y="2978158"/>
                <a:ext cx="451760" cy="45176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70" name="橢圓 169"/>
              <p:cNvSpPr/>
              <p:nvPr/>
            </p:nvSpPr>
            <p:spPr>
              <a:xfrm rot="1302845">
                <a:off x="1979381" y="3635785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03448" y="1996205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4112703" y="1639632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k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73" name="直線單箭頭接點 172"/>
              <p:cNvCxnSpPr>
                <a:stCxn id="172" idx="5"/>
                <a:endCxn id="297" idx="1"/>
              </p:cNvCxnSpPr>
              <p:nvPr/>
            </p:nvCxnSpPr>
            <p:spPr>
              <a:xfrm>
                <a:off x="4228553" y="1755482"/>
                <a:ext cx="1308848" cy="174235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74" name="直線單箭頭接點 173"/>
              <p:cNvCxnSpPr>
                <a:stCxn id="175" idx="6"/>
                <a:endCxn id="297" idx="2"/>
              </p:cNvCxnSpPr>
              <p:nvPr/>
            </p:nvCxnSpPr>
            <p:spPr>
              <a:xfrm>
                <a:off x="2503728" y="3058992"/>
                <a:ext cx="3000132" cy="51981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75" name="橢圓 174"/>
              <p:cNvSpPr/>
              <p:nvPr/>
            </p:nvSpPr>
            <p:spPr>
              <a:xfrm>
                <a:off x="2368001" y="2991128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k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76" name="直線單箭頭接點 175"/>
              <p:cNvCxnSpPr>
                <a:stCxn id="166" idx="3"/>
                <a:endCxn id="165" idx="7"/>
              </p:cNvCxnSpPr>
              <p:nvPr/>
            </p:nvCxnSpPr>
            <p:spPr>
              <a:xfrm flipH="1">
                <a:off x="3628302" y="1966808"/>
                <a:ext cx="357419" cy="975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77" name="直線單箭頭接點 176"/>
              <p:cNvCxnSpPr>
                <a:stCxn id="157" idx="1"/>
                <a:endCxn id="166" idx="6"/>
              </p:cNvCxnSpPr>
              <p:nvPr/>
            </p:nvCxnSpPr>
            <p:spPr>
              <a:xfrm flipH="1" flipV="1">
                <a:off x="4399142" y="1909521"/>
                <a:ext cx="425444" cy="30517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78" name="直線單箭頭接點 177"/>
              <p:cNvCxnSpPr>
                <a:stCxn id="156" idx="6"/>
                <a:endCxn id="157" idx="3"/>
              </p:cNvCxnSpPr>
              <p:nvPr/>
            </p:nvCxnSpPr>
            <p:spPr>
              <a:xfrm flipV="1">
                <a:off x="4435918" y="2638274"/>
                <a:ext cx="388668" cy="20685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79" name="直線單箭頭接點 178"/>
              <p:cNvCxnSpPr>
                <a:stCxn id="155" idx="6"/>
                <a:endCxn id="156" idx="2"/>
              </p:cNvCxnSpPr>
              <p:nvPr/>
            </p:nvCxnSpPr>
            <p:spPr>
              <a:xfrm flipV="1">
                <a:off x="3463213" y="2989366"/>
                <a:ext cx="544589" cy="14407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0" name="直線單箭頭接點 179"/>
              <p:cNvCxnSpPr>
                <a:stCxn id="155" idx="4"/>
                <a:endCxn id="158" idx="2"/>
              </p:cNvCxnSpPr>
              <p:nvPr/>
            </p:nvCxnSpPr>
            <p:spPr>
              <a:xfrm>
                <a:off x="3537394" y="3550473"/>
                <a:ext cx="461062" cy="25625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1" name="直線單箭頭接點 180"/>
              <p:cNvCxnSpPr>
                <a:stCxn id="158" idx="6"/>
                <a:endCxn id="159" idx="2"/>
              </p:cNvCxnSpPr>
              <p:nvPr/>
            </p:nvCxnSpPr>
            <p:spPr>
              <a:xfrm>
                <a:off x="4382124" y="3868567"/>
                <a:ext cx="500137" cy="3297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2" name="直線單箭頭接點 181"/>
              <p:cNvCxnSpPr>
                <a:stCxn id="159" idx="7"/>
                <a:endCxn id="297" idx="3"/>
              </p:cNvCxnSpPr>
              <p:nvPr/>
            </p:nvCxnSpPr>
            <p:spPr>
              <a:xfrm flipV="1">
                <a:off x="5236739" y="3659784"/>
                <a:ext cx="300662" cy="1847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3" name="直線單箭頭接點 182"/>
              <p:cNvCxnSpPr>
                <a:stCxn id="297" idx="7"/>
                <a:endCxn id="161" idx="3"/>
              </p:cNvCxnSpPr>
              <p:nvPr/>
            </p:nvCxnSpPr>
            <p:spPr>
              <a:xfrm flipV="1">
                <a:off x="5699352" y="3316545"/>
                <a:ext cx="244702" cy="1812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4" name="直線單箭頭接點 183"/>
              <p:cNvCxnSpPr>
                <a:stCxn id="161" idx="0"/>
                <a:endCxn id="162" idx="4"/>
              </p:cNvCxnSpPr>
              <p:nvPr/>
            </p:nvCxnSpPr>
            <p:spPr>
              <a:xfrm flipH="1" flipV="1">
                <a:off x="5995854" y="2711518"/>
                <a:ext cx="85598" cy="27331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76" name="直線單箭頭接點 275"/>
              <p:cNvCxnSpPr>
                <a:stCxn id="162" idx="6"/>
                <a:endCxn id="163" idx="2"/>
              </p:cNvCxnSpPr>
              <p:nvPr/>
            </p:nvCxnSpPr>
            <p:spPr>
              <a:xfrm flipV="1">
                <a:off x="6221734" y="2345907"/>
                <a:ext cx="303784" cy="13973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77" name="直線單箭頭接點 276"/>
              <p:cNvCxnSpPr>
                <a:stCxn id="155" idx="2"/>
                <a:endCxn id="168" idx="0"/>
              </p:cNvCxnSpPr>
              <p:nvPr/>
            </p:nvCxnSpPr>
            <p:spPr>
              <a:xfrm flipH="1">
                <a:off x="2943993" y="3624655"/>
                <a:ext cx="176372" cy="27087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78" name="直線單箭頭接點 277"/>
              <p:cNvCxnSpPr>
                <a:stCxn id="167" idx="0"/>
                <a:endCxn id="155" idx="3"/>
              </p:cNvCxnSpPr>
              <p:nvPr/>
            </p:nvCxnSpPr>
            <p:spPr>
              <a:xfrm flipH="1" flipV="1">
                <a:off x="3344243" y="3673935"/>
                <a:ext cx="234658" cy="38178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79" name="直線單箭頭接點 278"/>
              <p:cNvCxnSpPr>
                <a:stCxn id="168" idx="2"/>
                <a:endCxn id="170" idx="6"/>
              </p:cNvCxnSpPr>
              <p:nvPr/>
            </p:nvCxnSpPr>
            <p:spPr>
              <a:xfrm flipH="1" flipV="1">
                <a:off x="2354213" y="3901985"/>
                <a:ext cx="283729" cy="8506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80" name="直線單箭頭接點 279"/>
              <p:cNvCxnSpPr>
                <a:stCxn id="170" idx="0"/>
                <a:endCxn id="169" idx="4"/>
              </p:cNvCxnSpPr>
              <p:nvPr/>
            </p:nvCxnSpPr>
            <p:spPr>
              <a:xfrm flipV="1">
                <a:off x="2245581" y="3408690"/>
                <a:ext cx="92023" cy="24088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81" name="直線單箭頭接點 280"/>
              <p:cNvCxnSpPr>
                <a:stCxn id="165" idx="4"/>
                <a:endCxn id="293" idx="0"/>
              </p:cNvCxnSpPr>
              <p:nvPr/>
            </p:nvCxnSpPr>
            <p:spPr>
              <a:xfrm flipH="1">
                <a:off x="3345401" y="2369255"/>
                <a:ext cx="93260" cy="20145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82" name="直線單箭頭接點 281"/>
              <p:cNvCxnSpPr>
                <a:stCxn id="293" idx="4"/>
                <a:endCxn id="155" idx="7"/>
              </p:cNvCxnSpPr>
              <p:nvPr/>
            </p:nvCxnSpPr>
            <p:spPr>
              <a:xfrm flipH="1">
                <a:off x="3239334" y="2799742"/>
                <a:ext cx="106067" cy="28442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83" name="橢圓 282"/>
              <p:cNvSpPr/>
              <p:nvPr/>
            </p:nvSpPr>
            <p:spPr>
              <a:xfrm>
                <a:off x="6672730" y="2062109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g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84" name="橢圓 283"/>
              <p:cNvSpPr/>
              <p:nvPr/>
            </p:nvSpPr>
            <p:spPr>
              <a:xfrm>
                <a:off x="5927990" y="2280897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t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285" name="橢圓 284"/>
              <p:cNvSpPr/>
              <p:nvPr/>
            </p:nvSpPr>
            <p:spPr>
              <a:xfrm>
                <a:off x="3513822" y="4065562"/>
                <a:ext cx="135727" cy="135727"/>
              </a:xfrm>
              <a:prstGeom prst="ellipse">
                <a:avLst/>
              </a:prstGeom>
              <a:solidFill>
                <a:srgbClr val="212121"/>
              </a:solidFill>
              <a:ln w="19050" cap="flat" cmpd="sng" algn="ctr">
                <a:solidFill>
                  <a:srgbClr val="212121"/>
                </a:solidFill>
                <a:prstDash val="solid"/>
              </a:ln>
              <a:effectLst/>
            </p:spPr>
            <p:txBody>
              <a:bodyPr tIns="21600" rIns="90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rPr>
                  <a:t>e</a:t>
                </a:r>
                <a:endParaRPr kumimoji="0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286" name="直線單箭頭接點 285"/>
              <p:cNvCxnSpPr>
                <a:stCxn id="169" idx="6"/>
              </p:cNvCxnSpPr>
              <p:nvPr/>
            </p:nvCxnSpPr>
            <p:spPr>
              <a:xfrm>
                <a:off x="2637856" y="3299638"/>
                <a:ext cx="318069" cy="5633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87" name="直線單箭頭接點 286"/>
              <p:cNvCxnSpPr/>
              <p:nvPr/>
            </p:nvCxnSpPr>
            <p:spPr>
              <a:xfrm flipH="1">
                <a:off x="2949876" y="3307702"/>
                <a:ext cx="15107" cy="9386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直線單箭頭接點 287"/>
              <p:cNvCxnSpPr>
                <a:stCxn id="284" idx="2"/>
              </p:cNvCxnSpPr>
              <p:nvPr/>
            </p:nvCxnSpPr>
            <p:spPr>
              <a:xfrm flipH="1">
                <a:off x="5360194" y="2348761"/>
                <a:ext cx="567796" cy="4677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89" name="直線單箭頭接點 288"/>
              <p:cNvCxnSpPr/>
              <p:nvPr/>
            </p:nvCxnSpPr>
            <p:spPr>
              <a:xfrm>
                <a:off x="5361174" y="2353687"/>
                <a:ext cx="4389" cy="9415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直線單箭頭接點 289"/>
              <p:cNvCxnSpPr>
                <a:stCxn id="171" idx="5"/>
              </p:cNvCxnSpPr>
              <p:nvPr/>
            </p:nvCxnSpPr>
            <p:spPr>
              <a:xfrm>
                <a:off x="3519298" y="2112055"/>
                <a:ext cx="248627" cy="16115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直線單箭頭接點 290"/>
              <p:cNvCxnSpPr/>
              <p:nvPr/>
            </p:nvCxnSpPr>
            <p:spPr>
              <a:xfrm flipH="1">
                <a:off x="3700842" y="2273300"/>
                <a:ext cx="74657" cy="41691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直線單箭頭接點 291"/>
              <p:cNvCxnSpPr>
                <a:endCxn id="293" idx="6"/>
              </p:cNvCxnSpPr>
              <p:nvPr/>
            </p:nvCxnSpPr>
            <p:spPr>
              <a:xfrm flipH="1">
                <a:off x="3459917" y="2681983"/>
                <a:ext cx="220751" cy="324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21212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342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lIns="91425" tIns="91425" rIns="91425" bIns="91425" anchor="t" anchorCtr="0">
        <a:noAutofit/>
      </a:bodyPr>
      <a:lstStyle>
        <a:defPPr>
          <a:spcBef>
            <a:spcPts val="0"/>
          </a:spcBef>
          <a:spcAft>
            <a:spcPts val="0"/>
          </a:spcAft>
          <a:buNone/>
          <a:defRPr dirty="0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lIns="91425" tIns="91425" rIns="91425" bIns="91425" anchor="t" anchorCtr="0">
        <a:noAutofit/>
      </a:bodyPr>
      <a:lstStyle>
        <a:defPPr>
          <a:spcBef>
            <a:spcPts val="0"/>
          </a:spcBef>
          <a:spcAft>
            <a:spcPts val="0"/>
          </a:spcAft>
          <a:buNone/>
          <a:defRPr dirty="0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1095</TotalTime>
  <Words>1087</Words>
  <Application>Microsoft Office PowerPoint</Application>
  <PresentationFormat>寬螢幕</PresentationFormat>
  <Paragraphs>454</Paragraphs>
  <Slides>38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38</vt:i4>
      </vt:variant>
    </vt:vector>
  </HeadingPairs>
  <TitlesOfParts>
    <vt:vector size="53" baseType="lpstr">
      <vt:lpstr>Adobe Arabic</vt:lpstr>
      <vt:lpstr>Adobe Garamond Pro Bold</vt:lpstr>
      <vt:lpstr>Calisto MT</vt:lpstr>
      <vt:lpstr>Yu Gothic UI Semilight</vt:lpstr>
      <vt:lpstr>微軟正黑體</vt:lpstr>
      <vt:lpstr>新細明體</vt:lpstr>
      <vt:lpstr>Arial</vt:lpstr>
      <vt:lpstr>Calibri</vt:lpstr>
      <vt:lpstr>Mongolian Baiti</vt:lpstr>
      <vt:lpstr>Trebuchet MS</vt:lpstr>
      <vt:lpstr>Wingdings</vt:lpstr>
      <vt:lpstr>Wingdings 2</vt:lpstr>
      <vt:lpstr>石板</vt:lpstr>
      <vt:lpstr>simple-dark-2</vt:lpstr>
      <vt:lpstr>1_simple-dark-2</vt:lpstr>
      <vt:lpstr>PowerPoint 簡報</vt:lpstr>
      <vt:lpstr>Agenda</vt:lpstr>
      <vt:lpstr>Introduction</vt:lpstr>
      <vt:lpstr>研究目的</vt:lpstr>
      <vt:lpstr>Related Works</vt:lpstr>
      <vt:lpstr>Mission / Space framework</vt:lpstr>
      <vt:lpstr>PowerPoint 簡報</vt:lpstr>
      <vt:lpstr>Basic elements of space graphs</vt:lpstr>
      <vt:lpstr>Example of space graph</vt:lpstr>
      <vt:lpstr>Recurrent construction in Game</vt:lpstr>
      <vt:lpstr>Build the grounds</vt:lpstr>
      <vt:lpstr>Add the Connections</vt:lpstr>
      <vt:lpstr>Set the starting symbol</vt:lpstr>
      <vt:lpstr>Build the walls</vt:lpstr>
      <vt:lpstr>Add other game objects</vt:lpstr>
      <vt:lpstr>Let peek about result</vt:lpstr>
      <vt:lpstr>Space grammar rules I</vt:lpstr>
      <vt:lpstr>Base on the mission graph (Instruction)</vt:lpstr>
      <vt:lpstr>Base on the mission graph (Instruction)</vt:lpstr>
      <vt:lpstr>Base on the mission graph (Instruction)</vt:lpstr>
      <vt:lpstr>Base on the mission graph (Instruction)</vt:lpstr>
      <vt:lpstr>Base on the mission graph (Instruction)</vt:lpstr>
      <vt:lpstr>Space grammar rules II</vt:lpstr>
      <vt:lpstr>Handle the remains (Replace)</vt:lpstr>
      <vt:lpstr>Handle the remains (Replace)</vt:lpstr>
      <vt:lpstr>Handle the remains (Replace)</vt:lpstr>
      <vt:lpstr>Handle the remains (Replace)</vt:lpstr>
      <vt:lpstr>Handle the remains (Replace)</vt:lpstr>
      <vt:lpstr>Handle the remains (Replace)</vt:lpstr>
      <vt:lpstr>Proposed Methodologies</vt:lpstr>
      <vt:lpstr>Experimental Results</vt:lpstr>
      <vt:lpstr>Conclusions and Contributions</vt:lpstr>
      <vt:lpstr>Future work</vt:lpstr>
      <vt:lpstr>References</vt:lpstr>
      <vt:lpstr>第一階段，初估較佳配置</vt:lpstr>
      <vt:lpstr>第二階段，驗證適應性函數</vt:lpstr>
      <vt:lpstr>第三階段，收集遊玩數據</vt:lpstr>
      <vt:lpstr>目前進度順序與預期產出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55</cp:revision>
  <dcterms:created xsi:type="dcterms:W3CDTF">2017-06-07T06:04:27Z</dcterms:created>
  <dcterms:modified xsi:type="dcterms:W3CDTF">2017-06-15T04:00:58Z</dcterms:modified>
</cp:coreProperties>
</file>