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67067"/>
  </p:normalViewPr>
  <p:slideViewPr>
    <p:cSldViewPr snapToGrid="0">
      <p:cViewPr>
        <p:scale>
          <a:sx n="72" d="100"/>
          <a:sy n="72" d="100"/>
        </p:scale>
        <p:origin x="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7C2CD-59DC-254B-9816-042D1A96CD0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05DB9-6048-0F45-896D-F8110C43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MPRA</a:t>
            </a:r>
          </a:p>
          <a:p>
            <a:r>
              <a:rPr lang="en-US" dirty="0" smtClean="0"/>
              <a:t>Flow cytometry of whole population and sort positives</a:t>
            </a:r>
            <a:r>
              <a:rPr lang="en-US" baseline="0" dirty="0" smtClean="0"/>
              <a:t> from negatives - with barcodes</a:t>
            </a:r>
          </a:p>
          <a:p>
            <a:r>
              <a:rPr lang="en-US" baseline="0" dirty="0" smtClean="0"/>
              <a:t>	- need to make sure that each cell only gets one polymerase plasmid</a:t>
            </a:r>
          </a:p>
          <a:p>
            <a:r>
              <a:rPr lang="en-US" baseline="0" dirty="0" smtClean="0"/>
              <a:t>Use GFP instead of </a:t>
            </a:r>
            <a:r>
              <a:rPr lang="en-US" baseline="0" dirty="0" err="1" smtClean="0"/>
              <a:t>Gluc</a:t>
            </a:r>
            <a:endParaRPr lang="en-US" baseline="0" dirty="0" smtClean="0"/>
          </a:p>
          <a:p>
            <a:r>
              <a:rPr lang="en-US" baseline="0" dirty="0" smtClean="0"/>
              <a:t>Need accurate readout of polymerase activity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5DB9-6048-0F45-896D-F8110C43D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cap="none" dirty="0"/>
              <a:t>	Statistical determination of H3N2 infectivity through high-throughput analysis of polymerase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Vivian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/>
          <a:lstStyle/>
          <a:p>
            <a:r>
              <a:rPr lang="en-US" dirty="0"/>
              <a:t>Previous </a:t>
            </a:r>
            <a:r>
              <a:rPr lang="en-US" dirty="0" smtClean="0"/>
              <a:t>research (by Islam) has produced evidence against conventional </a:t>
            </a:r>
            <a:r>
              <a:rPr lang="en-US" dirty="0"/>
              <a:t>wisdom on how mutations in the flu polymerase DNA affects the activity of the polymerase and thus the infectivity of the virus in human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It </a:t>
            </a:r>
            <a:r>
              <a:rPr lang="en-US" dirty="0"/>
              <a:t>is no longer feasible to rely on isolated experiments with a few select mutations to inform our understanding of the correlation between genotype and phenotype for the influenza </a:t>
            </a:r>
            <a:r>
              <a:rPr lang="en-US" dirty="0" smtClean="0"/>
              <a:t>virus</a:t>
            </a:r>
          </a:p>
          <a:p>
            <a:r>
              <a:rPr lang="en-US" dirty="0" smtClean="0"/>
              <a:t>The Goal:</a:t>
            </a:r>
          </a:p>
          <a:p>
            <a:pPr lvl="1"/>
            <a:r>
              <a:rPr lang="en-US" dirty="0" smtClean="0"/>
              <a:t>to develop </a:t>
            </a:r>
            <a:r>
              <a:rPr lang="en-US" dirty="0"/>
              <a:t>and execute a high-throughput method of testing and analyzing polymerase assays of random libraries of viral </a:t>
            </a:r>
            <a:r>
              <a:rPr lang="en-US" dirty="0" smtClean="0"/>
              <a:t>mutants</a:t>
            </a:r>
          </a:p>
          <a:p>
            <a:pPr lvl="1"/>
            <a:r>
              <a:rPr lang="en-US" dirty="0" smtClean="0"/>
              <a:t>Through Bayesian analysis, train algorithm to determine infectivity based on genotype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Generating the mutant library</a:t>
            </a:r>
          </a:p>
          <a:p>
            <a:r>
              <a:rPr lang="en-US" sz="2000" dirty="0" smtClean="0"/>
              <a:t>Random mutagenesis of PB2 (2-methods)</a:t>
            </a:r>
          </a:p>
          <a:p>
            <a:pPr marL="571500" lvl="1" indent="-342900">
              <a:buAutoNum type="arabicParenR"/>
            </a:pPr>
            <a:r>
              <a:rPr lang="en-US" sz="1800" dirty="0" smtClean="0"/>
              <a:t>PCR with error-prone Agilent (part 2)</a:t>
            </a:r>
          </a:p>
          <a:p>
            <a:pPr marL="571500" lvl="1" indent="-342900">
              <a:buAutoNum type="arabicParenR"/>
            </a:pPr>
            <a:r>
              <a:rPr lang="en-US" sz="1800" dirty="0" smtClean="0"/>
              <a:t>PCR with Mn</a:t>
            </a:r>
            <a:r>
              <a:rPr lang="en-US" sz="1800" baseline="30000" dirty="0" smtClean="0"/>
              <a:t>+2</a:t>
            </a:r>
            <a:r>
              <a:rPr lang="en-US" sz="1800" dirty="0" smtClean="0"/>
              <a:t> (part 1)</a:t>
            </a:r>
          </a:p>
          <a:p>
            <a:r>
              <a:rPr lang="en-US" sz="2000" dirty="0" smtClean="0"/>
              <a:t>CPEC Assembly</a:t>
            </a:r>
          </a:p>
          <a:p>
            <a:pPr marL="0" indent="0">
              <a:buNone/>
            </a:pPr>
            <a:endParaRPr lang="en-US" sz="2000" dirty="0"/>
          </a:p>
          <a:p>
            <a:pPr marL="571500" lvl="1" indent="-342900"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41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Testing the mutant library</a:t>
            </a:r>
          </a:p>
          <a:p>
            <a:r>
              <a:rPr lang="en-US" sz="2000" dirty="0" smtClean="0"/>
              <a:t>Polymerase assay</a:t>
            </a:r>
          </a:p>
          <a:p>
            <a:pPr lvl="1"/>
            <a:r>
              <a:rPr lang="en-US" sz="1800" dirty="0" smtClean="0"/>
              <a:t>Transfection of 293T cells with mutant polymerase plasmids in 96-well plates</a:t>
            </a:r>
          </a:p>
          <a:p>
            <a:r>
              <a:rPr lang="en-US" sz="2000" dirty="0" smtClean="0"/>
              <a:t>Luminescence testing with </a:t>
            </a:r>
            <a:r>
              <a:rPr lang="en-US" sz="2000" i="1" dirty="0" err="1" smtClean="0"/>
              <a:t>Gaussia</a:t>
            </a:r>
            <a:r>
              <a:rPr lang="en-US" sz="2000" dirty="0" smtClean="0"/>
              <a:t> luciferase</a:t>
            </a:r>
          </a:p>
          <a:p>
            <a:pPr lvl="1"/>
            <a:r>
              <a:rPr lang="en-US" sz="1800" dirty="0" smtClean="0"/>
              <a:t>At least two replicates for the positive and negative controls per plate</a:t>
            </a:r>
          </a:p>
          <a:p>
            <a:pPr lvl="2"/>
            <a:r>
              <a:rPr lang="en-US" sz="1800" dirty="0" smtClean="0"/>
              <a:t>Positive control:  WT-PB2 polymerase</a:t>
            </a:r>
          </a:p>
          <a:p>
            <a:pPr lvl="2"/>
            <a:r>
              <a:rPr lang="en-US" sz="1800" dirty="0" smtClean="0"/>
              <a:t>Negative controls: no polymerase; no polymerase + </a:t>
            </a:r>
            <a:r>
              <a:rPr lang="en-US" sz="1800" dirty="0" err="1" smtClean="0"/>
              <a:t>luc</a:t>
            </a:r>
            <a:r>
              <a:rPr lang="en-US" sz="1800" dirty="0" smtClean="0"/>
              <a:t> reporter plasmid</a:t>
            </a:r>
          </a:p>
          <a:p>
            <a:endParaRPr lang="en-US" sz="2000" dirty="0"/>
          </a:p>
          <a:p>
            <a:pPr marL="571500" lvl="1" indent="-342900"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4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>
            <a:noAutofit/>
          </a:bodyPr>
          <a:lstStyle/>
          <a:p>
            <a:r>
              <a:rPr lang="en-US" sz="2000" dirty="0" smtClean="0"/>
              <a:t>Calculating fold change values from raw luminescence data for each plate necessary since luminescence values vary by number of cells in assay</a:t>
            </a:r>
          </a:p>
          <a:p>
            <a:pPr marL="571500" lvl="1" indent="-342900">
              <a:buAutoNum type="arabicParenR"/>
            </a:pPr>
            <a:r>
              <a:rPr lang="en-US" sz="1800" dirty="0" smtClean="0"/>
              <a:t>Applying shift to values to yield all positive values</a:t>
            </a:r>
          </a:p>
          <a:p>
            <a:pPr marL="571500" lvl="1" indent="-342900">
              <a:buAutoNum type="arabicParenR"/>
            </a:pPr>
            <a:r>
              <a:rPr lang="en-US" sz="1800" dirty="0" smtClean="0"/>
              <a:t>Normalize to negative control</a:t>
            </a:r>
          </a:p>
          <a:p>
            <a:pPr marL="571500" lvl="1" indent="-342900">
              <a:buAutoNum type="arabicParenR"/>
            </a:pPr>
            <a:r>
              <a:rPr lang="en-US" sz="1800" dirty="0" smtClean="0"/>
              <a:t>Normalize to positive control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7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9" y="1956620"/>
            <a:ext cx="10839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980432"/>
            <a:ext cx="10896600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956620"/>
            <a:ext cx="109251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956620"/>
            <a:ext cx="10677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427"/>
            <a:ext cx="7729728" cy="1188720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6620"/>
            <a:ext cx="7729728" cy="37834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Sequence mutant library</a:t>
            </a:r>
          </a:p>
          <a:p>
            <a:r>
              <a:rPr lang="en-US" sz="2000" dirty="0" err="1" smtClean="0"/>
              <a:t>PacBio</a:t>
            </a:r>
            <a:r>
              <a:rPr lang="en-US" sz="2000" dirty="0" smtClean="0"/>
              <a:t> barcode sequencing: cheaper method of sequencing and organizing large libraries</a:t>
            </a:r>
          </a:p>
          <a:p>
            <a:pPr lvl="1"/>
            <a:r>
              <a:rPr lang="en-US" sz="1800" dirty="0" smtClean="0"/>
              <a:t>Test viability of polymerase with random 8-N barcodes added before/after start of PB2 sequence</a:t>
            </a:r>
          </a:p>
          <a:p>
            <a:pPr marL="2286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1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2662</TotalTime>
  <Words>273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 Statistical determination of H3N2 infectivity through high-throughput analysis of polymerase libraries</vt:lpstr>
      <vt:lpstr>Introduction</vt:lpstr>
      <vt:lpstr>Methodology</vt:lpstr>
      <vt:lpstr>Methodology</vt:lpstr>
      <vt:lpstr>Measurements</vt:lpstr>
      <vt:lpstr>Data</vt:lpstr>
      <vt:lpstr>Data</vt:lpstr>
      <vt:lpstr>Data</vt:lpstr>
      <vt:lpstr>Future steps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Statistical determination of H3N2 infectivity through high-throughput analysis of polymerase libraries</dc:title>
  <dc:creator>Vivian Zhang</dc:creator>
  <cp:lastModifiedBy>Eric J. Ma</cp:lastModifiedBy>
  <cp:revision>40</cp:revision>
  <dcterms:created xsi:type="dcterms:W3CDTF">2016-11-29T21:25:11Z</dcterms:created>
  <dcterms:modified xsi:type="dcterms:W3CDTF">2016-12-01T17:54:13Z</dcterms:modified>
</cp:coreProperties>
</file>