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9"/>
    <p:restoredTop sz="94673"/>
  </p:normalViewPr>
  <p:slideViewPr>
    <p:cSldViewPr snapToGrid="0" snapToObjects="1">
      <p:cViewPr>
        <p:scale>
          <a:sx n="136" d="100"/>
          <a:sy n="136" d="100"/>
        </p:scale>
        <p:origin x="1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5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0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6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8E5A-DA4C-2B42-89ED-0385974FD9D4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96FD-3CB3-E540-80DA-7DDF2830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434E85-FAAC-5E4A-B868-967F92F39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5005"/>
              </p:ext>
            </p:extLst>
          </p:nvPr>
        </p:nvGraphicFramePr>
        <p:xfrm>
          <a:off x="606114" y="560007"/>
          <a:ext cx="4027830" cy="4529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1258">
                  <a:extLst>
                    <a:ext uri="{9D8B030D-6E8A-4147-A177-3AD203B41FA5}">
                      <a16:colId xmlns:a16="http://schemas.microsoft.com/office/drawing/2014/main" val="1863258438"/>
                    </a:ext>
                  </a:extLst>
                </a:gridCol>
                <a:gridCol w="587123">
                  <a:extLst>
                    <a:ext uri="{9D8B030D-6E8A-4147-A177-3AD203B41FA5}">
                      <a16:colId xmlns:a16="http://schemas.microsoft.com/office/drawing/2014/main" val="238799113"/>
                    </a:ext>
                  </a:extLst>
                </a:gridCol>
                <a:gridCol w="872011">
                  <a:extLst>
                    <a:ext uri="{9D8B030D-6E8A-4147-A177-3AD203B41FA5}">
                      <a16:colId xmlns:a16="http://schemas.microsoft.com/office/drawing/2014/main" val="3876430098"/>
                    </a:ext>
                  </a:extLst>
                </a:gridCol>
                <a:gridCol w="1114235">
                  <a:extLst>
                    <a:ext uri="{9D8B030D-6E8A-4147-A177-3AD203B41FA5}">
                      <a16:colId xmlns:a16="http://schemas.microsoft.com/office/drawing/2014/main" val="2558271752"/>
                    </a:ext>
                  </a:extLst>
                </a:gridCol>
                <a:gridCol w="743203">
                  <a:extLst>
                    <a:ext uri="{9D8B030D-6E8A-4147-A177-3AD203B41FA5}">
                      <a16:colId xmlns:a16="http://schemas.microsoft.com/office/drawing/2014/main" val="3523678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Date  </a:t>
                      </a:r>
                      <a:r>
                        <a:rPr lang="en-US" sz="500" b="0" dirty="0">
                          <a:latin typeface="Helvetica" pitchFamily="2" charset="0"/>
                        </a:rPr>
                        <a:t>YYYY-MM-DD</a:t>
                      </a:r>
                      <a:endParaRPr lang="en-US" sz="4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Beach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Start Latitude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Start Longitude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Day Transect ID</a:t>
                      </a:r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896797916"/>
                  </a:ext>
                </a:extLst>
              </a:tr>
              <a:tr h="2914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7864116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7F2F01-150E-5D43-9052-D69BA442C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07492"/>
              </p:ext>
            </p:extLst>
          </p:nvPr>
        </p:nvGraphicFramePr>
        <p:xfrm>
          <a:off x="606115" y="1072171"/>
          <a:ext cx="4027831" cy="4529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153">
                  <a:extLst>
                    <a:ext uri="{9D8B030D-6E8A-4147-A177-3AD203B41FA5}">
                      <a16:colId xmlns:a16="http://schemas.microsoft.com/office/drawing/2014/main" val="1863258438"/>
                    </a:ext>
                  </a:extLst>
                </a:gridCol>
                <a:gridCol w="726676">
                  <a:extLst>
                    <a:ext uri="{9D8B030D-6E8A-4147-A177-3AD203B41FA5}">
                      <a16:colId xmlns:a16="http://schemas.microsoft.com/office/drawing/2014/main" val="238799113"/>
                    </a:ext>
                  </a:extLst>
                </a:gridCol>
                <a:gridCol w="545006">
                  <a:extLst>
                    <a:ext uri="{9D8B030D-6E8A-4147-A177-3AD203B41FA5}">
                      <a16:colId xmlns:a16="http://schemas.microsoft.com/office/drawing/2014/main" val="3876430098"/>
                    </a:ext>
                  </a:extLst>
                </a:gridCol>
                <a:gridCol w="690342">
                  <a:extLst>
                    <a:ext uri="{9D8B030D-6E8A-4147-A177-3AD203B41FA5}">
                      <a16:colId xmlns:a16="http://schemas.microsoft.com/office/drawing/2014/main" val="2558271752"/>
                    </a:ext>
                  </a:extLst>
                </a:gridCol>
                <a:gridCol w="502617">
                  <a:extLst>
                    <a:ext uri="{9D8B030D-6E8A-4147-A177-3AD203B41FA5}">
                      <a16:colId xmlns:a16="http://schemas.microsoft.com/office/drawing/2014/main" val="3048343405"/>
                    </a:ext>
                  </a:extLst>
                </a:gridCol>
                <a:gridCol w="725037">
                  <a:extLst>
                    <a:ext uri="{9D8B030D-6E8A-4147-A177-3AD203B41FA5}">
                      <a16:colId xmlns:a16="http://schemas.microsoft.com/office/drawing/2014/main" val="3523678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Main observer</a:t>
                      </a:r>
                      <a:endParaRPr lang="en-US" sz="4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Others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Conditions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Base width  </a:t>
                      </a:r>
                      <a:r>
                        <a:rPr lang="en-US" sz="600" b="0" dirty="0">
                          <a:latin typeface="Helvetica" pitchFamily="2" charset="0"/>
                        </a:rPr>
                        <a:t>(m)</a:t>
                      </a:r>
                      <a:endParaRPr lang="en-US" sz="7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Helvetica" pitchFamily="2" charset="0"/>
                        </a:rPr>
                        <a:t>Terminus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Start time </a:t>
                      </a:r>
                      <a:r>
                        <a:rPr lang="en-US" sz="600" b="0" dirty="0" err="1">
                          <a:latin typeface="Helvetica" pitchFamily="2" charset="0"/>
                        </a:rPr>
                        <a:t>hhmm</a:t>
                      </a:r>
                      <a:endParaRPr lang="en-US" sz="7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896797916"/>
                  </a:ext>
                </a:extLst>
              </a:tr>
              <a:tr h="2914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7864116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99376-4C2D-9744-931B-5DE6AB18998D}"/>
              </a:ext>
            </a:extLst>
          </p:cNvPr>
          <p:cNvSpPr txBox="1"/>
          <p:nvPr/>
        </p:nvSpPr>
        <p:spPr>
          <a:xfrm>
            <a:off x="493408" y="278001"/>
            <a:ext cx="4240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Helvetica" pitchFamily="2" charset="0"/>
              </a:rPr>
              <a:t>Sewanee Beach Debris Project      </a:t>
            </a:r>
            <a:r>
              <a:rPr lang="en-US" sz="500" dirty="0">
                <a:latin typeface="Helvetica Light" panose="020B0403020202020204" pitchFamily="34" charset="0"/>
              </a:rPr>
              <a:t>All transects are 100m long x 2m wide   |   Only note debris larger than 0.5 cm</a:t>
            </a:r>
            <a:endParaRPr lang="en-US" sz="600" dirty="0">
              <a:latin typeface="Helvetica Light" panose="020B04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F9FD0-9D5A-3D48-88C4-273B5E0C022E}"/>
              </a:ext>
            </a:extLst>
          </p:cNvPr>
          <p:cNvSpPr txBox="1"/>
          <p:nvPr/>
        </p:nvSpPr>
        <p:spPr>
          <a:xfrm>
            <a:off x="342144" y="5277859"/>
            <a:ext cx="94467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Helvetica" pitchFamily="2" charset="0"/>
              </a:rPr>
              <a:t>Conditions</a:t>
            </a:r>
            <a:endParaRPr lang="en-US" sz="600" b="1" dirty="0">
              <a:latin typeface="Helvetica" pitchFamily="2" charset="0"/>
            </a:endParaRPr>
          </a:p>
          <a:p>
            <a:endParaRPr lang="en-US" sz="600" dirty="0">
              <a:latin typeface="Helvetica Light" panose="020B0403020202020204" pitchFamily="34" charset="0"/>
            </a:endParaRPr>
          </a:p>
          <a:p>
            <a:r>
              <a:rPr lang="en-US" sz="600" b="1" dirty="0">
                <a:latin typeface="Helvetica" pitchFamily="2" charset="0"/>
              </a:rPr>
              <a:t>S</a:t>
            </a:r>
            <a:r>
              <a:rPr lang="en-US" sz="600" dirty="0">
                <a:latin typeface="Helvetica Light" panose="020B0403020202020204" pitchFamily="34" charset="0"/>
              </a:rPr>
              <a:t> = Full sun</a:t>
            </a:r>
          </a:p>
          <a:p>
            <a:r>
              <a:rPr lang="en-US" sz="600" b="1" dirty="0">
                <a:latin typeface="Helvetica" pitchFamily="2" charset="0"/>
              </a:rPr>
              <a:t>PC</a:t>
            </a:r>
            <a:r>
              <a:rPr lang="en-US" sz="600" dirty="0">
                <a:latin typeface="Helvetica Light" panose="020B0403020202020204" pitchFamily="34" charset="0"/>
              </a:rPr>
              <a:t> = Partly Cloudy</a:t>
            </a:r>
          </a:p>
          <a:p>
            <a:r>
              <a:rPr lang="en-US" sz="600" b="1" dirty="0">
                <a:latin typeface="Helvetica" pitchFamily="2" charset="0"/>
              </a:rPr>
              <a:t>C</a:t>
            </a:r>
            <a:r>
              <a:rPr lang="en-US" sz="600" dirty="0">
                <a:latin typeface="Helvetica Light" panose="020B0403020202020204" pitchFamily="34" charset="0"/>
              </a:rPr>
              <a:t> = Full cloud cover</a:t>
            </a:r>
          </a:p>
          <a:p>
            <a:r>
              <a:rPr lang="en-US" sz="600" b="1" dirty="0">
                <a:latin typeface="Helvetica" pitchFamily="2" charset="0"/>
              </a:rPr>
              <a:t>W</a:t>
            </a:r>
            <a:r>
              <a:rPr lang="en-US" sz="600" dirty="0">
                <a:latin typeface="Helvetica Light" panose="020B0403020202020204" pitchFamily="34" charset="0"/>
              </a:rPr>
              <a:t> = Windy</a:t>
            </a:r>
          </a:p>
          <a:p>
            <a:r>
              <a:rPr lang="en-US" sz="600" b="1" dirty="0">
                <a:latin typeface="Helvetica" pitchFamily="2" charset="0"/>
              </a:rPr>
              <a:t>D</a:t>
            </a:r>
            <a:r>
              <a:rPr lang="en-US" sz="600" dirty="0">
                <a:latin typeface="Helvetica Light" panose="020B0403020202020204" pitchFamily="34" charset="0"/>
              </a:rPr>
              <a:t> = Drizzle </a:t>
            </a:r>
          </a:p>
          <a:p>
            <a:r>
              <a:rPr lang="en-US" sz="600" b="1" dirty="0">
                <a:latin typeface="Helvetica" pitchFamily="2" charset="0"/>
              </a:rPr>
              <a:t>P</a:t>
            </a:r>
            <a:r>
              <a:rPr lang="en-US" sz="600" dirty="0">
                <a:latin typeface="Helvetica Light" panose="020B0403020202020204" pitchFamily="34" charset="0"/>
              </a:rPr>
              <a:t> = Pouring 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247A0-9827-6F47-AAB0-1775BCFE5E65}"/>
              </a:ext>
            </a:extLst>
          </p:cNvPr>
          <p:cNvSpPr txBox="1"/>
          <p:nvPr/>
        </p:nvSpPr>
        <p:spPr>
          <a:xfrm>
            <a:off x="2916757" y="5277860"/>
            <a:ext cx="112235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Helvetica" pitchFamily="2" charset="0"/>
              </a:rPr>
              <a:t>Material</a:t>
            </a:r>
          </a:p>
          <a:p>
            <a:endParaRPr lang="en-US" sz="600" dirty="0">
              <a:latin typeface="Helvetica Light" panose="020B0403020202020204" pitchFamily="34" charset="0"/>
            </a:endParaRPr>
          </a:p>
          <a:p>
            <a:r>
              <a:rPr lang="en-US" sz="600" b="1" dirty="0">
                <a:latin typeface="Helvetica" pitchFamily="2" charset="0"/>
              </a:rPr>
              <a:t>FOAM</a:t>
            </a:r>
            <a:r>
              <a:rPr lang="en-US" sz="600" dirty="0">
                <a:latin typeface="Helvetica Light" panose="020B0403020202020204" pitchFamily="34" charset="0"/>
              </a:rPr>
              <a:t> = Foam </a:t>
            </a:r>
          </a:p>
          <a:p>
            <a:r>
              <a:rPr lang="en-US" sz="600" b="1" dirty="0">
                <a:latin typeface="Helvetica" pitchFamily="2" charset="0"/>
              </a:rPr>
              <a:t>HARP</a:t>
            </a:r>
            <a:r>
              <a:rPr lang="en-US" sz="600" dirty="0">
                <a:latin typeface="Helvetica Light" panose="020B0403020202020204" pitchFamily="34" charset="0"/>
              </a:rPr>
              <a:t> = Hard Plastic </a:t>
            </a:r>
          </a:p>
          <a:p>
            <a:r>
              <a:rPr lang="en-US" sz="600" b="1" dirty="0">
                <a:latin typeface="Helvetica" pitchFamily="2" charset="0"/>
              </a:rPr>
              <a:t>FLIP</a:t>
            </a:r>
            <a:r>
              <a:rPr lang="en-US" sz="600" dirty="0">
                <a:latin typeface="Helvetica Light" panose="020B0403020202020204" pitchFamily="34" charset="0"/>
              </a:rPr>
              <a:t> = Flimsy / thin Plastic </a:t>
            </a:r>
          </a:p>
          <a:p>
            <a:r>
              <a:rPr lang="en-US" sz="600" b="1" dirty="0">
                <a:latin typeface="Helvetica" pitchFamily="2" charset="0"/>
              </a:rPr>
              <a:t>PAPR </a:t>
            </a:r>
            <a:r>
              <a:rPr lang="en-US" sz="600" dirty="0">
                <a:latin typeface="Helvetica Light" panose="020B0403020202020204" pitchFamily="34" charset="0"/>
              </a:rPr>
              <a:t>= Paper</a:t>
            </a:r>
          </a:p>
          <a:p>
            <a:r>
              <a:rPr lang="en-US" sz="600" b="1" dirty="0">
                <a:latin typeface="Helvetica" pitchFamily="2" charset="0"/>
              </a:rPr>
              <a:t>LINE</a:t>
            </a:r>
            <a:r>
              <a:rPr lang="en-US" sz="600" dirty="0">
                <a:latin typeface="Helvetica Light" panose="020B0403020202020204" pitchFamily="34" charset="0"/>
              </a:rPr>
              <a:t> = Filament line</a:t>
            </a:r>
          </a:p>
          <a:p>
            <a:r>
              <a:rPr lang="en-US" sz="600" b="1" dirty="0">
                <a:latin typeface="Helvetica" pitchFamily="2" charset="0"/>
              </a:rPr>
              <a:t>ROPE</a:t>
            </a:r>
            <a:r>
              <a:rPr lang="en-US" sz="600" dirty="0">
                <a:latin typeface="Helvetica Light" panose="020B0403020202020204" pitchFamily="34" charset="0"/>
              </a:rPr>
              <a:t> = Rope line</a:t>
            </a:r>
          </a:p>
          <a:p>
            <a:r>
              <a:rPr lang="en-US" sz="600" b="1" dirty="0">
                <a:latin typeface="Helvetica" pitchFamily="2" charset="0"/>
              </a:rPr>
              <a:t>FABR</a:t>
            </a:r>
            <a:r>
              <a:rPr lang="en-US" sz="600" dirty="0">
                <a:latin typeface="Helvetica Light" panose="020B0403020202020204" pitchFamily="34" charset="0"/>
              </a:rPr>
              <a:t> = Fabric / cloth</a:t>
            </a:r>
          </a:p>
          <a:p>
            <a:r>
              <a:rPr lang="en-US" sz="600" b="1" dirty="0">
                <a:latin typeface="Helvetica" pitchFamily="2" charset="0"/>
              </a:rPr>
              <a:t>OTHR</a:t>
            </a:r>
            <a:r>
              <a:rPr lang="en-US" sz="600" dirty="0">
                <a:latin typeface="Helvetica Light" panose="020B0403020202020204" pitchFamily="34" charset="0"/>
              </a:rPr>
              <a:t> = Other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16145-2AC2-0D47-BBEA-889815D1F367}"/>
              </a:ext>
            </a:extLst>
          </p:cNvPr>
          <p:cNvSpPr txBox="1"/>
          <p:nvPr/>
        </p:nvSpPr>
        <p:spPr>
          <a:xfrm>
            <a:off x="3906850" y="5282192"/>
            <a:ext cx="112235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Helvetica" pitchFamily="2" charset="0"/>
              </a:rPr>
              <a:t>Structure</a:t>
            </a:r>
            <a:endParaRPr lang="en-US" sz="600" b="1" dirty="0">
              <a:latin typeface="Helvetica" pitchFamily="2" charset="0"/>
            </a:endParaRPr>
          </a:p>
          <a:p>
            <a:endParaRPr lang="en-US" sz="600" dirty="0">
              <a:latin typeface="Helvetica Light" panose="020B0403020202020204" pitchFamily="34" charset="0"/>
            </a:endParaRPr>
          </a:p>
          <a:p>
            <a:r>
              <a:rPr lang="en-US" sz="600" b="1" dirty="0">
                <a:latin typeface="Helvetica" pitchFamily="2" charset="0"/>
              </a:rPr>
              <a:t>FRA</a:t>
            </a:r>
            <a:r>
              <a:rPr lang="en-US" sz="600" dirty="0">
                <a:latin typeface="Helvetica Light" panose="020B0403020202020204" pitchFamily="34" charset="0"/>
              </a:rPr>
              <a:t> = Fragment / shard</a:t>
            </a:r>
          </a:p>
          <a:p>
            <a:r>
              <a:rPr lang="en-US" sz="600" b="1" dirty="0">
                <a:latin typeface="Helvetica" pitchFamily="2" charset="0"/>
              </a:rPr>
              <a:t>BOT</a:t>
            </a:r>
            <a:r>
              <a:rPr lang="en-US" sz="600" dirty="0">
                <a:latin typeface="Helvetica Light" panose="020B0403020202020204" pitchFamily="34" charset="0"/>
              </a:rPr>
              <a:t> = Bottle</a:t>
            </a:r>
          </a:p>
          <a:p>
            <a:r>
              <a:rPr lang="en-US" sz="600" b="1" dirty="0">
                <a:latin typeface="Helvetica" pitchFamily="2" charset="0"/>
              </a:rPr>
              <a:t>CUP</a:t>
            </a:r>
            <a:r>
              <a:rPr lang="en-US" sz="600" dirty="0">
                <a:latin typeface="Helvetica Light" panose="020B0403020202020204" pitchFamily="34" charset="0"/>
              </a:rPr>
              <a:t> = Cup</a:t>
            </a:r>
          </a:p>
          <a:p>
            <a:r>
              <a:rPr lang="en-US" sz="600" b="1" dirty="0">
                <a:latin typeface="Helvetica" pitchFamily="2" charset="0"/>
              </a:rPr>
              <a:t>BAG</a:t>
            </a:r>
            <a:r>
              <a:rPr lang="en-US" sz="600" dirty="0">
                <a:latin typeface="Helvetica Light" panose="020B0403020202020204" pitchFamily="34" charset="0"/>
              </a:rPr>
              <a:t> = Bag</a:t>
            </a:r>
          </a:p>
          <a:p>
            <a:r>
              <a:rPr lang="en-US" sz="600" b="1" dirty="0">
                <a:latin typeface="Helvetica" pitchFamily="2" charset="0"/>
              </a:rPr>
              <a:t>LON</a:t>
            </a:r>
            <a:r>
              <a:rPr lang="en-US" sz="600" dirty="0">
                <a:latin typeface="Helvetica Light" panose="020B0403020202020204" pitchFamily="34" charset="0"/>
              </a:rPr>
              <a:t> = Long or tangled </a:t>
            </a:r>
          </a:p>
          <a:p>
            <a:r>
              <a:rPr lang="en-US" sz="600" b="1" dirty="0">
                <a:latin typeface="Helvetica" pitchFamily="2" charset="0"/>
              </a:rPr>
              <a:t>NET</a:t>
            </a:r>
            <a:r>
              <a:rPr lang="en-US" sz="600" dirty="0">
                <a:latin typeface="Helvetica Light" panose="020B0403020202020204" pitchFamily="34" charset="0"/>
              </a:rPr>
              <a:t> = Net</a:t>
            </a:r>
          </a:p>
          <a:p>
            <a:r>
              <a:rPr lang="en-US" sz="600" b="1" dirty="0">
                <a:latin typeface="Helvetica" pitchFamily="2" charset="0"/>
              </a:rPr>
              <a:t>OTH</a:t>
            </a:r>
            <a:r>
              <a:rPr lang="en-US" sz="600" dirty="0">
                <a:latin typeface="Helvetica Light" panose="020B0403020202020204" pitchFamily="34" charset="0"/>
              </a:rPr>
              <a:t> = Other in-tact</a:t>
            </a:r>
          </a:p>
          <a:p>
            <a:endParaRPr lang="en-US" sz="600" dirty="0">
              <a:latin typeface="Helvetica Light" panose="020B04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D6BA84-666A-654A-AE91-C2469EDEFFA9}"/>
              </a:ext>
            </a:extLst>
          </p:cNvPr>
          <p:cNvSpPr txBox="1"/>
          <p:nvPr/>
        </p:nvSpPr>
        <p:spPr>
          <a:xfrm>
            <a:off x="1634473" y="5277859"/>
            <a:ext cx="138425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Helvetica" pitchFamily="2" charset="0"/>
              </a:rPr>
              <a:t>Event</a:t>
            </a:r>
            <a:endParaRPr lang="en-US" sz="600" b="1" dirty="0">
              <a:latin typeface="Helvetica" pitchFamily="2" charset="0"/>
            </a:endParaRPr>
          </a:p>
          <a:p>
            <a:endParaRPr lang="en-US" sz="600" dirty="0">
              <a:latin typeface="Helvetica Light" panose="020B0403020202020204" pitchFamily="34" charset="0"/>
            </a:endParaRPr>
          </a:p>
          <a:p>
            <a:r>
              <a:rPr lang="en-US" sz="600" b="1" dirty="0">
                <a:latin typeface="Helvetica" pitchFamily="2" charset="0"/>
              </a:rPr>
              <a:t>AD </a:t>
            </a:r>
            <a:r>
              <a:rPr lang="en-US" sz="600" dirty="0">
                <a:latin typeface="Helvetica Light" panose="020B0403020202020204" pitchFamily="34" charset="0"/>
              </a:rPr>
              <a:t>= Anthropogenic Debris </a:t>
            </a:r>
            <a:endParaRPr lang="en-US" sz="600" b="1" dirty="0">
              <a:latin typeface="Helvetica" pitchFamily="2" charset="0"/>
            </a:endParaRPr>
          </a:p>
          <a:p>
            <a:r>
              <a:rPr lang="en-US" sz="600" b="1" dirty="0">
                <a:latin typeface="Helvetica" pitchFamily="2" charset="0"/>
              </a:rPr>
              <a:t>WLMR</a:t>
            </a:r>
            <a:r>
              <a:rPr lang="en-US" sz="600" dirty="0">
                <a:latin typeface="Helvetica Light" panose="020B0403020202020204" pitchFamily="34" charset="0"/>
              </a:rPr>
              <a:t> = Wrack line (most-recent) </a:t>
            </a:r>
          </a:p>
          <a:p>
            <a:r>
              <a:rPr lang="en-US" sz="600" b="1" dirty="0">
                <a:latin typeface="Helvetica" pitchFamily="2" charset="0"/>
              </a:rPr>
              <a:t>WLOT</a:t>
            </a:r>
            <a:r>
              <a:rPr lang="en-US" sz="600" dirty="0">
                <a:latin typeface="Helvetica Light" panose="020B0403020202020204" pitchFamily="34" charset="0"/>
              </a:rPr>
              <a:t> = Other wrack line</a:t>
            </a:r>
          </a:p>
          <a:p>
            <a:r>
              <a:rPr lang="en-US" sz="600" b="1" dirty="0">
                <a:latin typeface="Helvetica" pitchFamily="2" charset="0"/>
              </a:rPr>
              <a:t>TREE</a:t>
            </a:r>
            <a:r>
              <a:rPr lang="en-US" sz="600" dirty="0">
                <a:latin typeface="Helvetica Light" panose="020B0403020202020204" pitchFamily="34" charset="0"/>
              </a:rPr>
              <a:t> = Base of beached tree</a:t>
            </a:r>
          </a:p>
          <a:p>
            <a:r>
              <a:rPr lang="en-US" sz="600" b="1" dirty="0">
                <a:latin typeface="Helvetica" pitchFamily="2" charset="0"/>
              </a:rPr>
              <a:t>LIMB</a:t>
            </a:r>
            <a:r>
              <a:rPr lang="en-US" sz="600" dirty="0">
                <a:latin typeface="Helvetica Light" panose="020B0403020202020204" pitchFamily="34" charset="0"/>
              </a:rPr>
              <a:t> = Limb / log</a:t>
            </a:r>
          </a:p>
          <a:p>
            <a:r>
              <a:rPr lang="en-US" sz="600" b="1" dirty="0">
                <a:latin typeface="Helvetica" pitchFamily="2" charset="0"/>
              </a:rPr>
              <a:t>PLANT </a:t>
            </a:r>
            <a:r>
              <a:rPr lang="en-US" sz="600" dirty="0">
                <a:latin typeface="Helvetica Light" panose="020B0403020202020204" pitchFamily="34" charset="0"/>
              </a:rPr>
              <a:t>= Isolated plant</a:t>
            </a:r>
          </a:p>
          <a:p>
            <a:r>
              <a:rPr lang="en-US" sz="600" b="1" dirty="0">
                <a:latin typeface="Helvetica" pitchFamily="2" charset="0"/>
              </a:rPr>
              <a:t>* WRAK</a:t>
            </a:r>
            <a:r>
              <a:rPr lang="en-US" sz="600" dirty="0">
                <a:latin typeface="Helvetica Light" panose="020B0403020202020204" pitchFamily="34" charset="0"/>
              </a:rPr>
              <a:t> = Wrack pile (not a line)</a:t>
            </a:r>
          </a:p>
          <a:p>
            <a:r>
              <a:rPr lang="en-US" sz="600" b="1" dirty="0">
                <a:latin typeface="Helvetica" pitchFamily="2" charset="0"/>
              </a:rPr>
              <a:t>* SHELL</a:t>
            </a:r>
            <a:r>
              <a:rPr lang="en-US" sz="600" dirty="0">
                <a:latin typeface="Helvetica Light" panose="020B0403020202020204" pitchFamily="34" charset="0"/>
              </a:rPr>
              <a:t> = Dense shell area </a:t>
            </a:r>
          </a:p>
          <a:p>
            <a:r>
              <a:rPr lang="en-US" sz="600" b="1" dirty="0">
                <a:latin typeface="Helvetica" pitchFamily="2" charset="0"/>
              </a:rPr>
              <a:t>* PEAT</a:t>
            </a:r>
            <a:r>
              <a:rPr lang="en-US" sz="600" dirty="0">
                <a:latin typeface="Helvetica Light" panose="020B0403020202020204" pitchFamily="34" charset="0"/>
              </a:rPr>
              <a:t> = Marsh peat deposit</a:t>
            </a:r>
          </a:p>
          <a:p>
            <a:r>
              <a:rPr lang="en-US" sz="600" b="1" dirty="0">
                <a:latin typeface="Helvetica" pitchFamily="2" charset="0"/>
              </a:rPr>
              <a:t>OTHR</a:t>
            </a:r>
            <a:r>
              <a:rPr lang="en-US" sz="600" dirty="0">
                <a:latin typeface="Helvetica Light" panose="020B0403020202020204" pitchFamily="34" charset="0"/>
              </a:rPr>
              <a:t> = Other object/obstacle</a:t>
            </a:r>
          </a:p>
          <a:p>
            <a:r>
              <a:rPr lang="en-US" sz="600" dirty="0">
                <a:latin typeface="Helvetica Light" panose="020B0403020202020204" pitchFamily="34" charset="0"/>
              </a:rPr>
              <a:t>* only log once per 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1A1BB-D590-2B44-8B7A-6DF50BA556A1}"/>
              </a:ext>
            </a:extLst>
          </p:cNvPr>
          <p:cNvSpPr txBox="1"/>
          <p:nvPr/>
        </p:nvSpPr>
        <p:spPr>
          <a:xfrm>
            <a:off x="1115207" y="5277860"/>
            <a:ext cx="6439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Helvetica" pitchFamily="2" charset="0"/>
              </a:rPr>
              <a:t>Terminus</a:t>
            </a:r>
            <a:endParaRPr lang="en-US" sz="600" b="1" dirty="0">
              <a:latin typeface="Helvetica" pitchFamily="2" charset="0"/>
            </a:endParaRPr>
          </a:p>
          <a:p>
            <a:endParaRPr lang="en-US" sz="600" dirty="0">
              <a:latin typeface="Helvetica Light" panose="020B0403020202020204" pitchFamily="34" charset="0"/>
            </a:endParaRPr>
          </a:p>
          <a:p>
            <a:r>
              <a:rPr lang="en-US" sz="600" b="1" dirty="0">
                <a:latin typeface="Helvetica" pitchFamily="2" charset="0"/>
              </a:rPr>
              <a:t>M</a:t>
            </a:r>
            <a:r>
              <a:rPr lang="en-US" sz="600" dirty="0">
                <a:latin typeface="Helvetica Light" panose="020B0403020202020204" pitchFamily="34" charset="0"/>
              </a:rPr>
              <a:t> = Marsh</a:t>
            </a:r>
          </a:p>
          <a:p>
            <a:r>
              <a:rPr lang="en-US" sz="600" b="1" dirty="0">
                <a:latin typeface="Helvetica" pitchFamily="2" charset="0"/>
              </a:rPr>
              <a:t>F</a:t>
            </a:r>
            <a:r>
              <a:rPr lang="en-US" sz="600" dirty="0">
                <a:latin typeface="Helvetica Light" panose="020B0403020202020204" pitchFamily="34" charset="0"/>
              </a:rPr>
              <a:t> = Forest</a:t>
            </a:r>
          </a:p>
          <a:p>
            <a:r>
              <a:rPr lang="en-US" sz="600" b="1" dirty="0">
                <a:latin typeface="Helvetica" pitchFamily="2" charset="0"/>
              </a:rPr>
              <a:t>B</a:t>
            </a:r>
            <a:r>
              <a:rPr lang="en-US" sz="600" dirty="0">
                <a:latin typeface="Helvetica Light" panose="020B0403020202020204" pitchFamily="34" charset="0"/>
              </a:rPr>
              <a:t> = Bluff</a:t>
            </a:r>
          </a:p>
          <a:p>
            <a:r>
              <a:rPr lang="en-US" sz="600" b="1" dirty="0">
                <a:latin typeface="Helvetica" pitchFamily="2" charset="0"/>
              </a:rPr>
              <a:t>D</a:t>
            </a:r>
            <a:r>
              <a:rPr lang="en-US" sz="600" dirty="0">
                <a:latin typeface="Helvetica Light" panose="020B0403020202020204" pitchFamily="34" charset="0"/>
              </a:rPr>
              <a:t> = Dune  </a:t>
            </a:r>
          </a:p>
          <a:p>
            <a:r>
              <a:rPr lang="en-US" sz="600" b="1" dirty="0">
                <a:latin typeface="Helvetica" pitchFamily="2" charset="0"/>
              </a:rPr>
              <a:t>O</a:t>
            </a:r>
            <a:r>
              <a:rPr lang="en-US" sz="600" dirty="0">
                <a:latin typeface="Helvetica Light" panose="020B0403020202020204" pitchFamily="34" charset="0"/>
              </a:rPr>
              <a:t> = Other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6F0372-E234-7344-9AEC-94B980792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76360"/>
              </p:ext>
            </p:extLst>
          </p:nvPr>
        </p:nvGraphicFramePr>
        <p:xfrm>
          <a:off x="551611" y="1712714"/>
          <a:ext cx="2034141" cy="3529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204">
                  <a:extLst>
                    <a:ext uri="{9D8B030D-6E8A-4147-A177-3AD203B41FA5}">
                      <a16:colId xmlns:a16="http://schemas.microsoft.com/office/drawing/2014/main" val="1863258438"/>
                    </a:ext>
                  </a:extLst>
                </a:gridCol>
                <a:gridCol w="320948">
                  <a:extLst>
                    <a:ext uri="{9D8B030D-6E8A-4147-A177-3AD203B41FA5}">
                      <a16:colId xmlns:a16="http://schemas.microsoft.com/office/drawing/2014/main" val="238799113"/>
                    </a:ext>
                  </a:extLst>
                </a:gridCol>
                <a:gridCol w="369393">
                  <a:extLst>
                    <a:ext uri="{9D8B030D-6E8A-4147-A177-3AD203B41FA5}">
                      <a16:colId xmlns:a16="http://schemas.microsoft.com/office/drawing/2014/main" val="3876430098"/>
                    </a:ext>
                  </a:extLst>
                </a:gridCol>
                <a:gridCol w="399672">
                  <a:extLst>
                    <a:ext uri="{9D8B030D-6E8A-4147-A177-3AD203B41FA5}">
                      <a16:colId xmlns:a16="http://schemas.microsoft.com/office/drawing/2014/main" val="2558271752"/>
                    </a:ext>
                  </a:extLst>
                </a:gridCol>
                <a:gridCol w="266448">
                  <a:extLst>
                    <a:ext uri="{9D8B030D-6E8A-4147-A177-3AD203B41FA5}">
                      <a16:colId xmlns:a16="http://schemas.microsoft.com/office/drawing/2014/main" val="3048343405"/>
                    </a:ext>
                  </a:extLst>
                </a:gridCol>
                <a:gridCol w="269476">
                  <a:extLst>
                    <a:ext uri="{9D8B030D-6E8A-4147-A177-3AD203B41FA5}">
                      <a16:colId xmlns:a16="http://schemas.microsoft.com/office/drawing/2014/main" val="3523678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Position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(meters)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(ex: 3.42)</a:t>
                      </a:r>
                      <a:endParaRPr lang="en-US" sz="3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Event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Helvetica" pitchFamily="2" charset="0"/>
                        </a:rPr>
                        <a:t>Material</a:t>
                      </a:r>
                      <a:endParaRPr lang="en-US" sz="6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Structure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cm</a:t>
                      </a:r>
                    </a:p>
                    <a:p>
                      <a:r>
                        <a:rPr lang="en-US" sz="600" b="1" dirty="0">
                          <a:latin typeface="Helvetica" pitchFamily="2" charset="0"/>
                        </a:rPr>
                        <a:t>from </a:t>
                      </a:r>
                    </a:p>
                    <a:p>
                      <a:r>
                        <a:rPr lang="en-US" sz="600" b="1" dirty="0">
                          <a:latin typeface="Helvetica" pitchFamily="2" charset="0"/>
                        </a:rPr>
                        <a:t>tape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Helvetica" pitchFamily="2" charset="0"/>
                        </a:rPr>
                        <a:t>Size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(cm)</a:t>
                      </a:r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8967979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7864116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650223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0849831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6996306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921286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5505866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24270686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5587672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9746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27287484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4952374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8767759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25563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63759413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A83F7B-60A7-E14B-BD1F-4D015E92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74129"/>
              </p:ext>
            </p:extLst>
          </p:nvPr>
        </p:nvGraphicFramePr>
        <p:xfrm>
          <a:off x="2690258" y="1712714"/>
          <a:ext cx="2034141" cy="3529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204">
                  <a:extLst>
                    <a:ext uri="{9D8B030D-6E8A-4147-A177-3AD203B41FA5}">
                      <a16:colId xmlns:a16="http://schemas.microsoft.com/office/drawing/2014/main" val="1863258438"/>
                    </a:ext>
                  </a:extLst>
                </a:gridCol>
                <a:gridCol w="320948">
                  <a:extLst>
                    <a:ext uri="{9D8B030D-6E8A-4147-A177-3AD203B41FA5}">
                      <a16:colId xmlns:a16="http://schemas.microsoft.com/office/drawing/2014/main" val="238799113"/>
                    </a:ext>
                  </a:extLst>
                </a:gridCol>
                <a:gridCol w="369393">
                  <a:extLst>
                    <a:ext uri="{9D8B030D-6E8A-4147-A177-3AD203B41FA5}">
                      <a16:colId xmlns:a16="http://schemas.microsoft.com/office/drawing/2014/main" val="3876430098"/>
                    </a:ext>
                  </a:extLst>
                </a:gridCol>
                <a:gridCol w="399672">
                  <a:extLst>
                    <a:ext uri="{9D8B030D-6E8A-4147-A177-3AD203B41FA5}">
                      <a16:colId xmlns:a16="http://schemas.microsoft.com/office/drawing/2014/main" val="2558271752"/>
                    </a:ext>
                  </a:extLst>
                </a:gridCol>
                <a:gridCol w="266448">
                  <a:extLst>
                    <a:ext uri="{9D8B030D-6E8A-4147-A177-3AD203B41FA5}">
                      <a16:colId xmlns:a16="http://schemas.microsoft.com/office/drawing/2014/main" val="3048343405"/>
                    </a:ext>
                  </a:extLst>
                </a:gridCol>
                <a:gridCol w="269476">
                  <a:extLst>
                    <a:ext uri="{9D8B030D-6E8A-4147-A177-3AD203B41FA5}">
                      <a16:colId xmlns:a16="http://schemas.microsoft.com/office/drawing/2014/main" val="3523678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Position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(meters)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(ex: 3.42)</a:t>
                      </a:r>
                      <a:endParaRPr lang="en-US" sz="3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Event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Helvetica" pitchFamily="2" charset="0"/>
                        </a:rPr>
                        <a:t>Material</a:t>
                      </a:r>
                      <a:endParaRPr lang="en-US" sz="6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Structure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cm</a:t>
                      </a:r>
                    </a:p>
                    <a:p>
                      <a:r>
                        <a:rPr lang="en-US" sz="600" b="1" dirty="0">
                          <a:latin typeface="Helvetica" pitchFamily="2" charset="0"/>
                        </a:rPr>
                        <a:t>from </a:t>
                      </a:r>
                    </a:p>
                    <a:p>
                      <a:r>
                        <a:rPr lang="en-US" sz="600" b="1" dirty="0">
                          <a:latin typeface="Helvetica" pitchFamily="2" charset="0"/>
                        </a:rPr>
                        <a:t>tape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Helvetica" pitchFamily="2" charset="0"/>
                        </a:rPr>
                        <a:t>Size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(cm)</a:t>
                      </a:r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8967979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7864116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650223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0849831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6996306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921286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5505866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24270686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5587672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9746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27287484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4952374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8767759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25563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637594133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8400AF0-1555-3943-B278-9F5C33B9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90416"/>
              </p:ext>
            </p:extLst>
          </p:nvPr>
        </p:nvGraphicFramePr>
        <p:xfrm>
          <a:off x="5293170" y="560007"/>
          <a:ext cx="4027830" cy="4529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1258">
                  <a:extLst>
                    <a:ext uri="{9D8B030D-6E8A-4147-A177-3AD203B41FA5}">
                      <a16:colId xmlns:a16="http://schemas.microsoft.com/office/drawing/2014/main" val="1863258438"/>
                    </a:ext>
                  </a:extLst>
                </a:gridCol>
                <a:gridCol w="587123">
                  <a:extLst>
                    <a:ext uri="{9D8B030D-6E8A-4147-A177-3AD203B41FA5}">
                      <a16:colId xmlns:a16="http://schemas.microsoft.com/office/drawing/2014/main" val="238799113"/>
                    </a:ext>
                  </a:extLst>
                </a:gridCol>
                <a:gridCol w="872011">
                  <a:extLst>
                    <a:ext uri="{9D8B030D-6E8A-4147-A177-3AD203B41FA5}">
                      <a16:colId xmlns:a16="http://schemas.microsoft.com/office/drawing/2014/main" val="3876430098"/>
                    </a:ext>
                  </a:extLst>
                </a:gridCol>
                <a:gridCol w="1114235">
                  <a:extLst>
                    <a:ext uri="{9D8B030D-6E8A-4147-A177-3AD203B41FA5}">
                      <a16:colId xmlns:a16="http://schemas.microsoft.com/office/drawing/2014/main" val="2558271752"/>
                    </a:ext>
                  </a:extLst>
                </a:gridCol>
                <a:gridCol w="743203">
                  <a:extLst>
                    <a:ext uri="{9D8B030D-6E8A-4147-A177-3AD203B41FA5}">
                      <a16:colId xmlns:a16="http://schemas.microsoft.com/office/drawing/2014/main" val="3523678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Date  </a:t>
                      </a:r>
                      <a:r>
                        <a:rPr lang="en-US" sz="500" b="0" dirty="0">
                          <a:latin typeface="Helvetica" pitchFamily="2" charset="0"/>
                        </a:rPr>
                        <a:t>YYYY-MM-DD</a:t>
                      </a:r>
                      <a:endParaRPr lang="en-US" sz="4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Beach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Start Latitude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Start Longitude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Day Transect ID</a:t>
                      </a:r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896797916"/>
                  </a:ext>
                </a:extLst>
              </a:tr>
              <a:tr h="2914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78641165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66998EC-EA37-1641-8210-0940C6EA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11630"/>
              </p:ext>
            </p:extLst>
          </p:nvPr>
        </p:nvGraphicFramePr>
        <p:xfrm>
          <a:off x="5293171" y="1072171"/>
          <a:ext cx="4027831" cy="4529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8153">
                  <a:extLst>
                    <a:ext uri="{9D8B030D-6E8A-4147-A177-3AD203B41FA5}">
                      <a16:colId xmlns:a16="http://schemas.microsoft.com/office/drawing/2014/main" val="1863258438"/>
                    </a:ext>
                  </a:extLst>
                </a:gridCol>
                <a:gridCol w="726676">
                  <a:extLst>
                    <a:ext uri="{9D8B030D-6E8A-4147-A177-3AD203B41FA5}">
                      <a16:colId xmlns:a16="http://schemas.microsoft.com/office/drawing/2014/main" val="238799113"/>
                    </a:ext>
                  </a:extLst>
                </a:gridCol>
                <a:gridCol w="545006">
                  <a:extLst>
                    <a:ext uri="{9D8B030D-6E8A-4147-A177-3AD203B41FA5}">
                      <a16:colId xmlns:a16="http://schemas.microsoft.com/office/drawing/2014/main" val="3876430098"/>
                    </a:ext>
                  </a:extLst>
                </a:gridCol>
                <a:gridCol w="690342">
                  <a:extLst>
                    <a:ext uri="{9D8B030D-6E8A-4147-A177-3AD203B41FA5}">
                      <a16:colId xmlns:a16="http://schemas.microsoft.com/office/drawing/2014/main" val="2558271752"/>
                    </a:ext>
                  </a:extLst>
                </a:gridCol>
                <a:gridCol w="502617">
                  <a:extLst>
                    <a:ext uri="{9D8B030D-6E8A-4147-A177-3AD203B41FA5}">
                      <a16:colId xmlns:a16="http://schemas.microsoft.com/office/drawing/2014/main" val="3048343405"/>
                    </a:ext>
                  </a:extLst>
                </a:gridCol>
                <a:gridCol w="725037">
                  <a:extLst>
                    <a:ext uri="{9D8B030D-6E8A-4147-A177-3AD203B41FA5}">
                      <a16:colId xmlns:a16="http://schemas.microsoft.com/office/drawing/2014/main" val="3523678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Main observer</a:t>
                      </a:r>
                      <a:endParaRPr lang="en-US" sz="4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Others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Conditions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Base width  </a:t>
                      </a:r>
                      <a:r>
                        <a:rPr lang="en-US" sz="600" b="0" dirty="0">
                          <a:latin typeface="Helvetica" pitchFamily="2" charset="0"/>
                        </a:rPr>
                        <a:t>(m)</a:t>
                      </a:r>
                      <a:endParaRPr lang="en-US" sz="7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Helvetica" pitchFamily="2" charset="0"/>
                        </a:rPr>
                        <a:t>Terminus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Start time </a:t>
                      </a:r>
                      <a:r>
                        <a:rPr lang="en-US" sz="600" b="0" dirty="0" err="1">
                          <a:latin typeface="Helvetica" pitchFamily="2" charset="0"/>
                        </a:rPr>
                        <a:t>hhmm</a:t>
                      </a:r>
                      <a:endParaRPr lang="en-US" sz="7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896797916"/>
                  </a:ext>
                </a:extLst>
              </a:tr>
              <a:tr h="2914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78641165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953DF3A-A859-CC4D-9373-AB159CB279E9}"/>
              </a:ext>
            </a:extLst>
          </p:cNvPr>
          <p:cNvSpPr txBox="1"/>
          <p:nvPr/>
        </p:nvSpPr>
        <p:spPr>
          <a:xfrm>
            <a:off x="5180464" y="278001"/>
            <a:ext cx="4240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Helvetica" pitchFamily="2" charset="0"/>
              </a:rPr>
              <a:t>Sewanee Beach Debris Project      </a:t>
            </a:r>
            <a:r>
              <a:rPr lang="en-US" sz="500" dirty="0">
                <a:latin typeface="Helvetica Light" panose="020B0403020202020204" pitchFamily="34" charset="0"/>
              </a:rPr>
              <a:t>All transects are 100m long x 2m wide   |   Only note debris larger than 0.5 cm</a:t>
            </a:r>
            <a:endParaRPr lang="en-US" sz="600" dirty="0">
              <a:latin typeface="Helvetica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3638BB-2E79-2641-BA8E-15BD319CE54A}"/>
              </a:ext>
            </a:extLst>
          </p:cNvPr>
          <p:cNvSpPr txBox="1"/>
          <p:nvPr/>
        </p:nvSpPr>
        <p:spPr>
          <a:xfrm>
            <a:off x="5029200" y="5277859"/>
            <a:ext cx="94467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Helvetica" pitchFamily="2" charset="0"/>
              </a:rPr>
              <a:t>Conditions</a:t>
            </a:r>
            <a:endParaRPr lang="en-US" sz="600" b="1" dirty="0">
              <a:latin typeface="Helvetica" pitchFamily="2" charset="0"/>
            </a:endParaRPr>
          </a:p>
          <a:p>
            <a:endParaRPr lang="en-US" sz="600" dirty="0">
              <a:latin typeface="Helvetica Light" panose="020B0403020202020204" pitchFamily="34" charset="0"/>
            </a:endParaRPr>
          </a:p>
          <a:p>
            <a:r>
              <a:rPr lang="en-US" sz="600" b="1" dirty="0">
                <a:latin typeface="Helvetica" pitchFamily="2" charset="0"/>
              </a:rPr>
              <a:t>S</a:t>
            </a:r>
            <a:r>
              <a:rPr lang="en-US" sz="600" dirty="0">
                <a:latin typeface="Helvetica Light" panose="020B0403020202020204" pitchFamily="34" charset="0"/>
              </a:rPr>
              <a:t> = Full sun</a:t>
            </a:r>
          </a:p>
          <a:p>
            <a:r>
              <a:rPr lang="en-US" sz="600" b="1" dirty="0">
                <a:latin typeface="Helvetica" pitchFamily="2" charset="0"/>
              </a:rPr>
              <a:t>PC</a:t>
            </a:r>
            <a:r>
              <a:rPr lang="en-US" sz="600" dirty="0">
                <a:latin typeface="Helvetica Light" panose="020B0403020202020204" pitchFamily="34" charset="0"/>
              </a:rPr>
              <a:t> = Partly Cloudy</a:t>
            </a:r>
          </a:p>
          <a:p>
            <a:r>
              <a:rPr lang="en-US" sz="600" b="1" dirty="0">
                <a:latin typeface="Helvetica" pitchFamily="2" charset="0"/>
              </a:rPr>
              <a:t>C</a:t>
            </a:r>
            <a:r>
              <a:rPr lang="en-US" sz="600" dirty="0">
                <a:latin typeface="Helvetica Light" panose="020B0403020202020204" pitchFamily="34" charset="0"/>
              </a:rPr>
              <a:t> = Full cloud cover</a:t>
            </a:r>
          </a:p>
          <a:p>
            <a:r>
              <a:rPr lang="en-US" sz="600" b="1" dirty="0">
                <a:latin typeface="Helvetica" pitchFamily="2" charset="0"/>
              </a:rPr>
              <a:t>W</a:t>
            </a:r>
            <a:r>
              <a:rPr lang="en-US" sz="600" dirty="0">
                <a:latin typeface="Helvetica Light" panose="020B0403020202020204" pitchFamily="34" charset="0"/>
              </a:rPr>
              <a:t> = Windy</a:t>
            </a:r>
          </a:p>
          <a:p>
            <a:r>
              <a:rPr lang="en-US" sz="600" b="1" dirty="0">
                <a:latin typeface="Helvetica" pitchFamily="2" charset="0"/>
              </a:rPr>
              <a:t>D</a:t>
            </a:r>
            <a:r>
              <a:rPr lang="en-US" sz="600" dirty="0">
                <a:latin typeface="Helvetica Light" panose="020B0403020202020204" pitchFamily="34" charset="0"/>
              </a:rPr>
              <a:t> = Drizzle </a:t>
            </a:r>
          </a:p>
          <a:p>
            <a:r>
              <a:rPr lang="en-US" sz="600" b="1" dirty="0">
                <a:latin typeface="Helvetica" pitchFamily="2" charset="0"/>
              </a:rPr>
              <a:t>P</a:t>
            </a:r>
            <a:r>
              <a:rPr lang="en-US" sz="600" dirty="0">
                <a:latin typeface="Helvetica Light" panose="020B0403020202020204" pitchFamily="34" charset="0"/>
              </a:rPr>
              <a:t> = Pouring 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F5AC7-428F-6049-9D3D-CCD9A6C7CE1C}"/>
              </a:ext>
            </a:extLst>
          </p:cNvPr>
          <p:cNvSpPr txBox="1"/>
          <p:nvPr/>
        </p:nvSpPr>
        <p:spPr>
          <a:xfrm>
            <a:off x="7603813" y="5277860"/>
            <a:ext cx="112235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Helvetica" pitchFamily="2" charset="0"/>
              </a:rPr>
              <a:t>Material</a:t>
            </a:r>
          </a:p>
          <a:p>
            <a:endParaRPr lang="en-US" sz="600" dirty="0">
              <a:latin typeface="Helvetica Light" panose="020B0403020202020204" pitchFamily="34" charset="0"/>
            </a:endParaRPr>
          </a:p>
          <a:p>
            <a:r>
              <a:rPr lang="en-US" sz="600" b="1" dirty="0">
                <a:latin typeface="Helvetica" pitchFamily="2" charset="0"/>
              </a:rPr>
              <a:t>FOAM</a:t>
            </a:r>
            <a:r>
              <a:rPr lang="en-US" sz="600" dirty="0">
                <a:latin typeface="Helvetica Light" panose="020B0403020202020204" pitchFamily="34" charset="0"/>
              </a:rPr>
              <a:t> = Foam </a:t>
            </a:r>
          </a:p>
          <a:p>
            <a:r>
              <a:rPr lang="en-US" sz="600" b="1" dirty="0">
                <a:latin typeface="Helvetica" pitchFamily="2" charset="0"/>
              </a:rPr>
              <a:t>HARP</a:t>
            </a:r>
            <a:r>
              <a:rPr lang="en-US" sz="600" dirty="0">
                <a:latin typeface="Helvetica Light" panose="020B0403020202020204" pitchFamily="34" charset="0"/>
              </a:rPr>
              <a:t> = Hard Plastic </a:t>
            </a:r>
          </a:p>
          <a:p>
            <a:r>
              <a:rPr lang="en-US" sz="600" b="1" dirty="0">
                <a:latin typeface="Helvetica" pitchFamily="2" charset="0"/>
              </a:rPr>
              <a:t>FLIP</a:t>
            </a:r>
            <a:r>
              <a:rPr lang="en-US" sz="600" dirty="0">
                <a:latin typeface="Helvetica Light" panose="020B0403020202020204" pitchFamily="34" charset="0"/>
              </a:rPr>
              <a:t> = Flimsy / thin Plastic </a:t>
            </a:r>
          </a:p>
          <a:p>
            <a:r>
              <a:rPr lang="en-US" sz="600" b="1" dirty="0">
                <a:latin typeface="Helvetica" pitchFamily="2" charset="0"/>
              </a:rPr>
              <a:t>PAPR </a:t>
            </a:r>
            <a:r>
              <a:rPr lang="en-US" sz="600" dirty="0">
                <a:latin typeface="Helvetica Light" panose="020B0403020202020204" pitchFamily="34" charset="0"/>
              </a:rPr>
              <a:t>= Paper</a:t>
            </a:r>
          </a:p>
          <a:p>
            <a:r>
              <a:rPr lang="en-US" sz="600" b="1" dirty="0">
                <a:latin typeface="Helvetica" pitchFamily="2" charset="0"/>
              </a:rPr>
              <a:t>LINE</a:t>
            </a:r>
            <a:r>
              <a:rPr lang="en-US" sz="600" dirty="0">
                <a:latin typeface="Helvetica Light" panose="020B0403020202020204" pitchFamily="34" charset="0"/>
              </a:rPr>
              <a:t> = Filament line</a:t>
            </a:r>
          </a:p>
          <a:p>
            <a:r>
              <a:rPr lang="en-US" sz="600" b="1" dirty="0">
                <a:latin typeface="Helvetica" pitchFamily="2" charset="0"/>
              </a:rPr>
              <a:t>ROPE</a:t>
            </a:r>
            <a:r>
              <a:rPr lang="en-US" sz="600" dirty="0">
                <a:latin typeface="Helvetica Light" panose="020B0403020202020204" pitchFamily="34" charset="0"/>
              </a:rPr>
              <a:t> = Rope line</a:t>
            </a:r>
          </a:p>
          <a:p>
            <a:r>
              <a:rPr lang="en-US" sz="600" b="1" dirty="0">
                <a:latin typeface="Helvetica" pitchFamily="2" charset="0"/>
              </a:rPr>
              <a:t>FABR</a:t>
            </a:r>
            <a:r>
              <a:rPr lang="en-US" sz="600" dirty="0">
                <a:latin typeface="Helvetica Light" panose="020B0403020202020204" pitchFamily="34" charset="0"/>
              </a:rPr>
              <a:t> = Fabric / cloth</a:t>
            </a:r>
          </a:p>
          <a:p>
            <a:r>
              <a:rPr lang="en-US" sz="600" b="1" dirty="0">
                <a:latin typeface="Helvetica" pitchFamily="2" charset="0"/>
              </a:rPr>
              <a:t>OTHR</a:t>
            </a:r>
            <a:r>
              <a:rPr lang="en-US" sz="600" dirty="0">
                <a:latin typeface="Helvetica Light" panose="020B0403020202020204" pitchFamily="34" charset="0"/>
              </a:rPr>
              <a:t> = Other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8025E-E37A-BF4B-B0F3-F211390C28CC}"/>
              </a:ext>
            </a:extLst>
          </p:cNvPr>
          <p:cNvSpPr txBox="1"/>
          <p:nvPr/>
        </p:nvSpPr>
        <p:spPr>
          <a:xfrm>
            <a:off x="8593906" y="5282192"/>
            <a:ext cx="112235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Helvetica" pitchFamily="2" charset="0"/>
              </a:rPr>
              <a:t>Structure</a:t>
            </a:r>
            <a:endParaRPr lang="en-US" sz="600" b="1" dirty="0">
              <a:latin typeface="Helvetica" pitchFamily="2" charset="0"/>
            </a:endParaRPr>
          </a:p>
          <a:p>
            <a:endParaRPr lang="en-US" sz="600" dirty="0">
              <a:latin typeface="Helvetica Light" panose="020B0403020202020204" pitchFamily="34" charset="0"/>
            </a:endParaRPr>
          </a:p>
          <a:p>
            <a:r>
              <a:rPr lang="en-US" sz="600" b="1" dirty="0">
                <a:latin typeface="Helvetica" pitchFamily="2" charset="0"/>
              </a:rPr>
              <a:t>FRA</a:t>
            </a:r>
            <a:r>
              <a:rPr lang="en-US" sz="600" dirty="0">
                <a:latin typeface="Helvetica Light" panose="020B0403020202020204" pitchFamily="34" charset="0"/>
              </a:rPr>
              <a:t> = Fragment / shard</a:t>
            </a:r>
          </a:p>
          <a:p>
            <a:r>
              <a:rPr lang="en-US" sz="600" b="1" dirty="0">
                <a:latin typeface="Helvetica" pitchFamily="2" charset="0"/>
              </a:rPr>
              <a:t>BOT</a:t>
            </a:r>
            <a:r>
              <a:rPr lang="en-US" sz="600" dirty="0">
                <a:latin typeface="Helvetica Light" panose="020B0403020202020204" pitchFamily="34" charset="0"/>
              </a:rPr>
              <a:t> = Bottle</a:t>
            </a:r>
          </a:p>
          <a:p>
            <a:r>
              <a:rPr lang="en-US" sz="600" b="1" dirty="0">
                <a:latin typeface="Helvetica" pitchFamily="2" charset="0"/>
              </a:rPr>
              <a:t>CUP</a:t>
            </a:r>
            <a:r>
              <a:rPr lang="en-US" sz="600" dirty="0">
                <a:latin typeface="Helvetica Light" panose="020B0403020202020204" pitchFamily="34" charset="0"/>
              </a:rPr>
              <a:t> = Cup</a:t>
            </a:r>
          </a:p>
          <a:p>
            <a:r>
              <a:rPr lang="en-US" sz="600" b="1" dirty="0">
                <a:latin typeface="Helvetica" pitchFamily="2" charset="0"/>
              </a:rPr>
              <a:t>BAG</a:t>
            </a:r>
            <a:r>
              <a:rPr lang="en-US" sz="600" dirty="0">
                <a:latin typeface="Helvetica Light" panose="020B0403020202020204" pitchFamily="34" charset="0"/>
              </a:rPr>
              <a:t> = Bag</a:t>
            </a:r>
          </a:p>
          <a:p>
            <a:r>
              <a:rPr lang="en-US" sz="600" b="1" dirty="0">
                <a:latin typeface="Helvetica" pitchFamily="2" charset="0"/>
              </a:rPr>
              <a:t>LON</a:t>
            </a:r>
            <a:r>
              <a:rPr lang="en-US" sz="600" dirty="0">
                <a:latin typeface="Helvetica Light" panose="020B0403020202020204" pitchFamily="34" charset="0"/>
              </a:rPr>
              <a:t> = Long or tangled </a:t>
            </a:r>
          </a:p>
          <a:p>
            <a:r>
              <a:rPr lang="en-US" sz="600" b="1" dirty="0">
                <a:latin typeface="Helvetica" pitchFamily="2" charset="0"/>
              </a:rPr>
              <a:t>NET</a:t>
            </a:r>
            <a:r>
              <a:rPr lang="en-US" sz="600" dirty="0">
                <a:latin typeface="Helvetica Light" panose="020B0403020202020204" pitchFamily="34" charset="0"/>
              </a:rPr>
              <a:t> = Net</a:t>
            </a:r>
          </a:p>
          <a:p>
            <a:r>
              <a:rPr lang="en-US" sz="600" b="1" dirty="0">
                <a:latin typeface="Helvetica" pitchFamily="2" charset="0"/>
              </a:rPr>
              <a:t>OTH</a:t>
            </a:r>
            <a:r>
              <a:rPr lang="en-US" sz="600" dirty="0">
                <a:latin typeface="Helvetica Light" panose="020B0403020202020204" pitchFamily="34" charset="0"/>
              </a:rPr>
              <a:t> = Other in-tact</a:t>
            </a:r>
          </a:p>
          <a:p>
            <a:endParaRPr lang="en-US" sz="600" dirty="0">
              <a:latin typeface="Helvetica Light" panose="020B04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3E54BA-C9E5-CE47-AC9E-ABC57316DC5D}"/>
              </a:ext>
            </a:extLst>
          </p:cNvPr>
          <p:cNvSpPr txBox="1"/>
          <p:nvPr/>
        </p:nvSpPr>
        <p:spPr>
          <a:xfrm>
            <a:off x="6321529" y="5277859"/>
            <a:ext cx="138425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Helvetica" pitchFamily="2" charset="0"/>
              </a:rPr>
              <a:t>Event</a:t>
            </a:r>
            <a:endParaRPr lang="en-US" sz="600" b="1" dirty="0">
              <a:latin typeface="Helvetica" pitchFamily="2" charset="0"/>
            </a:endParaRPr>
          </a:p>
          <a:p>
            <a:endParaRPr lang="en-US" sz="600" dirty="0">
              <a:latin typeface="Helvetica Light" panose="020B0403020202020204" pitchFamily="34" charset="0"/>
            </a:endParaRPr>
          </a:p>
          <a:p>
            <a:r>
              <a:rPr lang="en-US" sz="600" b="1" dirty="0">
                <a:latin typeface="Helvetica" pitchFamily="2" charset="0"/>
              </a:rPr>
              <a:t>AD </a:t>
            </a:r>
            <a:r>
              <a:rPr lang="en-US" sz="600" dirty="0">
                <a:latin typeface="Helvetica Light" panose="020B0403020202020204" pitchFamily="34" charset="0"/>
              </a:rPr>
              <a:t>= Anthropogenic Debris </a:t>
            </a:r>
            <a:endParaRPr lang="en-US" sz="600" b="1" dirty="0">
              <a:latin typeface="Helvetica" pitchFamily="2" charset="0"/>
            </a:endParaRPr>
          </a:p>
          <a:p>
            <a:r>
              <a:rPr lang="en-US" sz="600" b="1" dirty="0">
                <a:latin typeface="Helvetica" pitchFamily="2" charset="0"/>
              </a:rPr>
              <a:t>WLMR</a:t>
            </a:r>
            <a:r>
              <a:rPr lang="en-US" sz="600" dirty="0">
                <a:latin typeface="Helvetica Light" panose="020B0403020202020204" pitchFamily="34" charset="0"/>
              </a:rPr>
              <a:t> = Wrack line (most-recent) </a:t>
            </a:r>
          </a:p>
          <a:p>
            <a:r>
              <a:rPr lang="en-US" sz="600" b="1" dirty="0">
                <a:latin typeface="Helvetica" pitchFamily="2" charset="0"/>
              </a:rPr>
              <a:t>WLOT</a:t>
            </a:r>
            <a:r>
              <a:rPr lang="en-US" sz="600" dirty="0">
                <a:latin typeface="Helvetica Light" panose="020B0403020202020204" pitchFamily="34" charset="0"/>
              </a:rPr>
              <a:t> = Other wrack line</a:t>
            </a:r>
          </a:p>
          <a:p>
            <a:r>
              <a:rPr lang="en-US" sz="600" b="1" dirty="0">
                <a:latin typeface="Helvetica" pitchFamily="2" charset="0"/>
              </a:rPr>
              <a:t>TREE</a:t>
            </a:r>
            <a:r>
              <a:rPr lang="en-US" sz="600" dirty="0">
                <a:latin typeface="Helvetica Light" panose="020B0403020202020204" pitchFamily="34" charset="0"/>
              </a:rPr>
              <a:t> = Base of beached tree</a:t>
            </a:r>
          </a:p>
          <a:p>
            <a:r>
              <a:rPr lang="en-US" sz="600" b="1" dirty="0">
                <a:latin typeface="Helvetica" pitchFamily="2" charset="0"/>
              </a:rPr>
              <a:t>LIMB</a:t>
            </a:r>
            <a:r>
              <a:rPr lang="en-US" sz="600" dirty="0">
                <a:latin typeface="Helvetica Light" panose="020B0403020202020204" pitchFamily="34" charset="0"/>
              </a:rPr>
              <a:t> = Limb / log</a:t>
            </a:r>
          </a:p>
          <a:p>
            <a:r>
              <a:rPr lang="en-US" sz="600" b="1" dirty="0">
                <a:latin typeface="Helvetica" pitchFamily="2" charset="0"/>
              </a:rPr>
              <a:t>PLANT </a:t>
            </a:r>
            <a:r>
              <a:rPr lang="en-US" sz="600" dirty="0">
                <a:latin typeface="Helvetica Light" panose="020B0403020202020204" pitchFamily="34" charset="0"/>
              </a:rPr>
              <a:t>= Isolated plant</a:t>
            </a:r>
          </a:p>
          <a:p>
            <a:r>
              <a:rPr lang="en-US" sz="600" b="1" dirty="0">
                <a:latin typeface="Helvetica" pitchFamily="2" charset="0"/>
              </a:rPr>
              <a:t>* WRAK</a:t>
            </a:r>
            <a:r>
              <a:rPr lang="en-US" sz="600" dirty="0">
                <a:latin typeface="Helvetica Light" panose="020B0403020202020204" pitchFamily="34" charset="0"/>
              </a:rPr>
              <a:t> = Wrack pile (not a line)</a:t>
            </a:r>
          </a:p>
          <a:p>
            <a:r>
              <a:rPr lang="en-US" sz="600" b="1" dirty="0">
                <a:latin typeface="Helvetica" pitchFamily="2" charset="0"/>
              </a:rPr>
              <a:t>* SHELL</a:t>
            </a:r>
            <a:r>
              <a:rPr lang="en-US" sz="600" dirty="0">
                <a:latin typeface="Helvetica Light" panose="020B0403020202020204" pitchFamily="34" charset="0"/>
              </a:rPr>
              <a:t> = Dense shell area </a:t>
            </a:r>
          </a:p>
          <a:p>
            <a:r>
              <a:rPr lang="en-US" sz="600" b="1" dirty="0">
                <a:latin typeface="Helvetica" pitchFamily="2" charset="0"/>
              </a:rPr>
              <a:t>* PEAT</a:t>
            </a:r>
            <a:r>
              <a:rPr lang="en-US" sz="600" dirty="0">
                <a:latin typeface="Helvetica Light" panose="020B0403020202020204" pitchFamily="34" charset="0"/>
              </a:rPr>
              <a:t> = Marsh peat deposit</a:t>
            </a:r>
          </a:p>
          <a:p>
            <a:r>
              <a:rPr lang="en-US" sz="600" b="1" dirty="0">
                <a:latin typeface="Helvetica" pitchFamily="2" charset="0"/>
              </a:rPr>
              <a:t>OTHR</a:t>
            </a:r>
            <a:r>
              <a:rPr lang="en-US" sz="600" dirty="0">
                <a:latin typeface="Helvetica Light" panose="020B0403020202020204" pitchFamily="34" charset="0"/>
              </a:rPr>
              <a:t> = Other object/obstacle</a:t>
            </a:r>
          </a:p>
          <a:p>
            <a:r>
              <a:rPr lang="en-US" sz="600" dirty="0">
                <a:latin typeface="Helvetica Light" panose="020B0403020202020204" pitchFamily="34" charset="0"/>
              </a:rPr>
              <a:t>* only log once per meter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C0A5D-A2AD-9C40-B2F8-56F903D1067E}"/>
              </a:ext>
            </a:extLst>
          </p:cNvPr>
          <p:cNvSpPr txBox="1"/>
          <p:nvPr/>
        </p:nvSpPr>
        <p:spPr>
          <a:xfrm>
            <a:off x="5802263" y="5277860"/>
            <a:ext cx="6439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Helvetica" pitchFamily="2" charset="0"/>
              </a:rPr>
              <a:t>Terminus</a:t>
            </a:r>
            <a:endParaRPr lang="en-US" sz="600" b="1" dirty="0">
              <a:latin typeface="Helvetica" pitchFamily="2" charset="0"/>
            </a:endParaRPr>
          </a:p>
          <a:p>
            <a:endParaRPr lang="en-US" sz="600" dirty="0">
              <a:latin typeface="Helvetica Light" panose="020B0403020202020204" pitchFamily="34" charset="0"/>
            </a:endParaRPr>
          </a:p>
          <a:p>
            <a:r>
              <a:rPr lang="en-US" sz="600" b="1" dirty="0">
                <a:latin typeface="Helvetica" pitchFamily="2" charset="0"/>
              </a:rPr>
              <a:t>M</a:t>
            </a:r>
            <a:r>
              <a:rPr lang="en-US" sz="600" dirty="0">
                <a:latin typeface="Helvetica Light" panose="020B0403020202020204" pitchFamily="34" charset="0"/>
              </a:rPr>
              <a:t> = Marsh</a:t>
            </a:r>
          </a:p>
          <a:p>
            <a:r>
              <a:rPr lang="en-US" sz="600" b="1" dirty="0">
                <a:latin typeface="Helvetica" pitchFamily="2" charset="0"/>
              </a:rPr>
              <a:t>F</a:t>
            </a:r>
            <a:r>
              <a:rPr lang="en-US" sz="600" dirty="0">
                <a:latin typeface="Helvetica Light" panose="020B0403020202020204" pitchFamily="34" charset="0"/>
              </a:rPr>
              <a:t> = Forest</a:t>
            </a:r>
          </a:p>
          <a:p>
            <a:r>
              <a:rPr lang="en-US" sz="600" b="1" dirty="0">
                <a:latin typeface="Helvetica" pitchFamily="2" charset="0"/>
              </a:rPr>
              <a:t>B</a:t>
            </a:r>
            <a:r>
              <a:rPr lang="en-US" sz="600" dirty="0">
                <a:latin typeface="Helvetica Light" panose="020B0403020202020204" pitchFamily="34" charset="0"/>
              </a:rPr>
              <a:t> = Bluff</a:t>
            </a:r>
          </a:p>
          <a:p>
            <a:r>
              <a:rPr lang="en-US" sz="600" b="1" dirty="0">
                <a:latin typeface="Helvetica" pitchFamily="2" charset="0"/>
              </a:rPr>
              <a:t>D</a:t>
            </a:r>
            <a:r>
              <a:rPr lang="en-US" sz="600" dirty="0">
                <a:latin typeface="Helvetica Light" panose="020B0403020202020204" pitchFamily="34" charset="0"/>
              </a:rPr>
              <a:t> = Dune  </a:t>
            </a:r>
          </a:p>
          <a:p>
            <a:r>
              <a:rPr lang="en-US" sz="600" b="1" dirty="0">
                <a:latin typeface="Helvetica" pitchFamily="2" charset="0"/>
              </a:rPr>
              <a:t>O</a:t>
            </a:r>
            <a:r>
              <a:rPr lang="en-US" sz="600" dirty="0">
                <a:latin typeface="Helvetica Light" panose="020B0403020202020204" pitchFamily="34" charset="0"/>
              </a:rPr>
              <a:t> = Other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8A2E45D-DFD3-D342-AA22-518BD5CD6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94686"/>
              </p:ext>
            </p:extLst>
          </p:nvPr>
        </p:nvGraphicFramePr>
        <p:xfrm>
          <a:off x="5238667" y="1712714"/>
          <a:ext cx="2034141" cy="3529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204">
                  <a:extLst>
                    <a:ext uri="{9D8B030D-6E8A-4147-A177-3AD203B41FA5}">
                      <a16:colId xmlns:a16="http://schemas.microsoft.com/office/drawing/2014/main" val="1863258438"/>
                    </a:ext>
                  </a:extLst>
                </a:gridCol>
                <a:gridCol w="320948">
                  <a:extLst>
                    <a:ext uri="{9D8B030D-6E8A-4147-A177-3AD203B41FA5}">
                      <a16:colId xmlns:a16="http://schemas.microsoft.com/office/drawing/2014/main" val="238799113"/>
                    </a:ext>
                  </a:extLst>
                </a:gridCol>
                <a:gridCol w="369393">
                  <a:extLst>
                    <a:ext uri="{9D8B030D-6E8A-4147-A177-3AD203B41FA5}">
                      <a16:colId xmlns:a16="http://schemas.microsoft.com/office/drawing/2014/main" val="3876430098"/>
                    </a:ext>
                  </a:extLst>
                </a:gridCol>
                <a:gridCol w="399672">
                  <a:extLst>
                    <a:ext uri="{9D8B030D-6E8A-4147-A177-3AD203B41FA5}">
                      <a16:colId xmlns:a16="http://schemas.microsoft.com/office/drawing/2014/main" val="2558271752"/>
                    </a:ext>
                  </a:extLst>
                </a:gridCol>
                <a:gridCol w="266448">
                  <a:extLst>
                    <a:ext uri="{9D8B030D-6E8A-4147-A177-3AD203B41FA5}">
                      <a16:colId xmlns:a16="http://schemas.microsoft.com/office/drawing/2014/main" val="3048343405"/>
                    </a:ext>
                  </a:extLst>
                </a:gridCol>
                <a:gridCol w="269476">
                  <a:extLst>
                    <a:ext uri="{9D8B030D-6E8A-4147-A177-3AD203B41FA5}">
                      <a16:colId xmlns:a16="http://schemas.microsoft.com/office/drawing/2014/main" val="3523678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Position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(meters)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(ex: 3.42)</a:t>
                      </a:r>
                      <a:endParaRPr lang="en-US" sz="3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Event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Helvetica" pitchFamily="2" charset="0"/>
                        </a:rPr>
                        <a:t>Material</a:t>
                      </a:r>
                      <a:endParaRPr lang="en-US" sz="6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Structure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cm</a:t>
                      </a:r>
                    </a:p>
                    <a:p>
                      <a:r>
                        <a:rPr lang="en-US" sz="600" b="1" dirty="0">
                          <a:latin typeface="Helvetica" pitchFamily="2" charset="0"/>
                        </a:rPr>
                        <a:t>from </a:t>
                      </a:r>
                    </a:p>
                    <a:p>
                      <a:r>
                        <a:rPr lang="en-US" sz="600" b="1" dirty="0">
                          <a:latin typeface="Helvetica" pitchFamily="2" charset="0"/>
                        </a:rPr>
                        <a:t>tape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Helvetica" pitchFamily="2" charset="0"/>
                        </a:rPr>
                        <a:t>Size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(cm)</a:t>
                      </a:r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8967979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7864116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650223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0849831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6996306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921286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5505866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24270686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5587672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9746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27287484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4952374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8767759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25563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63759413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3DC271D-F282-3740-A895-4D1FCE050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8782"/>
              </p:ext>
            </p:extLst>
          </p:nvPr>
        </p:nvGraphicFramePr>
        <p:xfrm>
          <a:off x="7377314" y="1712714"/>
          <a:ext cx="2034141" cy="3529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204">
                  <a:extLst>
                    <a:ext uri="{9D8B030D-6E8A-4147-A177-3AD203B41FA5}">
                      <a16:colId xmlns:a16="http://schemas.microsoft.com/office/drawing/2014/main" val="1863258438"/>
                    </a:ext>
                  </a:extLst>
                </a:gridCol>
                <a:gridCol w="320948">
                  <a:extLst>
                    <a:ext uri="{9D8B030D-6E8A-4147-A177-3AD203B41FA5}">
                      <a16:colId xmlns:a16="http://schemas.microsoft.com/office/drawing/2014/main" val="238799113"/>
                    </a:ext>
                  </a:extLst>
                </a:gridCol>
                <a:gridCol w="369393">
                  <a:extLst>
                    <a:ext uri="{9D8B030D-6E8A-4147-A177-3AD203B41FA5}">
                      <a16:colId xmlns:a16="http://schemas.microsoft.com/office/drawing/2014/main" val="3876430098"/>
                    </a:ext>
                  </a:extLst>
                </a:gridCol>
                <a:gridCol w="399672">
                  <a:extLst>
                    <a:ext uri="{9D8B030D-6E8A-4147-A177-3AD203B41FA5}">
                      <a16:colId xmlns:a16="http://schemas.microsoft.com/office/drawing/2014/main" val="2558271752"/>
                    </a:ext>
                  </a:extLst>
                </a:gridCol>
                <a:gridCol w="266448">
                  <a:extLst>
                    <a:ext uri="{9D8B030D-6E8A-4147-A177-3AD203B41FA5}">
                      <a16:colId xmlns:a16="http://schemas.microsoft.com/office/drawing/2014/main" val="3048343405"/>
                    </a:ext>
                  </a:extLst>
                </a:gridCol>
                <a:gridCol w="269476">
                  <a:extLst>
                    <a:ext uri="{9D8B030D-6E8A-4147-A177-3AD203B41FA5}">
                      <a16:colId xmlns:a16="http://schemas.microsoft.com/office/drawing/2014/main" val="3523678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Position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(meters)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(ex: 3.42)</a:t>
                      </a:r>
                      <a:endParaRPr lang="en-US" sz="3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Event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Helvetica" pitchFamily="2" charset="0"/>
                        </a:rPr>
                        <a:t>Material</a:t>
                      </a:r>
                      <a:endParaRPr lang="en-US" sz="600" b="0" dirty="0">
                        <a:latin typeface="Helvetica" pitchFamily="2" charset="0"/>
                      </a:endParaRP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Structure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Helvetica" pitchFamily="2" charset="0"/>
                        </a:rPr>
                        <a:t>cm</a:t>
                      </a:r>
                    </a:p>
                    <a:p>
                      <a:r>
                        <a:rPr lang="en-US" sz="600" b="1" dirty="0">
                          <a:latin typeface="Helvetica" pitchFamily="2" charset="0"/>
                        </a:rPr>
                        <a:t>from </a:t>
                      </a:r>
                    </a:p>
                    <a:p>
                      <a:r>
                        <a:rPr lang="en-US" sz="600" b="1" dirty="0">
                          <a:latin typeface="Helvetica" pitchFamily="2" charset="0"/>
                        </a:rPr>
                        <a:t>tape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Helvetica" pitchFamily="2" charset="0"/>
                        </a:rPr>
                        <a:t>Size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(cm)</a:t>
                      </a:r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8967979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7864116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6502230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0849831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6996306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921286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5505866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24270686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5587672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9746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27287484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34952374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8767759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125563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27432" marR="27432" marT="27432" marB="27432"/>
                </a:tc>
                <a:extLst>
                  <a:ext uri="{0D108BD9-81ED-4DB2-BD59-A6C34878D82A}">
                    <a16:rowId xmlns:a16="http://schemas.microsoft.com/office/drawing/2014/main" val="63759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4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071C48C-5153-C846-8EC7-D45A5F4A6696}"/>
              </a:ext>
            </a:extLst>
          </p:cNvPr>
          <p:cNvSpPr/>
          <p:nvPr/>
        </p:nvSpPr>
        <p:spPr>
          <a:xfrm>
            <a:off x="572371" y="2092895"/>
            <a:ext cx="3339547" cy="119270"/>
          </a:xfrm>
          <a:custGeom>
            <a:avLst/>
            <a:gdLst>
              <a:gd name="connsiteX0" fmla="*/ 0 w 3339547"/>
              <a:gd name="connsiteY0" fmla="*/ 0 h 119270"/>
              <a:gd name="connsiteX1" fmla="*/ 516834 w 3339547"/>
              <a:gd name="connsiteY1" fmla="*/ 0 h 119270"/>
              <a:gd name="connsiteX2" fmla="*/ 775252 w 3339547"/>
              <a:gd name="connsiteY2" fmla="*/ 9939 h 119270"/>
              <a:gd name="connsiteX3" fmla="*/ 824947 w 3339547"/>
              <a:gd name="connsiteY3" fmla="*/ 19879 h 119270"/>
              <a:gd name="connsiteX4" fmla="*/ 934278 w 3339547"/>
              <a:gd name="connsiteY4" fmla="*/ 49696 h 119270"/>
              <a:gd name="connsiteX5" fmla="*/ 993913 w 3339547"/>
              <a:gd name="connsiteY5" fmla="*/ 59635 h 119270"/>
              <a:gd name="connsiteX6" fmla="*/ 1033669 w 3339547"/>
              <a:gd name="connsiteY6" fmla="*/ 79513 h 119270"/>
              <a:gd name="connsiteX7" fmla="*/ 1272208 w 3339547"/>
              <a:gd name="connsiteY7" fmla="*/ 79513 h 119270"/>
              <a:gd name="connsiteX8" fmla="*/ 1669773 w 3339547"/>
              <a:gd name="connsiteY8" fmla="*/ 89452 h 119270"/>
              <a:gd name="connsiteX9" fmla="*/ 1729408 w 3339547"/>
              <a:gd name="connsiteY9" fmla="*/ 109331 h 119270"/>
              <a:gd name="connsiteX10" fmla="*/ 1769165 w 3339547"/>
              <a:gd name="connsiteY10" fmla="*/ 119270 h 119270"/>
              <a:gd name="connsiteX11" fmla="*/ 1878495 w 3339547"/>
              <a:gd name="connsiteY11" fmla="*/ 99392 h 119270"/>
              <a:gd name="connsiteX12" fmla="*/ 1928191 w 3339547"/>
              <a:gd name="connsiteY12" fmla="*/ 89452 h 119270"/>
              <a:gd name="connsiteX13" fmla="*/ 1967947 w 3339547"/>
              <a:gd name="connsiteY13" fmla="*/ 79513 h 119270"/>
              <a:gd name="connsiteX14" fmla="*/ 2087217 w 3339547"/>
              <a:gd name="connsiteY14" fmla="*/ 69574 h 119270"/>
              <a:gd name="connsiteX15" fmla="*/ 2176669 w 3339547"/>
              <a:gd name="connsiteY15" fmla="*/ 59635 h 119270"/>
              <a:gd name="connsiteX16" fmla="*/ 2415208 w 3339547"/>
              <a:gd name="connsiteY16" fmla="*/ 69574 h 119270"/>
              <a:gd name="connsiteX17" fmla="*/ 2445026 w 3339547"/>
              <a:gd name="connsiteY17" fmla="*/ 79513 h 119270"/>
              <a:gd name="connsiteX18" fmla="*/ 2832652 w 3339547"/>
              <a:gd name="connsiteY18" fmla="*/ 59635 h 119270"/>
              <a:gd name="connsiteX19" fmla="*/ 3021495 w 3339547"/>
              <a:gd name="connsiteY19" fmla="*/ 69574 h 119270"/>
              <a:gd name="connsiteX20" fmla="*/ 3071191 w 3339547"/>
              <a:gd name="connsiteY20" fmla="*/ 79513 h 119270"/>
              <a:gd name="connsiteX21" fmla="*/ 3260034 w 3339547"/>
              <a:gd name="connsiteY21" fmla="*/ 69574 h 119270"/>
              <a:gd name="connsiteX22" fmla="*/ 3339547 w 3339547"/>
              <a:gd name="connsiteY22" fmla="*/ 69574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39547" h="119270">
                <a:moveTo>
                  <a:pt x="0" y="0"/>
                </a:moveTo>
                <a:cubicBezTo>
                  <a:pt x="239653" y="29956"/>
                  <a:pt x="-31559" y="0"/>
                  <a:pt x="516834" y="0"/>
                </a:cubicBezTo>
                <a:cubicBezTo>
                  <a:pt x="603037" y="0"/>
                  <a:pt x="689113" y="6626"/>
                  <a:pt x="775252" y="9939"/>
                </a:cubicBezTo>
                <a:cubicBezTo>
                  <a:pt x="791817" y="13252"/>
                  <a:pt x="808558" y="15782"/>
                  <a:pt x="824947" y="19879"/>
                </a:cubicBezTo>
                <a:cubicBezTo>
                  <a:pt x="902012" y="39146"/>
                  <a:pt x="788982" y="25480"/>
                  <a:pt x="934278" y="49696"/>
                </a:cubicBezTo>
                <a:lnTo>
                  <a:pt x="993913" y="59635"/>
                </a:lnTo>
                <a:cubicBezTo>
                  <a:pt x="1007165" y="66261"/>
                  <a:pt x="1019613" y="74828"/>
                  <a:pt x="1033669" y="79513"/>
                </a:cubicBezTo>
                <a:cubicBezTo>
                  <a:pt x="1106655" y="103841"/>
                  <a:pt x="1210230" y="82775"/>
                  <a:pt x="1272208" y="79513"/>
                </a:cubicBezTo>
                <a:cubicBezTo>
                  <a:pt x="1404730" y="82826"/>
                  <a:pt x="1537491" y="80825"/>
                  <a:pt x="1669773" y="89452"/>
                </a:cubicBezTo>
                <a:cubicBezTo>
                  <a:pt x="1690682" y="90816"/>
                  <a:pt x="1709080" y="104249"/>
                  <a:pt x="1729408" y="109331"/>
                </a:cubicBezTo>
                <a:lnTo>
                  <a:pt x="1769165" y="119270"/>
                </a:lnTo>
                <a:cubicBezTo>
                  <a:pt x="1845497" y="100187"/>
                  <a:pt x="1771647" y="117201"/>
                  <a:pt x="1878495" y="99392"/>
                </a:cubicBezTo>
                <a:cubicBezTo>
                  <a:pt x="1895159" y="96615"/>
                  <a:pt x="1911700" y="93117"/>
                  <a:pt x="1928191" y="89452"/>
                </a:cubicBezTo>
                <a:cubicBezTo>
                  <a:pt x="1941526" y="86489"/>
                  <a:pt x="1954393" y="81207"/>
                  <a:pt x="1967947" y="79513"/>
                </a:cubicBezTo>
                <a:cubicBezTo>
                  <a:pt x="2007533" y="74565"/>
                  <a:pt x="2047502" y="73356"/>
                  <a:pt x="2087217" y="69574"/>
                </a:cubicBezTo>
                <a:cubicBezTo>
                  <a:pt x="2117083" y="66730"/>
                  <a:pt x="2146852" y="62948"/>
                  <a:pt x="2176669" y="59635"/>
                </a:cubicBezTo>
                <a:cubicBezTo>
                  <a:pt x="2256182" y="62948"/>
                  <a:pt x="2335843" y="63695"/>
                  <a:pt x="2415208" y="69574"/>
                </a:cubicBezTo>
                <a:cubicBezTo>
                  <a:pt x="2425656" y="70348"/>
                  <a:pt x="2434549" y="79513"/>
                  <a:pt x="2445026" y="79513"/>
                </a:cubicBezTo>
                <a:cubicBezTo>
                  <a:pt x="2553139" y="79513"/>
                  <a:pt x="2716929" y="67350"/>
                  <a:pt x="2832652" y="59635"/>
                </a:cubicBezTo>
                <a:cubicBezTo>
                  <a:pt x="2895600" y="62948"/>
                  <a:pt x="2958678" y="64339"/>
                  <a:pt x="3021495" y="69574"/>
                </a:cubicBezTo>
                <a:cubicBezTo>
                  <a:pt x="3038330" y="70977"/>
                  <a:pt x="3054298" y="79513"/>
                  <a:pt x="3071191" y="79513"/>
                </a:cubicBezTo>
                <a:cubicBezTo>
                  <a:pt x="3134226" y="79513"/>
                  <a:pt x="3197042" y="71907"/>
                  <a:pt x="3260034" y="69574"/>
                </a:cubicBezTo>
                <a:cubicBezTo>
                  <a:pt x="3286520" y="68593"/>
                  <a:pt x="3313043" y="69574"/>
                  <a:pt x="3339547" y="695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C732CB7-91D6-B04E-B1A9-46EB2DEC307B}"/>
              </a:ext>
            </a:extLst>
          </p:cNvPr>
          <p:cNvSpPr/>
          <p:nvPr/>
        </p:nvSpPr>
        <p:spPr>
          <a:xfrm>
            <a:off x="582309" y="1725147"/>
            <a:ext cx="3150704" cy="104960"/>
          </a:xfrm>
          <a:custGeom>
            <a:avLst/>
            <a:gdLst>
              <a:gd name="connsiteX0" fmla="*/ 0 w 3150704"/>
              <a:gd name="connsiteY0" fmla="*/ 69574 h 104960"/>
              <a:gd name="connsiteX1" fmla="*/ 755374 w 3150704"/>
              <a:gd name="connsiteY1" fmla="*/ 69574 h 104960"/>
              <a:gd name="connsiteX2" fmla="*/ 805069 w 3150704"/>
              <a:gd name="connsiteY2" fmla="*/ 79514 h 104960"/>
              <a:gd name="connsiteX3" fmla="*/ 944217 w 3150704"/>
              <a:gd name="connsiteY3" fmla="*/ 89453 h 104960"/>
              <a:gd name="connsiteX4" fmla="*/ 1182756 w 3150704"/>
              <a:gd name="connsiteY4" fmla="*/ 89453 h 104960"/>
              <a:gd name="connsiteX5" fmla="*/ 1222513 w 3150704"/>
              <a:gd name="connsiteY5" fmla="*/ 79514 h 104960"/>
              <a:gd name="connsiteX6" fmla="*/ 1302026 w 3150704"/>
              <a:gd name="connsiteY6" fmla="*/ 69574 h 104960"/>
              <a:gd name="connsiteX7" fmla="*/ 1461052 w 3150704"/>
              <a:gd name="connsiteY7" fmla="*/ 39757 h 104960"/>
              <a:gd name="connsiteX8" fmla="*/ 1987826 w 3150704"/>
              <a:gd name="connsiteY8" fmla="*/ 29818 h 104960"/>
              <a:gd name="connsiteX9" fmla="*/ 2017643 w 3150704"/>
              <a:gd name="connsiteY9" fmla="*/ 19879 h 104960"/>
              <a:gd name="connsiteX10" fmla="*/ 2196547 w 3150704"/>
              <a:gd name="connsiteY10" fmla="*/ 0 h 104960"/>
              <a:gd name="connsiteX11" fmla="*/ 2395330 w 3150704"/>
              <a:gd name="connsiteY11" fmla="*/ 9940 h 104960"/>
              <a:gd name="connsiteX12" fmla="*/ 2464904 w 3150704"/>
              <a:gd name="connsiteY12" fmla="*/ 19879 h 104960"/>
              <a:gd name="connsiteX13" fmla="*/ 2633869 w 3150704"/>
              <a:gd name="connsiteY13" fmla="*/ 29818 h 104960"/>
              <a:gd name="connsiteX14" fmla="*/ 2733261 w 3150704"/>
              <a:gd name="connsiteY14" fmla="*/ 39757 h 104960"/>
              <a:gd name="connsiteX15" fmla="*/ 3150704 w 3150704"/>
              <a:gd name="connsiteY15" fmla="*/ 49696 h 1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50704" h="104960">
                <a:moveTo>
                  <a:pt x="0" y="69574"/>
                </a:moveTo>
                <a:cubicBezTo>
                  <a:pt x="365023" y="58513"/>
                  <a:pt x="355956" y="52931"/>
                  <a:pt x="755374" y="69574"/>
                </a:cubicBezTo>
                <a:cubicBezTo>
                  <a:pt x="772252" y="70277"/>
                  <a:pt x="788269" y="77745"/>
                  <a:pt x="805069" y="79514"/>
                </a:cubicBezTo>
                <a:cubicBezTo>
                  <a:pt x="851314" y="84382"/>
                  <a:pt x="897834" y="86140"/>
                  <a:pt x="944217" y="89453"/>
                </a:cubicBezTo>
                <a:cubicBezTo>
                  <a:pt x="1043963" y="114389"/>
                  <a:pt x="991574" y="105385"/>
                  <a:pt x="1182756" y="89453"/>
                </a:cubicBezTo>
                <a:cubicBezTo>
                  <a:pt x="1196369" y="88319"/>
                  <a:pt x="1209039" y="81760"/>
                  <a:pt x="1222513" y="79514"/>
                </a:cubicBezTo>
                <a:cubicBezTo>
                  <a:pt x="1248860" y="75123"/>
                  <a:pt x="1275679" y="73965"/>
                  <a:pt x="1302026" y="69574"/>
                </a:cubicBezTo>
                <a:cubicBezTo>
                  <a:pt x="1380355" y="56519"/>
                  <a:pt x="1329869" y="42232"/>
                  <a:pt x="1461052" y="39757"/>
                </a:cubicBezTo>
                <a:lnTo>
                  <a:pt x="1987826" y="29818"/>
                </a:lnTo>
                <a:cubicBezTo>
                  <a:pt x="1997765" y="26505"/>
                  <a:pt x="2007370" y="21934"/>
                  <a:pt x="2017643" y="19879"/>
                </a:cubicBezTo>
                <a:cubicBezTo>
                  <a:pt x="2068019" y="9804"/>
                  <a:pt x="2150462" y="4190"/>
                  <a:pt x="2196547" y="0"/>
                </a:cubicBezTo>
                <a:cubicBezTo>
                  <a:pt x="2262808" y="3313"/>
                  <a:pt x="2329167" y="5039"/>
                  <a:pt x="2395330" y="9940"/>
                </a:cubicBezTo>
                <a:cubicBezTo>
                  <a:pt x="2418693" y="11671"/>
                  <a:pt x="2441558" y="17934"/>
                  <a:pt x="2464904" y="19879"/>
                </a:cubicBezTo>
                <a:cubicBezTo>
                  <a:pt x="2521128" y="24564"/>
                  <a:pt x="2577604" y="25650"/>
                  <a:pt x="2633869" y="29818"/>
                </a:cubicBezTo>
                <a:cubicBezTo>
                  <a:pt x="2667074" y="32278"/>
                  <a:pt x="2700034" y="37613"/>
                  <a:pt x="2733261" y="39757"/>
                </a:cubicBezTo>
                <a:cubicBezTo>
                  <a:pt x="2938612" y="53005"/>
                  <a:pt x="2945113" y="49696"/>
                  <a:pt x="3150704" y="49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F8B7725-2370-D440-8609-38D96376DD1E}"/>
              </a:ext>
            </a:extLst>
          </p:cNvPr>
          <p:cNvSpPr/>
          <p:nvPr/>
        </p:nvSpPr>
        <p:spPr>
          <a:xfrm>
            <a:off x="562431" y="770991"/>
            <a:ext cx="3329609" cy="238539"/>
          </a:xfrm>
          <a:custGeom>
            <a:avLst/>
            <a:gdLst>
              <a:gd name="connsiteX0" fmla="*/ 0 w 3329609"/>
              <a:gd name="connsiteY0" fmla="*/ 238539 h 238539"/>
              <a:gd name="connsiteX1" fmla="*/ 755374 w 3329609"/>
              <a:gd name="connsiteY1" fmla="*/ 149087 h 238539"/>
              <a:gd name="connsiteX2" fmla="*/ 944218 w 3329609"/>
              <a:gd name="connsiteY2" fmla="*/ 109330 h 238539"/>
              <a:gd name="connsiteX3" fmla="*/ 1043609 w 3329609"/>
              <a:gd name="connsiteY3" fmla="*/ 89452 h 238539"/>
              <a:gd name="connsiteX4" fmla="*/ 1182757 w 3329609"/>
              <a:gd name="connsiteY4" fmla="*/ 49696 h 238539"/>
              <a:gd name="connsiteX5" fmla="*/ 1222513 w 3329609"/>
              <a:gd name="connsiteY5" fmla="*/ 39757 h 238539"/>
              <a:gd name="connsiteX6" fmla="*/ 1451113 w 3329609"/>
              <a:gd name="connsiteY6" fmla="*/ 19878 h 238539"/>
              <a:gd name="connsiteX7" fmla="*/ 1808922 w 3329609"/>
              <a:gd name="connsiteY7" fmla="*/ 19878 h 238539"/>
              <a:gd name="connsiteX8" fmla="*/ 1908313 w 3329609"/>
              <a:gd name="connsiteY8" fmla="*/ 0 h 238539"/>
              <a:gd name="connsiteX9" fmla="*/ 2345635 w 3329609"/>
              <a:gd name="connsiteY9" fmla="*/ 9939 h 238539"/>
              <a:gd name="connsiteX10" fmla="*/ 2415209 w 3329609"/>
              <a:gd name="connsiteY10" fmla="*/ 39757 h 238539"/>
              <a:gd name="connsiteX11" fmla="*/ 2445026 w 3329609"/>
              <a:gd name="connsiteY11" fmla="*/ 49696 h 238539"/>
              <a:gd name="connsiteX12" fmla="*/ 2474844 w 3329609"/>
              <a:gd name="connsiteY12" fmla="*/ 69574 h 238539"/>
              <a:gd name="connsiteX13" fmla="*/ 2534479 w 3329609"/>
              <a:gd name="connsiteY13" fmla="*/ 89452 h 238539"/>
              <a:gd name="connsiteX14" fmla="*/ 2564296 w 3329609"/>
              <a:gd name="connsiteY14" fmla="*/ 99391 h 238539"/>
              <a:gd name="connsiteX15" fmla="*/ 2693505 w 3329609"/>
              <a:gd name="connsiteY15" fmla="*/ 129209 h 238539"/>
              <a:gd name="connsiteX16" fmla="*/ 2733261 w 3329609"/>
              <a:gd name="connsiteY16" fmla="*/ 139148 h 238539"/>
              <a:gd name="connsiteX17" fmla="*/ 2912166 w 3329609"/>
              <a:gd name="connsiteY17" fmla="*/ 149087 h 238539"/>
              <a:gd name="connsiteX18" fmla="*/ 2971800 w 3329609"/>
              <a:gd name="connsiteY18" fmla="*/ 188843 h 238539"/>
              <a:gd name="connsiteX19" fmla="*/ 3289853 w 3329609"/>
              <a:gd name="connsiteY19" fmla="*/ 218661 h 238539"/>
              <a:gd name="connsiteX20" fmla="*/ 3329609 w 3329609"/>
              <a:gd name="connsiteY20" fmla="*/ 228600 h 2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29609" h="238539">
                <a:moveTo>
                  <a:pt x="0" y="238539"/>
                </a:moveTo>
                <a:cubicBezTo>
                  <a:pt x="251791" y="208722"/>
                  <a:pt x="511579" y="218742"/>
                  <a:pt x="755374" y="149087"/>
                </a:cubicBezTo>
                <a:cubicBezTo>
                  <a:pt x="876185" y="114570"/>
                  <a:pt x="780297" y="139134"/>
                  <a:pt x="944218" y="109330"/>
                </a:cubicBezTo>
                <a:cubicBezTo>
                  <a:pt x="977459" y="103286"/>
                  <a:pt x="1010935" y="98050"/>
                  <a:pt x="1043609" y="89452"/>
                </a:cubicBezTo>
                <a:cubicBezTo>
                  <a:pt x="1411233" y="-7290"/>
                  <a:pt x="961341" y="98899"/>
                  <a:pt x="1182757" y="49696"/>
                </a:cubicBezTo>
                <a:cubicBezTo>
                  <a:pt x="1196092" y="46733"/>
                  <a:pt x="1208937" y="41266"/>
                  <a:pt x="1222513" y="39757"/>
                </a:cubicBezTo>
                <a:cubicBezTo>
                  <a:pt x="1298533" y="31310"/>
                  <a:pt x="1451113" y="19878"/>
                  <a:pt x="1451113" y="19878"/>
                </a:cubicBezTo>
                <a:cubicBezTo>
                  <a:pt x="1613565" y="28428"/>
                  <a:pt x="1651080" y="37416"/>
                  <a:pt x="1808922" y="19878"/>
                </a:cubicBezTo>
                <a:cubicBezTo>
                  <a:pt x="1842502" y="16147"/>
                  <a:pt x="1908313" y="0"/>
                  <a:pt x="1908313" y="0"/>
                </a:cubicBezTo>
                <a:lnTo>
                  <a:pt x="2345635" y="9939"/>
                </a:lnTo>
                <a:cubicBezTo>
                  <a:pt x="2390770" y="11820"/>
                  <a:pt x="2379458" y="21881"/>
                  <a:pt x="2415209" y="39757"/>
                </a:cubicBezTo>
                <a:cubicBezTo>
                  <a:pt x="2424580" y="44442"/>
                  <a:pt x="2435655" y="45011"/>
                  <a:pt x="2445026" y="49696"/>
                </a:cubicBezTo>
                <a:cubicBezTo>
                  <a:pt x="2455710" y="55038"/>
                  <a:pt x="2463928" y="64723"/>
                  <a:pt x="2474844" y="69574"/>
                </a:cubicBezTo>
                <a:cubicBezTo>
                  <a:pt x="2493992" y="78084"/>
                  <a:pt x="2514601" y="82826"/>
                  <a:pt x="2534479" y="89452"/>
                </a:cubicBezTo>
                <a:lnTo>
                  <a:pt x="2564296" y="99391"/>
                </a:lnTo>
                <a:cubicBezTo>
                  <a:pt x="2646567" y="126815"/>
                  <a:pt x="2518049" y="85345"/>
                  <a:pt x="2693505" y="129209"/>
                </a:cubicBezTo>
                <a:cubicBezTo>
                  <a:pt x="2706757" y="132522"/>
                  <a:pt x="2719657" y="137911"/>
                  <a:pt x="2733261" y="139148"/>
                </a:cubicBezTo>
                <a:cubicBezTo>
                  <a:pt x="2792743" y="144555"/>
                  <a:pt x="2852531" y="145774"/>
                  <a:pt x="2912166" y="149087"/>
                </a:cubicBezTo>
                <a:lnTo>
                  <a:pt x="2971800" y="188843"/>
                </a:lnTo>
                <a:cubicBezTo>
                  <a:pt x="3081608" y="262049"/>
                  <a:pt x="2989669" y="208310"/>
                  <a:pt x="3289853" y="218661"/>
                </a:cubicBezTo>
                <a:cubicBezTo>
                  <a:pt x="3322813" y="229648"/>
                  <a:pt x="3309193" y="228600"/>
                  <a:pt x="3329609" y="228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7B35D-9DEC-8E46-8AE3-86C9C7850C3C}"/>
              </a:ext>
            </a:extLst>
          </p:cNvPr>
          <p:cNvSpPr txBox="1"/>
          <p:nvPr/>
        </p:nvSpPr>
        <p:spPr>
          <a:xfrm>
            <a:off x="476137" y="2830881"/>
            <a:ext cx="367747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itchFamily="2" charset="0"/>
              </a:rPr>
              <a:t>Procedure</a:t>
            </a:r>
          </a:p>
          <a:p>
            <a:endParaRPr lang="en-US" sz="8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Locate the start latitude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Place flag in the most-recent wrack line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Record start longitude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Note main observer and secondary observer / notetaker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Lay out transect tape </a:t>
            </a:r>
          </a:p>
          <a:p>
            <a:pPr marL="800100" lvl="1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Your transect will be 100 m long.</a:t>
            </a:r>
          </a:p>
          <a:p>
            <a:pPr marL="800100" lvl="1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Angle your transect between your start point (wrack line) and the interior beach edge (terminus)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Note Terminus type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Use pace or tape to determine &amp; record the base width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Note conditions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Note start time</a:t>
            </a:r>
          </a:p>
          <a:p>
            <a:pPr marL="342900" indent="-342900">
              <a:buAutoNum type="arabicPeriod"/>
            </a:pPr>
            <a:r>
              <a:rPr lang="en-US" sz="800" b="1" dirty="0">
                <a:latin typeface="Helvetica" pitchFamily="2" charset="0"/>
              </a:rPr>
              <a:t>Primary observer: </a:t>
            </a:r>
            <a:r>
              <a:rPr lang="en-US" sz="800" dirty="0">
                <a:latin typeface="Helvetica Light" panose="020B0403020202020204" pitchFamily="34" charset="0"/>
              </a:rPr>
              <a:t>take 2m pole and begin walking tape, searching for detection “events” within 1m of the tape.</a:t>
            </a:r>
          </a:p>
          <a:p>
            <a:pPr marL="800100" lvl="1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Call out events for the </a:t>
            </a:r>
            <a:r>
              <a:rPr lang="en-US" sz="800" b="1" dirty="0">
                <a:latin typeface="Helvetica" pitchFamily="2" charset="0"/>
              </a:rPr>
              <a:t>secondary observer </a:t>
            </a:r>
            <a:r>
              <a:rPr lang="en-US" sz="800" dirty="0">
                <a:latin typeface="Helvetica Light" panose="020B0403020202020204" pitchFamily="34" charset="0"/>
              </a:rPr>
              <a:t>to record. </a:t>
            </a:r>
          </a:p>
          <a:p>
            <a:pPr marL="800100" lvl="1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Call out information in the order provided in the datasheet:</a:t>
            </a:r>
          </a:p>
          <a:p>
            <a:pPr lvl="1"/>
            <a:endParaRPr lang="en-US" sz="800" dirty="0">
              <a:latin typeface="Helvetica Light" panose="020B0403020202020204" pitchFamily="34" charset="0"/>
            </a:endParaRPr>
          </a:p>
          <a:p>
            <a:pPr lvl="1"/>
            <a:r>
              <a:rPr lang="en-US" sz="800" b="1" dirty="0">
                <a:latin typeface="Helvetica" pitchFamily="2" charset="0"/>
              </a:rPr>
              <a:t>	Tape position</a:t>
            </a:r>
          </a:p>
          <a:p>
            <a:pPr lvl="1"/>
            <a:r>
              <a:rPr lang="en-US" sz="800" b="1" dirty="0">
                <a:latin typeface="Helvetica" pitchFamily="2" charset="0"/>
              </a:rPr>
              <a:t>	Event type.</a:t>
            </a:r>
          </a:p>
          <a:p>
            <a:pPr lvl="1"/>
            <a:endParaRPr lang="en-US" sz="800" dirty="0">
              <a:latin typeface="Helvetica Light" panose="020B0403020202020204" pitchFamily="34" charset="0"/>
            </a:endParaRPr>
          </a:p>
          <a:p>
            <a:pPr lvl="1"/>
            <a:r>
              <a:rPr lang="en-US" sz="800" dirty="0">
                <a:latin typeface="Helvetica Light" panose="020B0403020202020204" pitchFamily="34" charset="0"/>
              </a:rPr>
              <a:t>	If anthropogenic debris, continue with: </a:t>
            </a:r>
          </a:p>
          <a:p>
            <a:pPr lvl="1"/>
            <a:r>
              <a:rPr lang="en-US" sz="800" b="1" dirty="0">
                <a:latin typeface="Helvetica" pitchFamily="2" charset="0"/>
              </a:rPr>
              <a:t>	Material, </a:t>
            </a:r>
          </a:p>
          <a:p>
            <a:pPr lvl="1"/>
            <a:r>
              <a:rPr lang="en-US" sz="800" b="1" dirty="0">
                <a:latin typeface="Helvetica" pitchFamily="2" charset="0"/>
              </a:rPr>
              <a:t>	Structure, </a:t>
            </a:r>
          </a:p>
          <a:p>
            <a:pPr lvl="1"/>
            <a:r>
              <a:rPr lang="en-US" sz="800" b="1" dirty="0">
                <a:latin typeface="Helvetica" pitchFamily="2" charset="0"/>
              </a:rPr>
              <a:t>	cm from tape, </a:t>
            </a:r>
          </a:p>
          <a:p>
            <a:pPr lvl="1"/>
            <a:r>
              <a:rPr lang="en-US" sz="800" b="1" dirty="0">
                <a:latin typeface="Helvetica" pitchFamily="2" charset="0"/>
              </a:rPr>
              <a:t>	size </a:t>
            </a:r>
            <a:r>
              <a:rPr lang="en-US" sz="800" dirty="0">
                <a:latin typeface="Helvetica Light" panose="020B0403020202020204" pitchFamily="34" charset="0"/>
              </a:rPr>
              <a:t>(in cm, measured along longest dimension)</a:t>
            </a:r>
          </a:p>
          <a:p>
            <a:pPr marL="342900" indent="-342900">
              <a:buAutoNum type="arabicPeriod"/>
            </a:pPr>
            <a:r>
              <a:rPr lang="en-US" sz="800" b="1" dirty="0">
                <a:latin typeface="Helvetica" pitchFamily="2" charset="0"/>
              </a:rPr>
              <a:t>Secondary observer: </a:t>
            </a:r>
            <a:r>
              <a:rPr lang="en-US" sz="800" dirty="0">
                <a:latin typeface="Helvetica Light" panose="020B0403020202020204" pitchFamily="34" charset="0"/>
              </a:rPr>
              <a:t>continue onto multiple datasheets as necessary (be sure to note Daily Transect ID on new sheets)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54230-A677-244F-8892-1A271C478622}"/>
              </a:ext>
            </a:extLst>
          </p:cNvPr>
          <p:cNvSpPr txBox="1"/>
          <p:nvPr/>
        </p:nvSpPr>
        <p:spPr>
          <a:xfrm>
            <a:off x="3892039" y="2029420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8E201-2B35-0A40-8AC7-46F32F1604F1}"/>
              </a:ext>
            </a:extLst>
          </p:cNvPr>
          <p:cNvSpPr txBox="1"/>
          <p:nvPr/>
        </p:nvSpPr>
        <p:spPr>
          <a:xfrm>
            <a:off x="3852579" y="1651804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Most recent 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wrack 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72195-A070-9841-9605-12F75161A9DA}"/>
              </a:ext>
            </a:extLst>
          </p:cNvPr>
          <p:cNvSpPr txBox="1"/>
          <p:nvPr/>
        </p:nvSpPr>
        <p:spPr>
          <a:xfrm>
            <a:off x="3892040" y="860703"/>
            <a:ext cx="617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Interior 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beach 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edge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2584DF-37D5-6749-95B5-5623D170C675}"/>
              </a:ext>
            </a:extLst>
          </p:cNvPr>
          <p:cNvCxnSpPr/>
          <p:nvPr/>
        </p:nvCxnSpPr>
        <p:spPr>
          <a:xfrm>
            <a:off x="3643561" y="593852"/>
            <a:ext cx="49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B6B010-29C3-E240-A1A2-7850CF1E656F}"/>
              </a:ext>
            </a:extLst>
          </p:cNvPr>
          <p:cNvSpPr txBox="1"/>
          <p:nvPr/>
        </p:nvSpPr>
        <p:spPr>
          <a:xfrm>
            <a:off x="4096411" y="49404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Light" panose="020B0403020202020204" pitchFamily="34" charset="0"/>
              </a:rPr>
              <a:t>North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0F5A3-19A1-A142-9FA9-64A8EFED5643}"/>
              </a:ext>
            </a:extLst>
          </p:cNvPr>
          <p:cNvCxnSpPr>
            <a:cxnSpLocks/>
          </p:cNvCxnSpPr>
          <p:nvPr/>
        </p:nvCxnSpPr>
        <p:spPr>
          <a:xfrm>
            <a:off x="1304773" y="796967"/>
            <a:ext cx="0" cy="1898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213187-B3AF-2740-A0A7-51E8EA1C47CC}"/>
              </a:ext>
            </a:extLst>
          </p:cNvPr>
          <p:cNvSpPr txBox="1"/>
          <p:nvPr/>
        </p:nvSpPr>
        <p:spPr>
          <a:xfrm>
            <a:off x="1251611" y="235077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Light" panose="020B0403020202020204" pitchFamily="34" charset="0"/>
              </a:rPr>
              <a:t>Start </a:t>
            </a:r>
          </a:p>
          <a:p>
            <a:r>
              <a:rPr lang="en-US" sz="800" dirty="0">
                <a:latin typeface="Helvetica Light" panose="020B0403020202020204" pitchFamily="34" charset="0"/>
              </a:rPr>
              <a:t>latitude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8D3911-1566-0645-BAEA-1E8AF298DBEF}"/>
              </a:ext>
            </a:extLst>
          </p:cNvPr>
          <p:cNvCxnSpPr>
            <a:cxnSpLocks/>
          </p:cNvCxnSpPr>
          <p:nvPr/>
        </p:nvCxnSpPr>
        <p:spPr>
          <a:xfrm>
            <a:off x="933933" y="1545027"/>
            <a:ext cx="347870" cy="2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7376D6-36F0-7341-94BC-78617B568FF8}"/>
              </a:ext>
            </a:extLst>
          </p:cNvPr>
          <p:cNvSpPr txBox="1"/>
          <p:nvPr/>
        </p:nvSpPr>
        <p:spPr>
          <a:xfrm>
            <a:off x="476136" y="1291590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Transect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begin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A3B1C5-973C-DF4D-9662-3EC0951352F2}"/>
              </a:ext>
            </a:extLst>
          </p:cNvPr>
          <p:cNvCxnSpPr>
            <a:cxnSpLocks/>
          </p:cNvCxnSpPr>
          <p:nvPr/>
        </p:nvCxnSpPr>
        <p:spPr>
          <a:xfrm flipV="1">
            <a:off x="1317363" y="860443"/>
            <a:ext cx="1759226" cy="934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73EA43-3013-964C-B82C-6E1B0B01A80A}"/>
              </a:ext>
            </a:extLst>
          </p:cNvPr>
          <p:cNvSpPr txBox="1"/>
          <p:nvPr/>
        </p:nvSpPr>
        <p:spPr>
          <a:xfrm rot="19801150">
            <a:off x="1878594" y="1114518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100m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56BEE87-FAE9-8945-9F23-111AB63F589C}"/>
              </a:ext>
            </a:extLst>
          </p:cNvPr>
          <p:cNvSpPr/>
          <p:nvPr/>
        </p:nvSpPr>
        <p:spPr>
          <a:xfrm rot="5400000">
            <a:off x="2135084" y="1033347"/>
            <a:ext cx="130286" cy="17527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29C7ED-46E1-FB49-9E80-66BE33CBA568}"/>
              </a:ext>
            </a:extLst>
          </p:cNvPr>
          <p:cNvSpPr txBox="1"/>
          <p:nvPr/>
        </p:nvSpPr>
        <p:spPr>
          <a:xfrm>
            <a:off x="1792318" y="1924296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Base width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7CAA06-EF78-9545-A8A1-09D1BB759DDC}"/>
              </a:ext>
            </a:extLst>
          </p:cNvPr>
          <p:cNvCxnSpPr>
            <a:cxnSpLocks/>
          </p:cNvCxnSpPr>
          <p:nvPr/>
        </p:nvCxnSpPr>
        <p:spPr>
          <a:xfrm>
            <a:off x="3071864" y="555253"/>
            <a:ext cx="0" cy="2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CD1056-2602-2D4A-9D75-A608682F037A}"/>
              </a:ext>
            </a:extLst>
          </p:cNvPr>
          <p:cNvSpPr txBox="1"/>
          <p:nvPr/>
        </p:nvSpPr>
        <p:spPr>
          <a:xfrm>
            <a:off x="2647263" y="353168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Terminus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2C0264-5F83-0544-BE08-B5A32C1C79FB}"/>
              </a:ext>
            </a:extLst>
          </p:cNvPr>
          <p:cNvSpPr txBox="1"/>
          <p:nvPr/>
        </p:nvSpPr>
        <p:spPr>
          <a:xfrm>
            <a:off x="460669" y="354391"/>
            <a:ext cx="1312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 pitchFamily="2" charset="0"/>
              </a:rPr>
              <a:t>Transect layout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3F32D13-55AF-384C-A0B3-5D422F550A55}"/>
              </a:ext>
            </a:extLst>
          </p:cNvPr>
          <p:cNvSpPr/>
          <p:nvPr/>
        </p:nvSpPr>
        <p:spPr>
          <a:xfrm>
            <a:off x="5298090" y="2094053"/>
            <a:ext cx="3339547" cy="119270"/>
          </a:xfrm>
          <a:custGeom>
            <a:avLst/>
            <a:gdLst>
              <a:gd name="connsiteX0" fmla="*/ 0 w 3339547"/>
              <a:gd name="connsiteY0" fmla="*/ 0 h 119270"/>
              <a:gd name="connsiteX1" fmla="*/ 516834 w 3339547"/>
              <a:gd name="connsiteY1" fmla="*/ 0 h 119270"/>
              <a:gd name="connsiteX2" fmla="*/ 775252 w 3339547"/>
              <a:gd name="connsiteY2" fmla="*/ 9939 h 119270"/>
              <a:gd name="connsiteX3" fmla="*/ 824947 w 3339547"/>
              <a:gd name="connsiteY3" fmla="*/ 19879 h 119270"/>
              <a:gd name="connsiteX4" fmla="*/ 934278 w 3339547"/>
              <a:gd name="connsiteY4" fmla="*/ 49696 h 119270"/>
              <a:gd name="connsiteX5" fmla="*/ 993913 w 3339547"/>
              <a:gd name="connsiteY5" fmla="*/ 59635 h 119270"/>
              <a:gd name="connsiteX6" fmla="*/ 1033669 w 3339547"/>
              <a:gd name="connsiteY6" fmla="*/ 79513 h 119270"/>
              <a:gd name="connsiteX7" fmla="*/ 1272208 w 3339547"/>
              <a:gd name="connsiteY7" fmla="*/ 79513 h 119270"/>
              <a:gd name="connsiteX8" fmla="*/ 1669773 w 3339547"/>
              <a:gd name="connsiteY8" fmla="*/ 89452 h 119270"/>
              <a:gd name="connsiteX9" fmla="*/ 1729408 w 3339547"/>
              <a:gd name="connsiteY9" fmla="*/ 109331 h 119270"/>
              <a:gd name="connsiteX10" fmla="*/ 1769165 w 3339547"/>
              <a:gd name="connsiteY10" fmla="*/ 119270 h 119270"/>
              <a:gd name="connsiteX11" fmla="*/ 1878495 w 3339547"/>
              <a:gd name="connsiteY11" fmla="*/ 99392 h 119270"/>
              <a:gd name="connsiteX12" fmla="*/ 1928191 w 3339547"/>
              <a:gd name="connsiteY12" fmla="*/ 89452 h 119270"/>
              <a:gd name="connsiteX13" fmla="*/ 1967947 w 3339547"/>
              <a:gd name="connsiteY13" fmla="*/ 79513 h 119270"/>
              <a:gd name="connsiteX14" fmla="*/ 2087217 w 3339547"/>
              <a:gd name="connsiteY14" fmla="*/ 69574 h 119270"/>
              <a:gd name="connsiteX15" fmla="*/ 2176669 w 3339547"/>
              <a:gd name="connsiteY15" fmla="*/ 59635 h 119270"/>
              <a:gd name="connsiteX16" fmla="*/ 2415208 w 3339547"/>
              <a:gd name="connsiteY16" fmla="*/ 69574 h 119270"/>
              <a:gd name="connsiteX17" fmla="*/ 2445026 w 3339547"/>
              <a:gd name="connsiteY17" fmla="*/ 79513 h 119270"/>
              <a:gd name="connsiteX18" fmla="*/ 2832652 w 3339547"/>
              <a:gd name="connsiteY18" fmla="*/ 59635 h 119270"/>
              <a:gd name="connsiteX19" fmla="*/ 3021495 w 3339547"/>
              <a:gd name="connsiteY19" fmla="*/ 69574 h 119270"/>
              <a:gd name="connsiteX20" fmla="*/ 3071191 w 3339547"/>
              <a:gd name="connsiteY20" fmla="*/ 79513 h 119270"/>
              <a:gd name="connsiteX21" fmla="*/ 3260034 w 3339547"/>
              <a:gd name="connsiteY21" fmla="*/ 69574 h 119270"/>
              <a:gd name="connsiteX22" fmla="*/ 3339547 w 3339547"/>
              <a:gd name="connsiteY22" fmla="*/ 69574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39547" h="119270">
                <a:moveTo>
                  <a:pt x="0" y="0"/>
                </a:moveTo>
                <a:cubicBezTo>
                  <a:pt x="239653" y="29956"/>
                  <a:pt x="-31559" y="0"/>
                  <a:pt x="516834" y="0"/>
                </a:cubicBezTo>
                <a:cubicBezTo>
                  <a:pt x="603037" y="0"/>
                  <a:pt x="689113" y="6626"/>
                  <a:pt x="775252" y="9939"/>
                </a:cubicBezTo>
                <a:cubicBezTo>
                  <a:pt x="791817" y="13252"/>
                  <a:pt x="808558" y="15782"/>
                  <a:pt x="824947" y="19879"/>
                </a:cubicBezTo>
                <a:cubicBezTo>
                  <a:pt x="902012" y="39146"/>
                  <a:pt x="788982" y="25480"/>
                  <a:pt x="934278" y="49696"/>
                </a:cubicBezTo>
                <a:lnTo>
                  <a:pt x="993913" y="59635"/>
                </a:lnTo>
                <a:cubicBezTo>
                  <a:pt x="1007165" y="66261"/>
                  <a:pt x="1019613" y="74828"/>
                  <a:pt x="1033669" y="79513"/>
                </a:cubicBezTo>
                <a:cubicBezTo>
                  <a:pt x="1106655" y="103841"/>
                  <a:pt x="1210230" y="82775"/>
                  <a:pt x="1272208" y="79513"/>
                </a:cubicBezTo>
                <a:cubicBezTo>
                  <a:pt x="1404730" y="82826"/>
                  <a:pt x="1537491" y="80825"/>
                  <a:pt x="1669773" y="89452"/>
                </a:cubicBezTo>
                <a:cubicBezTo>
                  <a:pt x="1690682" y="90816"/>
                  <a:pt x="1709080" y="104249"/>
                  <a:pt x="1729408" y="109331"/>
                </a:cubicBezTo>
                <a:lnTo>
                  <a:pt x="1769165" y="119270"/>
                </a:lnTo>
                <a:cubicBezTo>
                  <a:pt x="1845497" y="100187"/>
                  <a:pt x="1771647" y="117201"/>
                  <a:pt x="1878495" y="99392"/>
                </a:cubicBezTo>
                <a:cubicBezTo>
                  <a:pt x="1895159" y="96615"/>
                  <a:pt x="1911700" y="93117"/>
                  <a:pt x="1928191" y="89452"/>
                </a:cubicBezTo>
                <a:cubicBezTo>
                  <a:pt x="1941526" y="86489"/>
                  <a:pt x="1954393" y="81207"/>
                  <a:pt x="1967947" y="79513"/>
                </a:cubicBezTo>
                <a:cubicBezTo>
                  <a:pt x="2007533" y="74565"/>
                  <a:pt x="2047502" y="73356"/>
                  <a:pt x="2087217" y="69574"/>
                </a:cubicBezTo>
                <a:cubicBezTo>
                  <a:pt x="2117083" y="66730"/>
                  <a:pt x="2146852" y="62948"/>
                  <a:pt x="2176669" y="59635"/>
                </a:cubicBezTo>
                <a:cubicBezTo>
                  <a:pt x="2256182" y="62948"/>
                  <a:pt x="2335843" y="63695"/>
                  <a:pt x="2415208" y="69574"/>
                </a:cubicBezTo>
                <a:cubicBezTo>
                  <a:pt x="2425656" y="70348"/>
                  <a:pt x="2434549" y="79513"/>
                  <a:pt x="2445026" y="79513"/>
                </a:cubicBezTo>
                <a:cubicBezTo>
                  <a:pt x="2553139" y="79513"/>
                  <a:pt x="2716929" y="67350"/>
                  <a:pt x="2832652" y="59635"/>
                </a:cubicBezTo>
                <a:cubicBezTo>
                  <a:pt x="2895600" y="62948"/>
                  <a:pt x="2958678" y="64339"/>
                  <a:pt x="3021495" y="69574"/>
                </a:cubicBezTo>
                <a:cubicBezTo>
                  <a:pt x="3038330" y="70977"/>
                  <a:pt x="3054298" y="79513"/>
                  <a:pt x="3071191" y="79513"/>
                </a:cubicBezTo>
                <a:cubicBezTo>
                  <a:pt x="3134226" y="79513"/>
                  <a:pt x="3197042" y="71907"/>
                  <a:pt x="3260034" y="69574"/>
                </a:cubicBezTo>
                <a:cubicBezTo>
                  <a:pt x="3286520" y="68593"/>
                  <a:pt x="3313043" y="69574"/>
                  <a:pt x="3339547" y="695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BFEC173-F789-6145-9DAC-309450A48C6F}"/>
              </a:ext>
            </a:extLst>
          </p:cNvPr>
          <p:cNvSpPr/>
          <p:nvPr/>
        </p:nvSpPr>
        <p:spPr>
          <a:xfrm>
            <a:off x="5308028" y="1726305"/>
            <a:ext cx="3150704" cy="104960"/>
          </a:xfrm>
          <a:custGeom>
            <a:avLst/>
            <a:gdLst>
              <a:gd name="connsiteX0" fmla="*/ 0 w 3150704"/>
              <a:gd name="connsiteY0" fmla="*/ 69574 h 104960"/>
              <a:gd name="connsiteX1" fmla="*/ 755374 w 3150704"/>
              <a:gd name="connsiteY1" fmla="*/ 69574 h 104960"/>
              <a:gd name="connsiteX2" fmla="*/ 805069 w 3150704"/>
              <a:gd name="connsiteY2" fmla="*/ 79514 h 104960"/>
              <a:gd name="connsiteX3" fmla="*/ 944217 w 3150704"/>
              <a:gd name="connsiteY3" fmla="*/ 89453 h 104960"/>
              <a:gd name="connsiteX4" fmla="*/ 1182756 w 3150704"/>
              <a:gd name="connsiteY4" fmla="*/ 89453 h 104960"/>
              <a:gd name="connsiteX5" fmla="*/ 1222513 w 3150704"/>
              <a:gd name="connsiteY5" fmla="*/ 79514 h 104960"/>
              <a:gd name="connsiteX6" fmla="*/ 1302026 w 3150704"/>
              <a:gd name="connsiteY6" fmla="*/ 69574 h 104960"/>
              <a:gd name="connsiteX7" fmla="*/ 1461052 w 3150704"/>
              <a:gd name="connsiteY7" fmla="*/ 39757 h 104960"/>
              <a:gd name="connsiteX8" fmla="*/ 1987826 w 3150704"/>
              <a:gd name="connsiteY8" fmla="*/ 29818 h 104960"/>
              <a:gd name="connsiteX9" fmla="*/ 2017643 w 3150704"/>
              <a:gd name="connsiteY9" fmla="*/ 19879 h 104960"/>
              <a:gd name="connsiteX10" fmla="*/ 2196547 w 3150704"/>
              <a:gd name="connsiteY10" fmla="*/ 0 h 104960"/>
              <a:gd name="connsiteX11" fmla="*/ 2395330 w 3150704"/>
              <a:gd name="connsiteY11" fmla="*/ 9940 h 104960"/>
              <a:gd name="connsiteX12" fmla="*/ 2464904 w 3150704"/>
              <a:gd name="connsiteY12" fmla="*/ 19879 h 104960"/>
              <a:gd name="connsiteX13" fmla="*/ 2633869 w 3150704"/>
              <a:gd name="connsiteY13" fmla="*/ 29818 h 104960"/>
              <a:gd name="connsiteX14" fmla="*/ 2733261 w 3150704"/>
              <a:gd name="connsiteY14" fmla="*/ 39757 h 104960"/>
              <a:gd name="connsiteX15" fmla="*/ 3150704 w 3150704"/>
              <a:gd name="connsiteY15" fmla="*/ 49696 h 1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50704" h="104960">
                <a:moveTo>
                  <a:pt x="0" y="69574"/>
                </a:moveTo>
                <a:cubicBezTo>
                  <a:pt x="365023" y="58513"/>
                  <a:pt x="355956" y="52931"/>
                  <a:pt x="755374" y="69574"/>
                </a:cubicBezTo>
                <a:cubicBezTo>
                  <a:pt x="772252" y="70277"/>
                  <a:pt x="788269" y="77745"/>
                  <a:pt x="805069" y="79514"/>
                </a:cubicBezTo>
                <a:cubicBezTo>
                  <a:pt x="851314" y="84382"/>
                  <a:pt x="897834" y="86140"/>
                  <a:pt x="944217" y="89453"/>
                </a:cubicBezTo>
                <a:cubicBezTo>
                  <a:pt x="1043963" y="114389"/>
                  <a:pt x="991574" y="105385"/>
                  <a:pt x="1182756" y="89453"/>
                </a:cubicBezTo>
                <a:cubicBezTo>
                  <a:pt x="1196369" y="88319"/>
                  <a:pt x="1209039" y="81760"/>
                  <a:pt x="1222513" y="79514"/>
                </a:cubicBezTo>
                <a:cubicBezTo>
                  <a:pt x="1248860" y="75123"/>
                  <a:pt x="1275679" y="73965"/>
                  <a:pt x="1302026" y="69574"/>
                </a:cubicBezTo>
                <a:cubicBezTo>
                  <a:pt x="1380355" y="56519"/>
                  <a:pt x="1329869" y="42232"/>
                  <a:pt x="1461052" y="39757"/>
                </a:cubicBezTo>
                <a:lnTo>
                  <a:pt x="1987826" y="29818"/>
                </a:lnTo>
                <a:cubicBezTo>
                  <a:pt x="1997765" y="26505"/>
                  <a:pt x="2007370" y="21934"/>
                  <a:pt x="2017643" y="19879"/>
                </a:cubicBezTo>
                <a:cubicBezTo>
                  <a:pt x="2068019" y="9804"/>
                  <a:pt x="2150462" y="4190"/>
                  <a:pt x="2196547" y="0"/>
                </a:cubicBezTo>
                <a:cubicBezTo>
                  <a:pt x="2262808" y="3313"/>
                  <a:pt x="2329167" y="5039"/>
                  <a:pt x="2395330" y="9940"/>
                </a:cubicBezTo>
                <a:cubicBezTo>
                  <a:pt x="2418693" y="11671"/>
                  <a:pt x="2441558" y="17934"/>
                  <a:pt x="2464904" y="19879"/>
                </a:cubicBezTo>
                <a:cubicBezTo>
                  <a:pt x="2521128" y="24564"/>
                  <a:pt x="2577604" y="25650"/>
                  <a:pt x="2633869" y="29818"/>
                </a:cubicBezTo>
                <a:cubicBezTo>
                  <a:pt x="2667074" y="32278"/>
                  <a:pt x="2700034" y="37613"/>
                  <a:pt x="2733261" y="39757"/>
                </a:cubicBezTo>
                <a:cubicBezTo>
                  <a:pt x="2938612" y="53005"/>
                  <a:pt x="2945113" y="49696"/>
                  <a:pt x="3150704" y="49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F417330-134C-AC41-8A4B-6EFA21F802D1}"/>
              </a:ext>
            </a:extLst>
          </p:cNvPr>
          <p:cNvSpPr/>
          <p:nvPr/>
        </p:nvSpPr>
        <p:spPr>
          <a:xfrm>
            <a:off x="5288150" y="772149"/>
            <a:ext cx="3329609" cy="238539"/>
          </a:xfrm>
          <a:custGeom>
            <a:avLst/>
            <a:gdLst>
              <a:gd name="connsiteX0" fmla="*/ 0 w 3329609"/>
              <a:gd name="connsiteY0" fmla="*/ 238539 h 238539"/>
              <a:gd name="connsiteX1" fmla="*/ 755374 w 3329609"/>
              <a:gd name="connsiteY1" fmla="*/ 149087 h 238539"/>
              <a:gd name="connsiteX2" fmla="*/ 944218 w 3329609"/>
              <a:gd name="connsiteY2" fmla="*/ 109330 h 238539"/>
              <a:gd name="connsiteX3" fmla="*/ 1043609 w 3329609"/>
              <a:gd name="connsiteY3" fmla="*/ 89452 h 238539"/>
              <a:gd name="connsiteX4" fmla="*/ 1182757 w 3329609"/>
              <a:gd name="connsiteY4" fmla="*/ 49696 h 238539"/>
              <a:gd name="connsiteX5" fmla="*/ 1222513 w 3329609"/>
              <a:gd name="connsiteY5" fmla="*/ 39757 h 238539"/>
              <a:gd name="connsiteX6" fmla="*/ 1451113 w 3329609"/>
              <a:gd name="connsiteY6" fmla="*/ 19878 h 238539"/>
              <a:gd name="connsiteX7" fmla="*/ 1808922 w 3329609"/>
              <a:gd name="connsiteY7" fmla="*/ 19878 h 238539"/>
              <a:gd name="connsiteX8" fmla="*/ 1908313 w 3329609"/>
              <a:gd name="connsiteY8" fmla="*/ 0 h 238539"/>
              <a:gd name="connsiteX9" fmla="*/ 2345635 w 3329609"/>
              <a:gd name="connsiteY9" fmla="*/ 9939 h 238539"/>
              <a:gd name="connsiteX10" fmla="*/ 2415209 w 3329609"/>
              <a:gd name="connsiteY10" fmla="*/ 39757 h 238539"/>
              <a:gd name="connsiteX11" fmla="*/ 2445026 w 3329609"/>
              <a:gd name="connsiteY11" fmla="*/ 49696 h 238539"/>
              <a:gd name="connsiteX12" fmla="*/ 2474844 w 3329609"/>
              <a:gd name="connsiteY12" fmla="*/ 69574 h 238539"/>
              <a:gd name="connsiteX13" fmla="*/ 2534479 w 3329609"/>
              <a:gd name="connsiteY13" fmla="*/ 89452 h 238539"/>
              <a:gd name="connsiteX14" fmla="*/ 2564296 w 3329609"/>
              <a:gd name="connsiteY14" fmla="*/ 99391 h 238539"/>
              <a:gd name="connsiteX15" fmla="*/ 2693505 w 3329609"/>
              <a:gd name="connsiteY15" fmla="*/ 129209 h 238539"/>
              <a:gd name="connsiteX16" fmla="*/ 2733261 w 3329609"/>
              <a:gd name="connsiteY16" fmla="*/ 139148 h 238539"/>
              <a:gd name="connsiteX17" fmla="*/ 2912166 w 3329609"/>
              <a:gd name="connsiteY17" fmla="*/ 149087 h 238539"/>
              <a:gd name="connsiteX18" fmla="*/ 2971800 w 3329609"/>
              <a:gd name="connsiteY18" fmla="*/ 188843 h 238539"/>
              <a:gd name="connsiteX19" fmla="*/ 3289853 w 3329609"/>
              <a:gd name="connsiteY19" fmla="*/ 218661 h 238539"/>
              <a:gd name="connsiteX20" fmla="*/ 3329609 w 3329609"/>
              <a:gd name="connsiteY20" fmla="*/ 228600 h 2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29609" h="238539">
                <a:moveTo>
                  <a:pt x="0" y="238539"/>
                </a:moveTo>
                <a:cubicBezTo>
                  <a:pt x="251791" y="208722"/>
                  <a:pt x="511579" y="218742"/>
                  <a:pt x="755374" y="149087"/>
                </a:cubicBezTo>
                <a:cubicBezTo>
                  <a:pt x="876185" y="114570"/>
                  <a:pt x="780297" y="139134"/>
                  <a:pt x="944218" y="109330"/>
                </a:cubicBezTo>
                <a:cubicBezTo>
                  <a:pt x="977459" y="103286"/>
                  <a:pt x="1010935" y="98050"/>
                  <a:pt x="1043609" y="89452"/>
                </a:cubicBezTo>
                <a:cubicBezTo>
                  <a:pt x="1411233" y="-7290"/>
                  <a:pt x="961341" y="98899"/>
                  <a:pt x="1182757" y="49696"/>
                </a:cubicBezTo>
                <a:cubicBezTo>
                  <a:pt x="1196092" y="46733"/>
                  <a:pt x="1208937" y="41266"/>
                  <a:pt x="1222513" y="39757"/>
                </a:cubicBezTo>
                <a:cubicBezTo>
                  <a:pt x="1298533" y="31310"/>
                  <a:pt x="1451113" y="19878"/>
                  <a:pt x="1451113" y="19878"/>
                </a:cubicBezTo>
                <a:cubicBezTo>
                  <a:pt x="1613565" y="28428"/>
                  <a:pt x="1651080" y="37416"/>
                  <a:pt x="1808922" y="19878"/>
                </a:cubicBezTo>
                <a:cubicBezTo>
                  <a:pt x="1842502" y="16147"/>
                  <a:pt x="1908313" y="0"/>
                  <a:pt x="1908313" y="0"/>
                </a:cubicBezTo>
                <a:lnTo>
                  <a:pt x="2345635" y="9939"/>
                </a:lnTo>
                <a:cubicBezTo>
                  <a:pt x="2390770" y="11820"/>
                  <a:pt x="2379458" y="21881"/>
                  <a:pt x="2415209" y="39757"/>
                </a:cubicBezTo>
                <a:cubicBezTo>
                  <a:pt x="2424580" y="44442"/>
                  <a:pt x="2435655" y="45011"/>
                  <a:pt x="2445026" y="49696"/>
                </a:cubicBezTo>
                <a:cubicBezTo>
                  <a:pt x="2455710" y="55038"/>
                  <a:pt x="2463928" y="64723"/>
                  <a:pt x="2474844" y="69574"/>
                </a:cubicBezTo>
                <a:cubicBezTo>
                  <a:pt x="2493992" y="78084"/>
                  <a:pt x="2514601" y="82826"/>
                  <a:pt x="2534479" y="89452"/>
                </a:cubicBezTo>
                <a:lnTo>
                  <a:pt x="2564296" y="99391"/>
                </a:lnTo>
                <a:cubicBezTo>
                  <a:pt x="2646567" y="126815"/>
                  <a:pt x="2518049" y="85345"/>
                  <a:pt x="2693505" y="129209"/>
                </a:cubicBezTo>
                <a:cubicBezTo>
                  <a:pt x="2706757" y="132522"/>
                  <a:pt x="2719657" y="137911"/>
                  <a:pt x="2733261" y="139148"/>
                </a:cubicBezTo>
                <a:cubicBezTo>
                  <a:pt x="2792743" y="144555"/>
                  <a:pt x="2852531" y="145774"/>
                  <a:pt x="2912166" y="149087"/>
                </a:cubicBezTo>
                <a:lnTo>
                  <a:pt x="2971800" y="188843"/>
                </a:lnTo>
                <a:cubicBezTo>
                  <a:pt x="3081608" y="262049"/>
                  <a:pt x="2989669" y="208310"/>
                  <a:pt x="3289853" y="218661"/>
                </a:cubicBezTo>
                <a:cubicBezTo>
                  <a:pt x="3322813" y="229648"/>
                  <a:pt x="3309193" y="228600"/>
                  <a:pt x="3329609" y="228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E28A16-2A19-7F41-8CF0-556F65DD5267}"/>
              </a:ext>
            </a:extLst>
          </p:cNvPr>
          <p:cNvSpPr txBox="1"/>
          <p:nvPr/>
        </p:nvSpPr>
        <p:spPr>
          <a:xfrm>
            <a:off x="5201856" y="2832039"/>
            <a:ext cx="367747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itchFamily="2" charset="0"/>
              </a:rPr>
              <a:t>Procedure</a:t>
            </a:r>
          </a:p>
          <a:p>
            <a:endParaRPr lang="en-US" sz="8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Locate the start latitude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Place flag in the most-recent wrack line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Record start longitude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Note main observer and secondary observer / notetaker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Lay out transect tape </a:t>
            </a:r>
          </a:p>
          <a:p>
            <a:pPr marL="800100" lvl="1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Your transect will be 100 m long.</a:t>
            </a:r>
          </a:p>
          <a:p>
            <a:pPr marL="800100" lvl="1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Angle your transect between your start point (wrack line) and the interior beach edge (terminus)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Note Terminus type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Use pace or tape to determine &amp; record the base width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Note conditions</a:t>
            </a:r>
          </a:p>
          <a:p>
            <a:pPr marL="342900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Note start time</a:t>
            </a:r>
          </a:p>
          <a:p>
            <a:pPr marL="342900" indent="-342900">
              <a:buAutoNum type="arabicPeriod"/>
            </a:pPr>
            <a:r>
              <a:rPr lang="en-US" sz="800" b="1" dirty="0">
                <a:latin typeface="Helvetica" pitchFamily="2" charset="0"/>
              </a:rPr>
              <a:t>Primary observer: </a:t>
            </a:r>
            <a:r>
              <a:rPr lang="en-US" sz="800" dirty="0">
                <a:latin typeface="Helvetica Light" panose="020B0403020202020204" pitchFamily="34" charset="0"/>
              </a:rPr>
              <a:t>take 2m pole and begin walking tape, searching for detection “events” within 1m of the tape.</a:t>
            </a:r>
          </a:p>
          <a:p>
            <a:pPr marL="800100" lvl="1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Call out events for the </a:t>
            </a:r>
            <a:r>
              <a:rPr lang="en-US" sz="800" b="1" dirty="0">
                <a:latin typeface="Helvetica" pitchFamily="2" charset="0"/>
              </a:rPr>
              <a:t>secondary observer </a:t>
            </a:r>
            <a:r>
              <a:rPr lang="en-US" sz="800" dirty="0">
                <a:latin typeface="Helvetica Light" panose="020B0403020202020204" pitchFamily="34" charset="0"/>
              </a:rPr>
              <a:t>to record. </a:t>
            </a:r>
          </a:p>
          <a:p>
            <a:pPr marL="800100" lvl="1" indent="-342900">
              <a:buAutoNum type="arabicPeriod"/>
            </a:pPr>
            <a:r>
              <a:rPr lang="en-US" sz="800" dirty="0">
                <a:latin typeface="Helvetica Light" panose="020B0403020202020204" pitchFamily="34" charset="0"/>
              </a:rPr>
              <a:t>Call out information in the order provided in the datasheet:</a:t>
            </a:r>
          </a:p>
          <a:p>
            <a:pPr lvl="1"/>
            <a:endParaRPr lang="en-US" sz="800" dirty="0">
              <a:latin typeface="Helvetica Light" panose="020B0403020202020204" pitchFamily="34" charset="0"/>
            </a:endParaRPr>
          </a:p>
          <a:p>
            <a:pPr lvl="1"/>
            <a:r>
              <a:rPr lang="en-US" sz="800" b="1" dirty="0">
                <a:latin typeface="Helvetica" pitchFamily="2" charset="0"/>
              </a:rPr>
              <a:t>	Tape position</a:t>
            </a:r>
          </a:p>
          <a:p>
            <a:pPr lvl="1"/>
            <a:r>
              <a:rPr lang="en-US" sz="800" b="1" dirty="0">
                <a:latin typeface="Helvetica" pitchFamily="2" charset="0"/>
              </a:rPr>
              <a:t>	Event type.</a:t>
            </a:r>
          </a:p>
          <a:p>
            <a:pPr lvl="1"/>
            <a:endParaRPr lang="en-US" sz="800" dirty="0">
              <a:latin typeface="Helvetica Light" panose="020B0403020202020204" pitchFamily="34" charset="0"/>
            </a:endParaRPr>
          </a:p>
          <a:p>
            <a:pPr lvl="1"/>
            <a:r>
              <a:rPr lang="en-US" sz="800" dirty="0">
                <a:latin typeface="Helvetica Light" panose="020B0403020202020204" pitchFamily="34" charset="0"/>
              </a:rPr>
              <a:t>	If anthropogenic debris, continue with: </a:t>
            </a:r>
          </a:p>
          <a:p>
            <a:pPr lvl="1"/>
            <a:r>
              <a:rPr lang="en-US" sz="800" b="1" dirty="0">
                <a:latin typeface="Helvetica" pitchFamily="2" charset="0"/>
              </a:rPr>
              <a:t>	Material, </a:t>
            </a:r>
          </a:p>
          <a:p>
            <a:pPr lvl="1"/>
            <a:r>
              <a:rPr lang="en-US" sz="800" b="1" dirty="0">
                <a:latin typeface="Helvetica" pitchFamily="2" charset="0"/>
              </a:rPr>
              <a:t>	Structure, </a:t>
            </a:r>
          </a:p>
          <a:p>
            <a:pPr lvl="1"/>
            <a:r>
              <a:rPr lang="en-US" sz="800" b="1" dirty="0">
                <a:latin typeface="Helvetica" pitchFamily="2" charset="0"/>
              </a:rPr>
              <a:t>	cm from tape, </a:t>
            </a:r>
          </a:p>
          <a:p>
            <a:pPr lvl="1"/>
            <a:r>
              <a:rPr lang="en-US" sz="800" b="1" dirty="0">
                <a:latin typeface="Helvetica" pitchFamily="2" charset="0"/>
              </a:rPr>
              <a:t>	size </a:t>
            </a:r>
            <a:r>
              <a:rPr lang="en-US" sz="800" dirty="0">
                <a:latin typeface="Helvetica Light" panose="020B0403020202020204" pitchFamily="34" charset="0"/>
              </a:rPr>
              <a:t>(in cm, measured along longest dimension)</a:t>
            </a:r>
          </a:p>
          <a:p>
            <a:pPr marL="342900" indent="-342900">
              <a:buAutoNum type="arabicPeriod"/>
            </a:pPr>
            <a:r>
              <a:rPr lang="en-US" sz="800" b="1" dirty="0">
                <a:latin typeface="Helvetica" pitchFamily="2" charset="0"/>
              </a:rPr>
              <a:t>Secondary observer: </a:t>
            </a:r>
            <a:r>
              <a:rPr lang="en-US" sz="800" dirty="0">
                <a:latin typeface="Helvetica Light" panose="020B0403020202020204" pitchFamily="34" charset="0"/>
              </a:rPr>
              <a:t>continue onto multiple datasheets as necessary (be sure to note Daily Transect ID on new sheets)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A5E648-7B9D-2046-9C4F-E1986D2B8DC1}"/>
              </a:ext>
            </a:extLst>
          </p:cNvPr>
          <p:cNvSpPr txBox="1"/>
          <p:nvPr/>
        </p:nvSpPr>
        <p:spPr>
          <a:xfrm>
            <a:off x="8617758" y="2030578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water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6698FE-BB19-B643-B5CF-367E964EB45B}"/>
              </a:ext>
            </a:extLst>
          </p:cNvPr>
          <p:cNvSpPr txBox="1"/>
          <p:nvPr/>
        </p:nvSpPr>
        <p:spPr>
          <a:xfrm>
            <a:off x="8578298" y="1652962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Most recent 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wrack 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394EA7-99A1-F745-ABF7-0D9FA37E5F44}"/>
              </a:ext>
            </a:extLst>
          </p:cNvPr>
          <p:cNvSpPr txBox="1"/>
          <p:nvPr/>
        </p:nvSpPr>
        <p:spPr>
          <a:xfrm>
            <a:off x="8617759" y="861861"/>
            <a:ext cx="6174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Interior 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beach 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edge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95CD5B-0609-EA41-BAA9-70D1C60C5D97}"/>
              </a:ext>
            </a:extLst>
          </p:cNvPr>
          <p:cNvCxnSpPr/>
          <p:nvPr/>
        </p:nvCxnSpPr>
        <p:spPr>
          <a:xfrm>
            <a:off x="8369280" y="595010"/>
            <a:ext cx="49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7F8FBB-A2E1-744E-97D0-FA75FFB4D4EC}"/>
              </a:ext>
            </a:extLst>
          </p:cNvPr>
          <p:cNvSpPr txBox="1"/>
          <p:nvPr/>
        </p:nvSpPr>
        <p:spPr>
          <a:xfrm>
            <a:off x="8822130" y="495207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Light" panose="020B0403020202020204" pitchFamily="34" charset="0"/>
              </a:rPr>
              <a:t>North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E2F0A4-24A7-5A4A-A4AC-9D3F39062F3C}"/>
              </a:ext>
            </a:extLst>
          </p:cNvPr>
          <p:cNvCxnSpPr>
            <a:cxnSpLocks/>
          </p:cNvCxnSpPr>
          <p:nvPr/>
        </p:nvCxnSpPr>
        <p:spPr>
          <a:xfrm>
            <a:off x="6030492" y="798125"/>
            <a:ext cx="0" cy="18986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2BA1ED-89CE-5A4D-8675-6D430FCDFC62}"/>
              </a:ext>
            </a:extLst>
          </p:cNvPr>
          <p:cNvSpPr txBox="1"/>
          <p:nvPr/>
        </p:nvSpPr>
        <p:spPr>
          <a:xfrm>
            <a:off x="5977330" y="235193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Light" panose="020B0403020202020204" pitchFamily="34" charset="0"/>
              </a:rPr>
              <a:t>Start </a:t>
            </a:r>
          </a:p>
          <a:p>
            <a:r>
              <a:rPr lang="en-US" sz="800" dirty="0">
                <a:latin typeface="Helvetica Light" panose="020B0403020202020204" pitchFamily="34" charset="0"/>
              </a:rPr>
              <a:t>latitude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78F9C8-97B8-8440-9B21-8C3C4C86CB03}"/>
              </a:ext>
            </a:extLst>
          </p:cNvPr>
          <p:cNvCxnSpPr>
            <a:cxnSpLocks/>
          </p:cNvCxnSpPr>
          <p:nvPr/>
        </p:nvCxnSpPr>
        <p:spPr>
          <a:xfrm>
            <a:off x="5659652" y="1546185"/>
            <a:ext cx="347870" cy="2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6906DD1-B13A-C246-A5A5-E714040032AD}"/>
              </a:ext>
            </a:extLst>
          </p:cNvPr>
          <p:cNvSpPr txBox="1"/>
          <p:nvPr/>
        </p:nvSpPr>
        <p:spPr>
          <a:xfrm>
            <a:off x="5201855" y="1292748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Transect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begin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9DA82F-BE63-DD42-8003-A344F757940B}"/>
              </a:ext>
            </a:extLst>
          </p:cNvPr>
          <p:cNvCxnSpPr>
            <a:cxnSpLocks/>
          </p:cNvCxnSpPr>
          <p:nvPr/>
        </p:nvCxnSpPr>
        <p:spPr>
          <a:xfrm flipV="1">
            <a:off x="6043082" y="861601"/>
            <a:ext cx="1759226" cy="934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69D0CF-CBB1-0549-A73E-8A7015CDCC46}"/>
              </a:ext>
            </a:extLst>
          </p:cNvPr>
          <p:cNvSpPr txBox="1"/>
          <p:nvPr/>
        </p:nvSpPr>
        <p:spPr>
          <a:xfrm rot="19801150">
            <a:off x="6604313" y="1115676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100m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B330D5A7-6FBB-9947-B432-F112F6322DF5}"/>
              </a:ext>
            </a:extLst>
          </p:cNvPr>
          <p:cNvSpPr/>
          <p:nvPr/>
        </p:nvSpPr>
        <p:spPr>
          <a:xfrm rot="5400000">
            <a:off x="6860803" y="1034505"/>
            <a:ext cx="130286" cy="17527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144EBC-EECB-3F4D-9EC5-7EAFCE056BA1}"/>
              </a:ext>
            </a:extLst>
          </p:cNvPr>
          <p:cNvSpPr txBox="1"/>
          <p:nvPr/>
        </p:nvSpPr>
        <p:spPr>
          <a:xfrm>
            <a:off x="6518037" y="192545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Base width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6E4D901-C8AD-C849-BABD-326743A4FEE1}"/>
              </a:ext>
            </a:extLst>
          </p:cNvPr>
          <p:cNvCxnSpPr>
            <a:cxnSpLocks/>
          </p:cNvCxnSpPr>
          <p:nvPr/>
        </p:nvCxnSpPr>
        <p:spPr>
          <a:xfrm>
            <a:off x="7797583" y="556411"/>
            <a:ext cx="0" cy="2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C3C5DC-D162-E64B-B3C6-DE4F7B5D05D6}"/>
              </a:ext>
            </a:extLst>
          </p:cNvPr>
          <p:cNvSpPr txBox="1"/>
          <p:nvPr/>
        </p:nvSpPr>
        <p:spPr>
          <a:xfrm>
            <a:off x="7372982" y="354326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Terminus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554DCA-3919-4B43-8A4A-007B116C20D0}"/>
              </a:ext>
            </a:extLst>
          </p:cNvPr>
          <p:cNvSpPr txBox="1"/>
          <p:nvPr/>
        </p:nvSpPr>
        <p:spPr>
          <a:xfrm>
            <a:off x="5186388" y="355549"/>
            <a:ext cx="1312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 pitchFamily="2" charset="0"/>
              </a:rPr>
              <a:t>Transect layout</a:t>
            </a:r>
          </a:p>
        </p:txBody>
      </p:sp>
    </p:spTree>
    <p:extLst>
      <p:ext uri="{BB962C8B-B14F-4D97-AF65-F5344CB8AC3E}">
        <p14:creationId xmlns:p14="http://schemas.microsoft.com/office/powerpoint/2010/main" val="71892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882</Words>
  <Application>Microsoft Macintosh PowerPoint</Application>
  <PresentationFormat>Custom</PresentationFormat>
  <Paragraphs>244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Keen</dc:creator>
  <cp:lastModifiedBy>Eric Keen</cp:lastModifiedBy>
  <cp:revision>13</cp:revision>
  <dcterms:created xsi:type="dcterms:W3CDTF">2021-06-07T11:43:51Z</dcterms:created>
  <dcterms:modified xsi:type="dcterms:W3CDTF">2021-06-07T14:12:54Z</dcterms:modified>
</cp:coreProperties>
</file>