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4364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27" d="100"/>
          <a:sy n="127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560" y="1122363"/>
            <a:ext cx="932735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560" y="3602038"/>
            <a:ext cx="932735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1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6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9852" y="365125"/>
            <a:ext cx="26816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5008" y="365125"/>
            <a:ext cx="788938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4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8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30" y="1709739"/>
            <a:ext cx="1072646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530" y="4589464"/>
            <a:ext cx="107264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1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008" y="1825625"/>
            <a:ext cx="528550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965" y="1825625"/>
            <a:ext cx="528550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2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7" y="365126"/>
            <a:ext cx="1072646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28" y="1681163"/>
            <a:ext cx="52612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628" y="2505075"/>
            <a:ext cx="526121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5965" y="1681163"/>
            <a:ext cx="528712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5965" y="2505075"/>
            <a:ext cx="528712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5/21/22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8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5/21/22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8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5/21/22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4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8" y="457200"/>
            <a:ext cx="401108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7122" y="987426"/>
            <a:ext cx="62959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628" y="2057400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6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8" y="457200"/>
            <a:ext cx="401108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87122" y="987426"/>
            <a:ext cx="629596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628" y="2057400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008" y="365126"/>
            <a:ext cx="107264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008" y="1825625"/>
            <a:ext cx="107264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008" y="6356351"/>
            <a:ext cx="2798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6E08-9DEF-8541-B93C-8A20B69D139D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9583" y="6356351"/>
            <a:ext cx="419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3260" y="6356351"/>
            <a:ext cx="2798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6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B2FD09A9-1842-304F-9EF7-EE6172D18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625" y="190921"/>
            <a:ext cx="4572000" cy="6858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33E8F8E-2F96-D84D-ACEB-428F4E6008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76"/>
          <a:stretch/>
        </p:blipFill>
        <p:spPr>
          <a:xfrm>
            <a:off x="4359312" y="190921"/>
            <a:ext cx="4093029" cy="6858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E5E44F5-7B58-0F40-8482-8BF4FD251A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76"/>
          <a:stretch/>
        </p:blipFill>
        <p:spPr>
          <a:xfrm>
            <a:off x="8370280" y="190921"/>
            <a:ext cx="4093028" cy="6858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7B734E3-D815-7F42-9C98-545193D8EF7C}"/>
              </a:ext>
            </a:extLst>
          </p:cNvPr>
          <p:cNvSpPr txBox="1"/>
          <p:nvPr/>
        </p:nvSpPr>
        <p:spPr>
          <a:xfrm>
            <a:off x="480647" y="452177"/>
            <a:ext cx="1813317" cy="95410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 pitchFamily="2" charset="0"/>
              </a:rPr>
              <a:t>Line-transect effort</a:t>
            </a:r>
          </a:p>
          <a:p>
            <a:r>
              <a:rPr lang="en-US" sz="1400" b="1" dirty="0">
                <a:latin typeface="Helvetica" pitchFamily="2" charset="0"/>
              </a:rPr>
              <a:t>2013 – 2015</a:t>
            </a:r>
          </a:p>
          <a:p>
            <a:r>
              <a:rPr lang="en-US" sz="1400" dirty="0">
                <a:latin typeface="Helvetica Light" panose="020B0403020202020204" pitchFamily="34" charset="0"/>
              </a:rPr>
              <a:t>(</a:t>
            </a:r>
            <a:r>
              <a:rPr lang="en-US" sz="1400" dirty="0">
                <a:latin typeface="Helvetica Light" panose="020B0403020202020204" pitchFamily="34" charset="0"/>
              </a:rPr>
              <a:t>centroids of </a:t>
            </a:r>
            <a:endParaRPr lang="en-US" sz="1400" dirty="0">
              <a:latin typeface="Helvetica Light" panose="020B0403020202020204" pitchFamily="34" charset="0"/>
            </a:endParaRPr>
          </a:p>
          <a:p>
            <a:r>
              <a:rPr lang="en-US" sz="1400" dirty="0">
                <a:latin typeface="Helvetica Light" panose="020B0403020202020204" pitchFamily="34" charset="0"/>
              </a:rPr>
              <a:t>5-km segments)</a:t>
            </a:r>
            <a:endParaRPr lang="en-US" sz="1400" dirty="0">
              <a:latin typeface="Helvetica Light" panose="020B0403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134C15-E5A5-B348-A63D-FB72EB652535}"/>
              </a:ext>
            </a:extLst>
          </p:cNvPr>
          <p:cNvSpPr txBox="1"/>
          <p:nvPr/>
        </p:nvSpPr>
        <p:spPr>
          <a:xfrm>
            <a:off x="4501663" y="452176"/>
            <a:ext cx="780983" cy="523220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 pitchFamily="2" charset="0"/>
              </a:rPr>
              <a:t>Fin </a:t>
            </a:r>
          </a:p>
          <a:p>
            <a:r>
              <a:rPr lang="en-US" sz="1400" b="1" dirty="0">
                <a:latin typeface="Helvetica" pitchFamily="2" charset="0"/>
              </a:rPr>
              <a:t>whales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381BE7-422E-BF4E-9215-C6826D338EA5}"/>
              </a:ext>
            </a:extLst>
          </p:cNvPr>
          <p:cNvSpPr txBox="1"/>
          <p:nvPr/>
        </p:nvSpPr>
        <p:spPr>
          <a:xfrm>
            <a:off x="8543938" y="456955"/>
            <a:ext cx="1149674" cy="523220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 pitchFamily="2" charset="0"/>
              </a:rPr>
              <a:t>Humpback </a:t>
            </a:r>
          </a:p>
          <a:p>
            <a:r>
              <a:rPr lang="en-US" sz="1400" b="1" dirty="0">
                <a:latin typeface="Helvetica" pitchFamily="2" charset="0"/>
              </a:rPr>
              <a:t>whales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30EF1-AAC1-4F4C-83A0-D4A07DAEFC38}"/>
              </a:ext>
            </a:extLst>
          </p:cNvPr>
          <p:cNvSpPr txBox="1"/>
          <p:nvPr/>
        </p:nvSpPr>
        <p:spPr>
          <a:xfrm>
            <a:off x="430407" y="67176"/>
            <a:ext cx="402674" cy="30777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 pitchFamily="2" charset="0"/>
              </a:rPr>
              <a:t>(a)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5CC1D2-AB4A-B246-9E54-524F13880E34}"/>
              </a:ext>
            </a:extLst>
          </p:cNvPr>
          <p:cNvSpPr txBox="1"/>
          <p:nvPr/>
        </p:nvSpPr>
        <p:spPr>
          <a:xfrm>
            <a:off x="4450488" y="53963"/>
            <a:ext cx="412292" cy="30777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 pitchFamily="2" charset="0"/>
              </a:rPr>
              <a:t>(b)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653C9A-91E9-AC42-8955-CE5CF1A74719}"/>
              </a:ext>
            </a:extLst>
          </p:cNvPr>
          <p:cNvSpPr txBox="1"/>
          <p:nvPr/>
        </p:nvSpPr>
        <p:spPr>
          <a:xfrm>
            <a:off x="8552172" y="53962"/>
            <a:ext cx="402674" cy="30777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 pitchFamily="2" charset="0"/>
              </a:rPr>
              <a:t>(c)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1C7B76-B93E-5F40-AFBA-1962E4D34084}"/>
              </a:ext>
            </a:extLst>
          </p:cNvPr>
          <p:cNvSpPr txBox="1"/>
          <p:nvPr/>
        </p:nvSpPr>
        <p:spPr>
          <a:xfrm>
            <a:off x="11420488" y="4561986"/>
            <a:ext cx="850850" cy="161582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Helvetica" pitchFamily="2" charset="0"/>
              </a:rPr>
              <a:t>Group </a:t>
            </a:r>
          </a:p>
          <a:p>
            <a:r>
              <a:rPr lang="en-US" sz="1400" b="1" dirty="0">
                <a:latin typeface="Helvetica" pitchFamily="2" charset="0"/>
              </a:rPr>
              <a:t>size</a:t>
            </a:r>
          </a:p>
          <a:p>
            <a:endParaRPr lang="en-US" sz="700" b="1" dirty="0">
              <a:latin typeface="Helvetica" pitchFamily="2" charset="0"/>
            </a:endParaRPr>
          </a:p>
          <a:p>
            <a:r>
              <a:rPr lang="en-US" sz="1100" dirty="0">
                <a:latin typeface="Helvetica Light" panose="020B0403020202020204" pitchFamily="34" charset="0"/>
              </a:rPr>
              <a:t>        &gt; 10 </a:t>
            </a:r>
          </a:p>
          <a:p>
            <a:endParaRPr lang="en-US" sz="700" dirty="0">
              <a:latin typeface="Helvetica Light" panose="020B0403020202020204" pitchFamily="34" charset="0"/>
            </a:endParaRPr>
          </a:p>
          <a:p>
            <a:r>
              <a:rPr lang="en-US" sz="1100" dirty="0">
                <a:latin typeface="Helvetica Light" panose="020B0403020202020204" pitchFamily="34" charset="0"/>
              </a:rPr>
              <a:t>        6</a:t>
            </a:r>
          </a:p>
          <a:p>
            <a:endParaRPr lang="en-US" sz="600" dirty="0">
              <a:latin typeface="Helvetica Light" panose="020B0403020202020204" pitchFamily="34" charset="0"/>
            </a:endParaRPr>
          </a:p>
          <a:p>
            <a:r>
              <a:rPr lang="en-US" sz="1100" dirty="0">
                <a:latin typeface="Helvetica Light" panose="020B0403020202020204" pitchFamily="34" charset="0"/>
              </a:rPr>
              <a:t>        3</a:t>
            </a:r>
          </a:p>
          <a:p>
            <a:endParaRPr lang="en-US" sz="700" dirty="0">
              <a:latin typeface="Helvetica Light" panose="020B0403020202020204" pitchFamily="34" charset="0"/>
            </a:endParaRPr>
          </a:p>
          <a:p>
            <a:r>
              <a:rPr lang="en-US" sz="1100" dirty="0">
                <a:latin typeface="Helvetica Light" panose="020B0403020202020204" pitchFamily="34" charset="0"/>
              </a:rPr>
              <a:t>        1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E4B8A15-95D0-7B4B-9DFB-8976036CC9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348" t="73700" r="73004" b="10623"/>
          <a:stretch/>
        </p:blipFill>
        <p:spPr>
          <a:xfrm>
            <a:off x="11400391" y="5109582"/>
            <a:ext cx="532562" cy="10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9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35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HELVETICA LIGHT</vt:lpstr>
      <vt:lpstr>HELVETICA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Keen</dc:creator>
  <cp:lastModifiedBy>Eric Keen</cp:lastModifiedBy>
  <cp:revision>3</cp:revision>
  <dcterms:created xsi:type="dcterms:W3CDTF">2022-05-21T22:56:23Z</dcterms:created>
  <dcterms:modified xsi:type="dcterms:W3CDTF">2022-05-21T23:05:46Z</dcterms:modified>
</cp:coreProperties>
</file>