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1224D-A8E3-43FF-9D0C-12905DB9DB4D}" type="doc">
      <dgm:prSet loTypeId="urn:microsoft.com/office/officeart/2005/8/layout/hProcess4" loCatId="process" qsTypeId="urn:microsoft.com/office/officeart/2005/8/quickstyle/simple1" qsCatId="simple" csTypeId="urn:microsoft.com/office/officeart/2005/8/colors/accent0_1" csCatId="mainScheme" phldr="1"/>
      <dgm:spPr/>
    </dgm:pt>
    <dgm:pt modelId="{ED26C4EE-1A0B-4604-8832-1427EAF2CD7A}">
      <dgm:prSet phldrT="[Text]"/>
      <dgm:spPr/>
      <dgm:t>
        <a:bodyPr/>
        <a:lstStyle/>
        <a:p>
          <a:r>
            <a:rPr lang="en-US" dirty="0"/>
            <a:t>Initial Engagement</a:t>
          </a:r>
        </a:p>
      </dgm:t>
    </dgm:pt>
    <dgm:pt modelId="{2092180A-A175-4A35-B2AE-827CF6B44A34}" type="parTrans" cxnId="{094880A0-0D22-489C-B3B1-B9FBD931CAED}">
      <dgm:prSet/>
      <dgm:spPr/>
      <dgm:t>
        <a:bodyPr/>
        <a:lstStyle/>
        <a:p>
          <a:endParaRPr lang="en-US"/>
        </a:p>
      </dgm:t>
    </dgm:pt>
    <dgm:pt modelId="{4AEF2D2E-5DC0-4E30-AD8C-C9F048B6E097}" type="sibTrans" cxnId="{094880A0-0D22-489C-B3B1-B9FBD931CAED}">
      <dgm:prSet/>
      <dgm:spPr/>
      <dgm:t>
        <a:bodyPr/>
        <a:lstStyle/>
        <a:p>
          <a:endParaRPr lang="en-US"/>
        </a:p>
      </dgm:t>
    </dgm:pt>
    <dgm:pt modelId="{0D3474B4-1C6A-434C-93C4-DF7E4D6D4014}">
      <dgm:prSet phldrT="[Text]"/>
      <dgm:spPr/>
      <dgm:t>
        <a:bodyPr/>
        <a:lstStyle/>
        <a:p>
          <a:r>
            <a:rPr lang="en-US" dirty="0"/>
            <a:t>Reengagement</a:t>
          </a:r>
        </a:p>
      </dgm:t>
    </dgm:pt>
    <dgm:pt modelId="{6083380B-6B97-48F3-990E-BA9704DDCEFE}" type="parTrans" cxnId="{03964BDD-BA37-44FC-A867-7F7D7821779B}">
      <dgm:prSet/>
      <dgm:spPr/>
      <dgm:t>
        <a:bodyPr/>
        <a:lstStyle/>
        <a:p>
          <a:endParaRPr lang="en-US"/>
        </a:p>
      </dgm:t>
    </dgm:pt>
    <dgm:pt modelId="{EB758385-0168-4324-A47E-F3380DAFEFA0}" type="sibTrans" cxnId="{03964BDD-BA37-44FC-A867-7F7D7821779B}">
      <dgm:prSet/>
      <dgm:spPr/>
      <dgm:t>
        <a:bodyPr/>
        <a:lstStyle/>
        <a:p>
          <a:endParaRPr lang="en-US"/>
        </a:p>
      </dgm:t>
    </dgm:pt>
    <dgm:pt modelId="{72D00703-646A-4746-81D9-E5AE6F72BE0E}">
      <dgm:prSet phldrT="[Text]"/>
      <dgm:spPr/>
      <dgm:t>
        <a:bodyPr/>
        <a:lstStyle/>
        <a:p>
          <a:r>
            <a:rPr lang="en-US" dirty="0"/>
            <a:t>Purchase</a:t>
          </a:r>
        </a:p>
      </dgm:t>
    </dgm:pt>
    <dgm:pt modelId="{C4C81BCF-BB5C-45A1-8041-27800A6F2397}" type="parTrans" cxnId="{5CE6D374-1B7F-47E3-B3FF-E15563DD073B}">
      <dgm:prSet/>
      <dgm:spPr/>
      <dgm:t>
        <a:bodyPr/>
        <a:lstStyle/>
        <a:p>
          <a:endParaRPr lang="en-US"/>
        </a:p>
      </dgm:t>
    </dgm:pt>
    <dgm:pt modelId="{E52567C2-002F-45DC-8DF8-C799E613951C}" type="sibTrans" cxnId="{5CE6D374-1B7F-47E3-B3FF-E15563DD073B}">
      <dgm:prSet/>
      <dgm:spPr/>
      <dgm:t>
        <a:bodyPr/>
        <a:lstStyle/>
        <a:p>
          <a:endParaRPr lang="en-US"/>
        </a:p>
      </dgm:t>
    </dgm:pt>
    <dgm:pt modelId="{B1A37091-5A05-4FC5-AA52-715A4650D3F7}">
      <dgm:prSet/>
      <dgm:spPr/>
      <dgm:t>
        <a:bodyPr/>
        <a:lstStyle/>
        <a:p>
          <a:r>
            <a:rPr lang="en-US" dirty="0"/>
            <a:t>Over 90% of users first come to the site via paid content campaigns, such as the Medium interview or the NYTimes story.</a:t>
          </a:r>
        </a:p>
      </dgm:t>
    </dgm:pt>
    <dgm:pt modelId="{9DF4943C-B447-494A-8565-9DDCF474F502}" type="parTrans" cxnId="{355A3C94-7109-42ED-932A-7455CC73C78A}">
      <dgm:prSet/>
      <dgm:spPr/>
      <dgm:t>
        <a:bodyPr/>
        <a:lstStyle/>
        <a:p>
          <a:endParaRPr lang="en-US"/>
        </a:p>
      </dgm:t>
    </dgm:pt>
    <dgm:pt modelId="{F9DB36FE-70CE-453A-BEEE-2B64530EB79E}" type="sibTrans" cxnId="{355A3C94-7109-42ED-932A-7455CC73C78A}">
      <dgm:prSet/>
      <dgm:spPr/>
      <dgm:t>
        <a:bodyPr/>
        <a:lstStyle/>
        <a:p>
          <a:endParaRPr lang="en-US"/>
        </a:p>
      </dgm:t>
    </dgm:pt>
    <dgm:pt modelId="{EBBFF15C-E1ED-4CD7-B88A-A7C8F67CBE79}">
      <dgm:prSet phldrT="[Text]"/>
      <dgm:spPr/>
      <dgm:t>
        <a:bodyPr/>
        <a:lstStyle/>
        <a:p>
          <a:r>
            <a:rPr lang="en-US" dirty="0"/>
            <a:t>Most users do not make a purchase on their first visit to the website, requiring additional engagement via retargeting to finally convert.</a:t>
          </a:r>
        </a:p>
      </dgm:t>
    </dgm:pt>
    <dgm:pt modelId="{7E579D6B-8503-4FD0-8EC9-AE9AB47B3D34}" type="parTrans" cxnId="{379C333E-22A9-41AC-B917-7D949B25F0D9}">
      <dgm:prSet/>
      <dgm:spPr/>
      <dgm:t>
        <a:bodyPr/>
        <a:lstStyle/>
        <a:p>
          <a:endParaRPr lang="en-US"/>
        </a:p>
      </dgm:t>
    </dgm:pt>
    <dgm:pt modelId="{E1E81480-949C-45CB-89D2-2144AC81EFFD}" type="sibTrans" cxnId="{379C333E-22A9-41AC-B917-7D949B25F0D9}">
      <dgm:prSet/>
      <dgm:spPr/>
      <dgm:t>
        <a:bodyPr/>
        <a:lstStyle/>
        <a:p>
          <a:endParaRPr lang="en-US"/>
        </a:p>
      </dgm:t>
    </dgm:pt>
    <dgm:pt modelId="{66AE5D1C-FB87-4F0F-ABF2-5778E40E7AEA}">
      <dgm:prSet phldrT="[Text]"/>
      <dgm:spPr/>
      <dgm:t>
        <a:bodyPr/>
        <a:lstStyle/>
        <a:p>
          <a:r>
            <a:rPr lang="en-US" dirty="0"/>
            <a:t>After multiple touches, users finally convert to a purchase. In 78.1% of cases, users who purchase have a retargeting or e-mail subscription as their last attributed touch.</a:t>
          </a:r>
        </a:p>
      </dgm:t>
    </dgm:pt>
    <dgm:pt modelId="{255BEC41-60E8-4464-9287-99189C58B5E3}" type="parTrans" cxnId="{FAAB332C-ADE5-43DE-8C6B-ACA1CD2DCC8D}">
      <dgm:prSet/>
      <dgm:spPr/>
      <dgm:t>
        <a:bodyPr/>
        <a:lstStyle/>
        <a:p>
          <a:endParaRPr lang="en-US"/>
        </a:p>
      </dgm:t>
    </dgm:pt>
    <dgm:pt modelId="{8219DCBA-E26E-4532-981C-3A31E59D25FD}" type="sibTrans" cxnId="{FAAB332C-ADE5-43DE-8C6B-ACA1CD2DCC8D}">
      <dgm:prSet/>
      <dgm:spPr/>
      <dgm:t>
        <a:bodyPr/>
        <a:lstStyle/>
        <a:p>
          <a:endParaRPr lang="en-US"/>
        </a:p>
      </dgm:t>
    </dgm:pt>
    <dgm:pt modelId="{34AE5DAA-EC2E-4A5F-89DA-F8846D9D3997}" type="pres">
      <dgm:prSet presAssocID="{6881224D-A8E3-43FF-9D0C-12905DB9DB4D}" presName="Name0" presStyleCnt="0">
        <dgm:presLayoutVars>
          <dgm:dir/>
          <dgm:animLvl val="lvl"/>
          <dgm:resizeHandles val="exact"/>
        </dgm:presLayoutVars>
      </dgm:prSet>
      <dgm:spPr/>
    </dgm:pt>
    <dgm:pt modelId="{5C8788D0-A218-4417-B00F-9A5E4D65C8EF}" type="pres">
      <dgm:prSet presAssocID="{6881224D-A8E3-43FF-9D0C-12905DB9DB4D}" presName="tSp" presStyleCnt="0"/>
      <dgm:spPr/>
    </dgm:pt>
    <dgm:pt modelId="{E07F5253-2025-42C0-AB5C-5A1641379C02}" type="pres">
      <dgm:prSet presAssocID="{6881224D-A8E3-43FF-9D0C-12905DB9DB4D}" presName="bSp" presStyleCnt="0"/>
      <dgm:spPr/>
    </dgm:pt>
    <dgm:pt modelId="{9A6A2284-94F2-4883-BF7C-E3BF8F4E720F}" type="pres">
      <dgm:prSet presAssocID="{6881224D-A8E3-43FF-9D0C-12905DB9DB4D}" presName="process" presStyleCnt="0"/>
      <dgm:spPr/>
    </dgm:pt>
    <dgm:pt modelId="{39E70040-69ED-4ED2-AFA5-08AAD88DFD9A}" type="pres">
      <dgm:prSet presAssocID="{ED26C4EE-1A0B-4604-8832-1427EAF2CD7A}" presName="composite1" presStyleCnt="0"/>
      <dgm:spPr/>
    </dgm:pt>
    <dgm:pt modelId="{BA50251E-26B0-4756-8FCF-0999A4C78911}" type="pres">
      <dgm:prSet presAssocID="{ED26C4EE-1A0B-4604-8832-1427EAF2CD7A}" presName="dummyNode1" presStyleLbl="node1" presStyleIdx="0" presStyleCnt="3"/>
      <dgm:spPr/>
    </dgm:pt>
    <dgm:pt modelId="{B814A455-3F3B-4AE9-8AA7-EB3D5B2C1DB2}" type="pres">
      <dgm:prSet presAssocID="{ED26C4EE-1A0B-4604-8832-1427EAF2CD7A}" presName="childNode1" presStyleLbl="bgAcc1" presStyleIdx="0" presStyleCnt="3">
        <dgm:presLayoutVars>
          <dgm:bulletEnabled val="1"/>
        </dgm:presLayoutVars>
      </dgm:prSet>
      <dgm:spPr/>
    </dgm:pt>
    <dgm:pt modelId="{EADA65D7-6224-4551-817F-C281E2C679EF}" type="pres">
      <dgm:prSet presAssocID="{ED26C4EE-1A0B-4604-8832-1427EAF2CD7A}" presName="childNode1tx" presStyleLbl="bgAcc1" presStyleIdx="0" presStyleCnt="3">
        <dgm:presLayoutVars>
          <dgm:bulletEnabled val="1"/>
        </dgm:presLayoutVars>
      </dgm:prSet>
      <dgm:spPr/>
    </dgm:pt>
    <dgm:pt modelId="{A7450591-E153-47F9-AE86-8522DD613082}" type="pres">
      <dgm:prSet presAssocID="{ED26C4EE-1A0B-4604-8832-1427EAF2CD7A}" presName="parentNode1" presStyleLbl="node1" presStyleIdx="0" presStyleCnt="3">
        <dgm:presLayoutVars>
          <dgm:chMax val="1"/>
          <dgm:bulletEnabled val="1"/>
        </dgm:presLayoutVars>
      </dgm:prSet>
      <dgm:spPr/>
    </dgm:pt>
    <dgm:pt modelId="{3E8F3B37-DA8F-4471-BEE1-C37FFDB0F00C}" type="pres">
      <dgm:prSet presAssocID="{ED26C4EE-1A0B-4604-8832-1427EAF2CD7A}" presName="connSite1" presStyleCnt="0"/>
      <dgm:spPr/>
    </dgm:pt>
    <dgm:pt modelId="{F03B0B60-4977-46BD-A0AE-F1B5C31614D7}" type="pres">
      <dgm:prSet presAssocID="{4AEF2D2E-5DC0-4E30-AD8C-C9F048B6E097}" presName="Name9" presStyleLbl="sibTrans2D1" presStyleIdx="0" presStyleCnt="2"/>
      <dgm:spPr/>
    </dgm:pt>
    <dgm:pt modelId="{6C7C89F6-DF6E-4ECC-AC3D-1334313EE975}" type="pres">
      <dgm:prSet presAssocID="{0D3474B4-1C6A-434C-93C4-DF7E4D6D4014}" presName="composite2" presStyleCnt="0"/>
      <dgm:spPr/>
    </dgm:pt>
    <dgm:pt modelId="{4CAEF900-BEBF-4A09-B2F0-F7A809B90048}" type="pres">
      <dgm:prSet presAssocID="{0D3474B4-1C6A-434C-93C4-DF7E4D6D4014}" presName="dummyNode2" presStyleLbl="node1" presStyleIdx="0" presStyleCnt="3"/>
      <dgm:spPr/>
    </dgm:pt>
    <dgm:pt modelId="{85A8492F-2377-4323-92EF-B0FAEA2E6985}" type="pres">
      <dgm:prSet presAssocID="{0D3474B4-1C6A-434C-93C4-DF7E4D6D4014}" presName="childNode2" presStyleLbl="bgAcc1" presStyleIdx="1" presStyleCnt="3">
        <dgm:presLayoutVars>
          <dgm:bulletEnabled val="1"/>
        </dgm:presLayoutVars>
      </dgm:prSet>
      <dgm:spPr/>
    </dgm:pt>
    <dgm:pt modelId="{3501F9BB-5C31-43AC-BDF6-0C971E7ADDD5}" type="pres">
      <dgm:prSet presAssocID="{0D3474B4-1C6A-434C-93C4-DF7E4D6D4014}" presName="childNode2tx" presStyleLbl="bgAcc1" presStyleIdx="1" presStyleCnt="3">
        <dgm:presLayoutVars>
          <dgm:bulletEnabled val="1"/>
        </dgm:presLayoutVars>
      </dgm:prSet>
      <dgm:spPr/>
    </dgm:pt>
    <dgm:pt modelId="{36D4DDB0-C366-49F3-820F-031459827534}" type="pres">
      <dgm:prSet presAssocID="{0D3474B4-1C6A-434C-93C4-DF7E4D6D4014}" presName="parentNode2" presStyleLbl="node1" presStyleIdx="1" presStyleCnt="3">
        <dgm:presLayoutVars>
          <dgm:chMax val="0"/>
          <dgm:bulletEnabled val="1"/>
        </dgm:presLayoutVars>
      </dgm:prSet>
      <dgm:spPr/>
    </dgm:pt>
    <dgm:pt modelId="{A70A364E-E871-46C2-9F44-A9F4F16C4008}" type="pres">
      <dgm:prSet presAssocID="{0D3474B4-1C6A-434C-93C4-DF7E4D6D4014}" presName="connSite2" presStyleCnt="0"/>
      <dgm:spPr/>
    </dgm:pt>
    <dgm:pt modelId="{58EABE65-3166-4DF0-B3DF-1B87D4F2B0F7}" type="pres">
      <dgm:prSet presAssocID="{EB758385-0168-4324-A47E-F3380DAFEFA0}" presName="Name18" presStyleLbl="sibTrans2D1" presStyleIdx="1" presStyleCnt="2"/>
      <dgm:spPr/>
    </dgm:pt>
    <dgm:pt modelId="{128AF3EF-006D-4FF1-8EEC-51185318CDC7}" type="pres">
      <dgm:prSet presAssocID="{72D00703-646A-4746-81D9-E5AE6F72BE0E}" presName="composite1" presStyleCnt="0"/>
      <dgm:spPr/>
    </dgm:pt>
    <dgm:pt modelId="{4F7911B2-2F49-4B3C-89F5-E4EB09E5E3DB}" type="pres">
      <dgm:prSet presAssocID="{72D00703-646A-4746-81D9-E5AE6F72BE0E}" presName="dummyNode1" presStyleLbl="node1" presStyleIdx="1" presStyleCnt="3"/>
      <dgm:spPr/>
    </dgm:pt>
    <dgm:pt modelId="{3EE2C624-A09E-49A2-B0BC-D1C4554AE440}" type="pres">
      <dgm:prSet presAssocID="{72D00703-646A-4746-81D9-E5AE6F72BE0E}" presName="childNode1" presStyleLbl="bgAcc1" presStyleIdx="2" presStyleCnt="3">
        <dgm:presLayoutVars>
          <dgm:bulletEnabled val="1"/>
        </dgm:presLayoutVars>
      </dgm:prSet>
      <dgm:spPr/>
    </dgm:pt>
    <dgm:pt modelId="{569983BE-6167-47CE-B1D0-78F7A1EBC6DC}" type="pres">
      <dgm:prSet presAssocID="{72D00703-646A-4746-81D9-E5AE6F72BE0E}" presName="childNode1tx" presStyleLbl="bgAcc1" presStyleIdx="2" presStyleCnt="3">
        <dgm:presLayoutVars>
          <dgm:bulletEnabled val="1"/>
        </dgm:presLayoutVars>
      </dgm:prSet>
      <dgm:spPr/>
    </dgm:pt>
    <dgm:pt modelId="{2EFB9C64-7953-4DF4-AB3D-C34AC9871774}" type="pres">
      <dgm:prSet presAssocID="{72D00703-646A-4746-81D9-E5AE6F72BE0E}" presName="parentNode1" presStyleLbl="node1" presStyleIdx="2" presStyleCnt="3">
        <dgm:presLayoutVars>
          <dgm:chMax val="1"/>
          <dgm:bulletEnabled val="1"/>
        </dgm:presLayoutVars>
      </dgm:prSet>
      <dgm:spPr/>
    </dgm:pt>
    <dgm:pt modelId="{D5E14F3E-B95B-49E7-B0B2-D97958F5591F}" type="pres">
      <dgm:prSet presAssocID="{72D00703-646A-4746-81D9-E5AE6F72BE0E}" presName="connSite1" presStyleCnt="0"/>
      <dgm:spPr/>
    </dgm:pt>
  </dgm:ptLst>
  <dgm:cxnLst>
    <dgm:cxn modelId="{084C9C0B-FBDE-4D0A-B8E5-C46E8C3833FA}" type="presOf" srcId="{0D3474B4-1C6A-434C-93C4-DF7E4D6D4014}" destId="{36D4DDB0-C366-49F3-820F-031459827534}" srcOrd="0" destOrd="0" presId="urn:microsoft.com/office/officeart/2005/8/layout/hProcess4"/>
    <dgm:cxn modelId="{75C56813-7A0E-42D1-81F6-D48E0AC9ACFF}" type="presOf" srcId="{EBBFF15C-E1ED-4CD7-B88A-A7C8F67CBE79}" destId="{3501F9BB-5C31-43AC-BDF6-0C971E7ADDD5}" srcOrd="1" destOrd="0" presId="urn:microsoft.com/office/officeart/2005/8/layout/hProcess4"/>
    <dgm:cxn modelId="{4BD3D915-272A-4F4D-ABEE-A89140D1F528}" type="presOf" srcId="{72D00703-646A-4746-81D9-E5AE6F72BE0E}" destId="{2EFB9C64-7953-4DF4-AB3D-C34AC9871774}" srcOrd="0" destOrd="0" presId="urn:microsoft.com/office/officeart/2005/8/layout/hProcess4"/>
    <dgm:cxn modelId="{BA27D718-EC9C-4E64-9D12-4EC2C6C8E7CC}" type="presOf" srcId="{4AEF2D2E-5DC0-4E30-AD8C-C9F048B6E097}" destId="{F03B0B60-4977-46BD-A0AE-F1B5C31614D7}" srcOrd="0" destOrd="0" presId="urn:microsoft.com/office/officeart/2005/8/layout/hProcess4"/>
    <dgm:cxn modelId="{FAAB332C-ADE5-43DE-8C6B-ACA1CD2DCC8D}" srcId="{72D00703-646A-4746-81D9-E5AE6F72BE0E}" destId="{66AE5D1C-FB87-4F0F-ABF2-5778E40E7AEA}" srcOrd="0" destOrd="0" parTransId="{255BEC41-60E8-4464-9287-99189C58B5E3}" sibTransId="{8219DCBA-E26E-4532-981C-3A31E59D25FD}"/>
    <dgm:cxn modelId="{379C333E-22A9-41AC-B917-7D949B25F0D9}" srcId="{0D3474B4-1C6A-434C-93C4-DF7E4D6D4014}" destId="{EBBFF15C-E1ED-4CD7-B88A-A7C8F67CBE79}" srcOrd="0" destOrd="0" parTransId="{7E579D6B-8503-4FD0-8EC9-AE9AB47B3D34}" sibTransId="{E1E81480-949C-45CB-89D2-2144AC81EFFD}"/>
    <dgm:cxn modelId="{B2258D3F-037B-4E38-ADB1-BB2D9849339E}" type="presOf" srcId="{ED26C4EE-1A0B-4604-8832-1427EAF2CD7A}" destId="{A7450591-E153-47F9-AE86-8522DD613082}" srcOrd="0" destOrd="0" presId="urn:microsoft.com/office/officeart/2005/8/layout/hProcess4"/>
    <dgm:cxn modelId="{BDAF1841-5647-413B-BF22-B250A12E0757}" type="presOf" srcId="{B1A37091-5A05-4FC5-AA52-715A4650D3F7}" destId="{B814A455-3F3B-4AE9-8AA7-EB3D5B2C1DB2}" srcOrd="0" destOrd="0" presId="urn:microsoft.com/office/officeart/2005/8/layout/hProcess4"/>
    <dgm:cxn modelId="{2AC0E670-02EB-4299-9085-554E865EDAE0}" type="presOf" srcId="{66AE5D1C-FB87-4F0F-ABF2-5778E40E7AEA}" destId="{569983BE-6167-47CE-B1D0-78F7A1EBC6DC}" srcOrd="1" destOrd="0" presId="urn:microsoft.com/office/officeart/2005/8/layout/hProcess4"/>
    <dgm:cxn modelId="{B85ABD73-3A38-404F-8A4E-6673E75E71DA}" type="presOf" srcId="{66AE5D1C-FB87-4F0F-ABF2-5778E40E7AEA}" destId="{3EE2C624-A09E-49A2-B0BC-D1C4554AE440}" srcOrd="0" destOrd="0" presId="urn:microsoft.com/office/officeart/2005/8/layout/hProcess4"/>
    <dgm:cxn modelId="{5CE6D374-1B7F-47E3-B3FF-E15563DD073B}" srcId="{6881224D-A8E3-43FF-9D0C-12905DB9DB4D}" destId="{72D00703-646A-4746-81D9-E5AE6F72BE0E}" srcOrd="2" destOrd="0" parTransId="{C4C81BCF-BB5C-45A1-8041-27800A6F2397}" sibTransId="{E52567C2-002F-45DC-8DF8-C799E613951C}"/>
    <dgm:cxn modelId="{6859A07B-6149-4D3B-B146-E48D607E3E07}" type="presOf" srcId="{6881224D-A8E3-43FF-9D0C-12905DB9DB4D}" destId="{34AE5DAA-EC2E-4A5F-89DA-F8846D9D3997}" srcOrd="0" destOrd="0" presId="urn:microsoft.com/office/officeart/2005/8/layout/hProcess4"/>
    <dgm:cxn modelId="{1BB5C282-9F0A-40C1-8A98-9223BD7EB51D}" type="presOf" srcId="{EB758385-0168-4324-A47E-F3380DAFEFA0}" destId="{58EABE65-3166-4DF0-B3DF-1B87D4F2B0F7}" srcOrd="0" destOrd="0" presId="urn:microsoft.com/office/officeart/2005/8/layout/hProcess4"/>
    <dgm:cxn modelId="{355A3C94-7109-42ED-932A-7455CC73C78A}" srcId="{ED26C4EE-1A0B-4604-8832-1427EAF2CD7A}" destId="{B1A37091-5A05-4FC5-AA52-715A4650D3F7}" srcOrd="0" destOrd="0" parTransId="{9DF4943C-B447-494A-8565-9DDCF474F502}" sibTransId="{F9DB36FE-70CE-453A-BEEE-2B64530EB79E}"/>
    <dgm:cxn modelId="{094880A0-0D22-489C-B3B1-B9FBD931CAED}" srcId="{6881224D-A8E3-43FF-9D0C-12905DB9DB4D}" destId="{ED26C4EE-1A0B-4604-8832-1427EAF2CD7A}" srcOrd="0" destOrd="0" parTransId="{2092180A-A175-4A35-B2AE-827CF6B44A34}" sibTransId="{4AEF2D2E-5DC0-4E30-AD8C-C9F048B6E097}"/>
    <dgm:cxn modelId="{5312FEA7-5125-4BA3-B79E-A538282CC7AE}" type="presOf" srcId="{B1A37091-5A05-4FC5-AA52-715A4650D3F7}" destId="{EADA65D7-6224-4551-817F-C281E2C679EF}" srcOrd="1" destOrd="0" presId="urn:microsoft.com/office/officeart/2005/8/layout/hProcess4"/>
    <dgm:cxn modelId="{03964BDD-BA37-44FC-A867-7F7D7821779B}" srcId="{6881224D-A8E3-43FF-9D0C-12905DB9DB4D}" destId="{0D3474B4-1C6A-434C-93C4-DF7E4D6D4014}" srcOrd="1" destOrd="0" parTransId="{6083380B-6B97-48F3-990E-BA9704DDCEFE}" sibTransId="{EB758385-0168-4324-A47E-F3380DAFEFA0}"/>
    <dgm:cxn modelId="{449EDBFD-6C12-479D-B43E-FB103ED8241B}" type="presOf" srcId="{EBBFF15C-E1ED-4CD7-B88A-A7C8F67CBE79}" destId="{85A8492F-2377-4323-92EF-B0FAEA2E6985}" srcOrd="0" destOrd="0" presId="urn:microsoft.com/office/officeart/2005/8/layout/hProcess4"/>
    <dgm:cxn modelId="{1E17A6E7-AADA-4814-8011-3B409703A57E}" type="presParOf" srcId="{34AE5DAA-EC2E-4A5F-89DA-F8846D9D3997}" destId="{5C8788D0-A218-4417-B00F-9A5E4D65C8EF}" srcOrd="0" destOrd="0" presId="urn:microsoft.com/office/officeart/2005/8/layout/hProcess4"/>
    <dgm:cxn modelId="{E6680A1A-660C-4A90-9BC6-85FD5A62DC16}" type="presParOf" srcId="{34AE5DAA-EC2E-4A5F-89DA-F8846D9D3997}" destId="{E07F5253-2025-42C0-AB5C-5A1641379C02}" srcOrd="1" destOrd="0" presId="urn:microsoft.com/office/officeart/2005/8/layout/hProcess4"/>
    <dgm:cxn modelId="{5FDA2A59-0849-4360-BD49-BFEEEDE397B2}" type="presParOf" srcId="{34AE5DAA-EC2E-4A5F-89DA-F8846D9D3997}" destId="{9A6A2284-94F2-4883-BF7C-E3BF8F4E720F}" srcOrd="2" destOrd="0" presId="urn:microsoft.com/office/officeart/2005/8/layout/hProcess4"/>
    <dgm:cxn modelId="{8F6027CB-71D9-47F5-9218-D5B18475CEB2}" type="presParOf" srcId="{9A6A2284-94F2-4883-BF7C-E3BF8F4E720F}" destId="{39E70040-69ED-4ED2-AFA5-08AAD88DFD9A}" srcOrd="0" destOrd="0" presId="urn:microsoft.com/office/officeart/2005/8/layout/hProcess4"/>
    <dgm:cxn modelId="{68BEFE42-362F-403C-8944-80F20964B0B4}" type="presParOf" srcId="{39E70040-69ED-4ED2-AFA5-08AAD88DFD9A}" destId="{BA50251E-26B0-4756-8FCF-0999A4C78911}" srcOrd="0" destOrd="0" presId="urn:microsoft.com/office/officeart/2005/8/layout/hProcess4"/>
    <dgm:cxn modelId="{CBB1C88C-31EE-47A1-8D9F-C54E8CD047F0}" type="presParOf" srcId="{39E70040-69ED-4ED2-AFA5-08AAD88DFD9A}" destId="{B814A455-3F3B-4AE9-8AA7-EB3D5B2C1DB2}" srcOrd="1" destOrd="0" presId="urn:microsoft.com/office/officeart/2005/8/layout/hProcess4"/>
    <dgm:cxn modelId="{487DAD6F-E2B0-40CF-B3ED-1992826EEE47}" type="presParOf" srcId="{39E70040-69ED-4ED2-AFA5-08AAD88DFD9A}" destId="{EADA65D7-6224-4551-817F-C281E2C679EF}" srcOrd="2" destOrd="0" presId="urn:microsoft.com/office/officeart/2005/8/layout/hProcess4"/>
    <dgm:cxn modelId="{769149B2-5F6E-4A5D-A870-9B7DF49B136F}" type="presParOf" srcId="{39E70040-69ED-4ED2-AFA5-08AAD88DFD9A}" destId="{A7450591-E153-47F9-AE86-8522DD613082}" srcOrd="3" destOrd="0" presId="urn:microsoft.com/office/officeart/2005/8/layout/hProcess4"/>
    <dgm:cxn modelId="{60A609B9-9765-4568-A301-51C3A4D8BE48}" type="presParOf" srcId="{39E70040-69ED-4ED2-AFA5-08AAD88DFD9A}" destId="{3E8F3B37-DA8F-4471-BEE1-C37FFDB0F00C}" srcOrd="4" destOrd="0" presId="urn:microsoft.com/office/officeart/2005/8/layout/hProcess4"/>
    <dgm:cxn modelId="{E87CEE5F-3238-4EB9-B470-ED30F095140E}" type="presParOf" srcId="{9A6A2284-94F2-4883-BF7C-E3BF8F4E720F}" destId="{F03B0B60-4977-46BD-A0AE-F1B5C31614D7}" srcOrd="1" destOrd="0" presId="urn:microsoft.com/office/officeart/2005/8/layout/hProcess4"/>
    <dgm:cxn modelId="{C6D7F847-B594-4D5B-BDCB-A3A98D597EBB}" type="presParOf" srcId="{9A6A2284-94F2-4883-BF7C-E3BF8F4E720F}" destId="{6C7C89F6-DF6E-4ECC-AC3D-1334313EE975}" srcOrd="2" destOrd="0" presId="urn:microsoft.com/office/officeart/2005/8/layout/hProcess4"/>
    <dgm:cxn modelId="{6EF72C7E-C36D-47C3-82C2-8988695D9FD4}" type="presParOf" srcId="{6C7C89F6-DF6E-4ECC-AC3D-1334313EE975}" destId="{4CAEF900-BEBF-4A09-B2F0-F7A809B90048}" srcOrd="0" destOrd="0" presId="urn:microsoft.com/office/officeart/2005/8/layout/hProcess4"/>
    <dgm:cxn modelId="{BBA1ED71-F488-4AB6-9719-19259ED55C4F}" type="presParOf" srcId="{6C7C89F6-DF6E-4ECC-AC3D-1334313EE975}" destId="{85A8492F-2377-4323-92EF-B0FAEA2E6985}" srcOrd="1" destOrd="0" presId="urn:microsoft.com/office/officeart/2005/8/layout/hProcess4"/>
    <dgm:cxn modelId="{19C31574-6976-4110-8677-629D53DDAEAB}" type="presParOf" srcId="{6C7C89F6-DF6E-4ECC-AC3D-1334313EE975}" destId="{3501F9BB-5C31-43AC-BDF6-0C971E7ADDD5}" srcOrd="2" destOrd="0" presId="urn:microsoft.com/office/officeart/2005/8/layout/hProcess4"/>
    <dgm:cxn modelId="{9199112D-AE57-4937-9A90-A092ABC90CFA}" type="presParOf" srcId="{6C7C89F6-DF6E-4ECC-AC3D-1334313EE975}" destId="{36D4DDB0-C366-49F3-820F-031459827534}" srcOrd="3" destOrd="0" presId="urn:microsoft.com/office/officeart/2005/8/layout/hProcess4"/>
    <dgm:cxn modelId="{697BCD9A-CA42-4D1D-8648-3A43914FE46D}" type="presParOf" srcId="{6C7C89F6-DF6E-4ECC-AC3D-1334313EE975}" destId="{A70A364E-E871-46C2-9F44-A9F4F16C4008}" srcOrd="4" destOrd="0" presId="urn:microsoft.com/office/officeart/2005/8/layout/hProcess4"/>
    <dgm:cxn modelId="{D4817C79-3B64-4738-84E1-4EB7D36E2561}" type="presParOf" srcId="{9A6A2284-94F2-4883-BF7C-E3BF8F4E720F}" destId="{58EABE65-3166-4DF0-B3DF-1B87D4F2B0F7}" srcOrd="3" destOrd="0" presId="urn:microsoft.com/office/officeart/2005/8/layout/hProcess4"/>
    <dgm:cxn modelId="{81BC85B8-5094-4F15-9835-4425E1273075}" type="presParOf" srcId="{9A6A2284-94F2-4883-BF7C-E3BF8F4E720F}" destId="{128AF3EF-006D-4FF1-8EEC-51185318CDC7}" srcOrd="4" destOrd="0" presId="urn:microsoft.com/office/officeart/2005/8/layout/hProcess4"/>
    <dgm:cxn modelId="{926D0E0A-F366-4AC2-85A0-27310510EEB1}" type="presParOf" srcId="{128AF3EF-006D-4FF1-8EEC-51185318CDC7}" destId="{4F7911B2-2F49-4B3C-89F5-E4EB09E5E3DB}" srcOrd="0" destOrd="0" presId="urn:microsoft.com/office/officeart/2005/8/layout/hProcess4"/>
    <dgm:cxn modelId="{FAFFD266-0F39-4707-966A-DFA5ADB16D13}" type="presParOf" srcId="{128AF3EF-006D-4FF1-8EEC-51185318CDC7}" destId="{3EE2C624-A09E-49A2-B0BC-D1C4554AE440}" srcOrd="1" destOrd="0" presId="urn:microsoft.com/office/officeart/2005/8/layout/hProcess4"/>
    <dgm:cxn modelId="{0F948B62-2CE5-4C46-B129-D5D8502925DD}" type="presParOf" srcId="{128AF3EF-006D-4FF1-8EEC-51185318CDC7}" destId="{569983BE-6167-47CE-B1D0-78F7A1EBC6DC}" srcOrd="2" destOrd="0" presId="urn:microsoft.com/office/officeart/2005/8/layout/hProcess4"/>
    <dgm:cxn modelId="{0DE27BB7-43A2-4B5C-BCB9-E580CD2651AB}" type="presParOf" srcId="{128AF3EF-006D-4FF1-8EEC-51185318CDC7}" destId="{2EFB9C64-7953-4DF4-AB3D-C34AC9871774}" srcOrd="3" destOrd="0" presId="urn:microsoft.com/office/officeart/2005/8/layout/hProcess4"/>
    <dgm:cxn modelId="{663D0AFC-22DB-4050-AC9F-357DC1F255BD}" type="presParOf" srcId="{128AF3EF-006D-4FF1-8EEC-51185318CDC7}" destId="{D5E14F3E-B95B-49E7-B0B2-D97958F5591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4A455-3F3B-4AE9-8AA7-EB3D5B2C1DB2}">
      <dsp:nvSpPr>
        <dsp:cNvPr id="0" name=""/>
        <dsp:cNvSpPr/>
      </dsp:nvSpPr>
      <dsp:spPr>
        <a:xfrm>
          <a:off x="1085753" y="952262"/>
          <a:ext cx="2218547" cy="1829837"/>
        </a:xfrm>
        <a:prstGeom prst="roundRect">
          <a:avLst>
            <a:gd name="adj" fmla="val 10000"/>
          </a:avLst>
        </a:prstGeom>
        <a:solidFill>
          <a:schemeClr val="dk1">
            <a:alpha val="90000"/>
            <a:tint val="40000"/>
            <a:hueOff val="0"/>
            <a:satOff val="0"/>
            <a:lumOff val="0"/>
            <a:alphaOff val="0"/>
          </a:schemeClr>
        </a:solidFill>
        <a:ln w="19050"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Over 90% of users first come to the site via paid content campaigns, such as the Medium interview or the NYTimes story.</a:t>
          </a:r>
        </a:p>
      </dsp:txBody>
      <dsp:txXfrm>
        <a:off x="1127863" y="994372"/>
        <a:ext cx="2134327" cy="1353509"/>
      </dsp:txXfrm>
    </dsp:sp>
    <dsp:sp modelId="{F03B0B60-4977-46BD-A0AE-F1B5C31614D7}">
      <dsp:nvSpPr>
        <dsp:cNvPr id="0" name=""/>
        <dsp:cNvSpPr/>
      </dsp:nvSpPr>
      <dsp:spPr>
        <a:xfrm>
          <a:off x="2282916" y="1209921"/>
          <a:ext cx="2709828" cy="2709828"/>
        </a:xfrm>
        <a:prstGeom prst="leftCircularArrow">
          <a:avLst>
            <a:gd name="adj1" fmla="val 4119"/>
            <a:gd name="adj2" fmla="val 518712"/>
            <a:gd name="adj3" fmla="val 2294222"/>
            <a:gd name="adj4" fmla="val 9024489"/>
            <a:gd name="adj5" fmla="val 480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450591-E153-47F9-AE86-8522DD613082}">
      <dsp:nvSpPr>
        <dsp:cNvPr id="0" name=""/>
        <dsp:cNvSpPr/>
      </dsp:nvSpPr>
      <dsp:spPr>
        <a:xfrm>
          <a:off x="1578764" y="2389992"/>
          <a:ext cx="1972042" cy="784216"/>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Initial Engagement</a:t>
          </a:r>
        </a:p>
      </dsp:txBody>
      <dsp:txXfrm>
        <a:off x="1601733" y="2412961"/>
        <a:ext cx="1926104" cy="738278"/>
      </dsp:txXfrm>
    </dsp:sp>
    <dsp:sp modelId="{85A8492F-2377-4323-92EF-B0FAEA2E6985}">
      <dsp:nvSpPr>
        <dsp:cNvPr id="0" name=""/>
        <dsp:cNvSpPr/>
      </dsp:nvSpPr>
      <dsp:spPr>
        <a:xfrm>
          <a:off x="4082287" y="952262"/>
          <a:ext cx="2218547" cy="1829837"/>
        </a:xfrm>
        <a:prstGeom prst="roundRect">
          <a:avLst>
            <a:gd name="adj" fmla="val 10000"/>
          </a:avLst>
        </a:prstGeom>
        <a:solidFill>
          <a:schemeClr val="dk1">
            <a:alpha val="90000"/>
            <a:tint val="40000"/>
            <a:hueOff val="0"/>
            <a:satOff val="0"/>
            <a:lumOff val="0"/>
            <a:alphaOff val="0"/>
          </a:schemeClr>
        </a:solidFill>
        <a:ln w="19050"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Most users do not make a purchase on their first visit to the website, requiring additional engagement via retargeting to finally convert.</a:t>
          </a:r>
        </a:p>
      </dsp:txBody>
      <dsp:txXfrm>
        <a:off x="4124397" y="1386480"/>
        <a:ext cx="2134327" cy="1353509"/>
      </dsp:txXfrm>
    </dsp:sp>
    <dsp:sp modelId="{58EABE65-3166-4DF0-B3DF-1B87D4F2B0F7}">
      <dsp:nvSpPr>
        <dsp:cNvPr id="0" name=""/>
        <dsp:cNvSpPr/>
      </dsp:nvSpPr>
      <dsp:spPr>
        <a:xfrm>
          <a:off x="5260963" y="-257133"/>
          <a:ext cx="2993310" cy="2993310"/>
        </a:xfrm>
        <a:prstGeom prst="circularArrow">
          <a:avLst>
            <a:gd name="adj1" fmla="val 3729"/>
            <a:gd name="adj2" fmla="val 465183"/>
            <a:gd name="adj3" fmla="val 19359306"/>
            <a:gd name="adj4" fmla="val 12575511"/>
            <a:gd name="adj5" fmla="val 435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D4DDB0-C366-49F3-820F-031459827534}">
      <dsp:nvSpPr>
        <dsp:cNvPr id="0" name=""/>
        <dsp:cNvSpPr/>
      </dsp:nvSpPr>
      <dsp:spPr>
        <a:xfrm>
          <a:off x="4575298" y="560154"/>
          <a:ext cx="1972042" cy="784216"/>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Reengagement</a:t>
          </a:r>
        </a:p>
      </dsp:txBody>
      <dsp:txXfrm>
        <a:off x="4598267" y="583123"/>
        <a:ext cx="1926104" cy="738278"/>
      </dsp:txXfrm>
    </dsp:sp>
    <dsp:sp modelId="{3EE2C624-A09E-49A2-B0BC-D1C4554AE440}">
      <dsp:nvSpPr>
        <dsp:cNvPr id="0" name=""/>
        <dsp:cNvSpPr/>
      </dsp:nvSpPr>
      <dsp:spPr>
        <a:xfrm>
          <a:off x="7078822" y="952262"/>
          <a:ext cx="2218547" cy="1829837"/>
        </a:xfrm>
        <a:prstGeom prst="roundRect">
          <a:avLst>
            <a:gd name="adj" fmla="val 10000"/>
          </a:avLst>
        </a:prstGeom>
        <a:solidFill>
          <a:schemeClr val="dk1">
            <a:alpha val="90000"/>
            <a:tint val="40000"/>
            <a:hueOff val="0"/>
            <a:satOff val="0"/>
            <a:lumOff val="0"/>
            <a:alphaOff val="0"/>
          </a:schemeClr>
        </a:solidFill>
        <a:ln w="19050"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After multiple touches, users finally convert to a purchase. In 78.1% of cases, users who purchase have a retargeting or e-mail subscription as their last attributed touch.</a:t>
          </a:r>
        </a:p>
      </dsp:txBody>
      <dsp:txXfrm>
        <a:off x="7120932" y="994372"/>
        <a:ext cx="2134327" cy="1353509"/>
      </dsp:txXfrm>
    </dsp:sp>
    <dsp:sp modelId="{2EFB9C64-7953-4DF4-AB3D-C34AC9871774}">
      <dsp:nvSpPr>
        <dsp:cNvPr id="0" name=""/>
        <dsp:cNvSpPr/>
      </dsp:nvSpPr>
      <dsp:spPr>
        <a:xfrm>
          <a:off x="7571833" y="2389992"/>
          <a:ext cx="1972042" cy="784216"/>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Purchase</a:t>
          </a:r>
        </a:p>
      </dsp:txBody>
      <dsp:txXfrm>
        <a:off x="7594802" y="2412961"/>
        <a:ext cx="1926104" cy="7382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9AD4F-AC95-4961-9BBD-8E9CCDCC599F}" type="datetimeFigureOut">
              <a:rPr lang="en-US" smtClean="0"/>
              <a:t>8/6/2018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26907-F0CE-445E-BB37-B713A7546090}" type="slidenum">
              <a:rPr lang="en-US" smtClean="0"/>
              <a:t>‹#›</a:t>
            </a:fld>
            <a:endParaRPr lang="en-US"/>
          </a:p>
        </p:txBody>
      </p:sp>
    </p:spTree>
    <p:extLst>
      <p:ext uri="{BB962C8B-B14F-4D97-AF65-F5344CB8AC3E}">
        <p14:creationId xmlns:p14="http://schemas.microsoft.com/office/powerpoint/2010/main" val="167144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3628F0-CAAF-49F7-B0CC-A40F65052A29}" type="datetime1">
              <a:rPr lang="en-US" smtClean="0"/>
              <a:t>8/6/2018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Eric Lord</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2CE185-D690-4ECA-AC0C-433FB1BC309A}" type="slidenum">
              <a:rPr lang="en-US" smtClean="0"/>
              <a:pPr/>
              <a:t>‹#›</a:t>
            </a:fld>
            <a:endParaRPr lang="en-US" dirty="0"/>
          </a:p>
        </p:txBody>
      </p:sp>
      <p:pic>
        <p:nvPicPr>
          <p:cNvPr id="8" name="Picture 7">
            <a:extLst>
              <a:ext uri="{FF2B5EF4-FFF2-40B4-BE49-F238E27FC236}">
                <a16:creationId xmlns:a16="http://schemas.microsoft.com/office/drawing/2014/main" id="{BA8FAB19-5CA7-467C-B2FA-1C133A629E25}"/>
              </a:ext>
            </a:extLst>
          </p:cNvPr>
          <p:cNvPicPr>
            <a:picLocks noChangeAspect="1"/>
          </p:cNvPicPr>
          <p:nvPr userDrawn="1"/>
        </p:nvPicPr>
        <p:blipFill>
          <a:blip r:embed="rId3">
            <a:clrChange>
              <a:clrFrom>
                <a:srgbClr val="204056"/>
              </a:clrFrom>
              <a:clrTo>
                <a:srgbClr val="204056">
                  <a:alpha val="0"/>
                </a:srgbClr>
              </a:clrTo>
            </a:clrChange>
            <a:extLst>
              <a:ext uri="{28A0092B-C50C-407E-A947-70E740481C1C}">
                <a14:useLocalDpi xmlns:a14="http://schemas.microsoft.com/office/drawing/2010/main" val="0"/>
              </a:ext>
            </a:extLst>
          </a:blip>
          <a:stretch>
            <a:fillRect/>
          </a:stretch>
        </p:blipFill>
        <p:spPr>
          <a:xfrm>
            <a:off x="527148" y="5638800"/>
            <a:ext cx="772380" cy="772380"/>
          </a:xfrm>
          <a:prstGeom prst="rect">
            <a:avLst/>
          </a:prstGeom>
        </p:spPr>
      </p:pic>
    </p:spTree>
    <p:extLst>
      <p:ext uri="{BB962C8B-B14F-4D97-AF65-F5344CB8AC3E}">
        <p14:creationId xmlns:p14="http://schemas.microsoft.com/office/powerpoint/2010/main" val="370821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952A21-C31F-4D28-B1F9-700BD75C6312}" type="datetime1">
              <a:rPr lang="en-US" smtClean="0"/>
              <a:t>8/6/2018</a:t>
            </a:fld>
            <a:endParaRPr lang="en-US"/>
          </a:p>
        </p:txBody>
      </p:sp>
      <p:sp>
        <p:nvSpPr>
          <p:cNvPr id="6" name="Footer Placeholder 5"/>
          <p:cNvSpPr>
            <a:spLocks noGrp="1"/>
          </p:cNvSpPr>
          <p:nvPr>
            <p:ph type="ftr" sz="quarter" idx="11"/>
          </p:nvPr>
        </p:nvSpPr>
        <p:spPr/>
        <p:txBody>
          <a:bodyPr/>
          <a:lstStyle/>
          <a:p>
            <a:r>
              <a:rPr lang="en-US"/>
              <a:t>Eric Lord</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75924930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E952A21-C31F-4D28-B1F9-700BD75C6312}"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25015340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E952A21-C31F-4D28-B1F9-700BD75C6312}"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15986975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952A21-C31F-4D28-B1F9-700BD75C6312}"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123413297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952A21-C31F-4D28-B1F9-700BD75C6312}" type="datetime1">
              <a:rPr lang="en-US" smtClean="0"/>
              <a:t>8/6/2018</a:t>
            </a:fld>
            <a:endParaRPr lang="en-US"/>
          </a:p>
        </p:txBody>
      </p:sp>
      <p:sp>
        <p:nvSpPr>
          <p:cNvPr id="8" name="Footer Placeholder 7"/>
          <p:cNvSpPr>
            <a:spLocks noGrp="1"/>
          </p:cNvSpPr>
          <p:nvPr>
            <p:ph type="ftr" sz="quarter" idx="11"/>
          </p:nvPr>
        </p:nvSpPr>
        <p:spPr/>
        <p:txBody>
          <a:bodyPr/>
          <a:lstStyle/>
          <a:p>
            <a:r>
              <a:rPr lang="en-US"/>
              <a:t>Eric Lord</a:t>
            </a:r>
            <a:endParaRPr lang="en-US" dirty="0"/>
          </a:p>
        </p:txBody>
      </p:sp>
      <p:sp>
        <p:nvSpPr>
          <p:cNvPr id="9" name="Slide Number Placeholder 8"/>
          <p:cNvSpPr>
            <a:spLocks noGrp="1"/>
          </p:cNvSpPr>
          <p:nvPr>
            <p:ph type="sldNum" sz="quarter" idx="12"/>
          </p:nvPr>
        </p:nvSpPr>
        <p:spPr/>
        <p:txBody>
          <a:body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411661909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952A21-C31F-4D28-B1F9-700BD75C6312}" type="datetime1">
              <a:rPr lang="en-US" smtClean="0"/>
              <a:t>8/6/2018</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Eric Lord</a:t>
            </a:r>
            <a:endParaRPr lang="en-US" dirty="0"/>
          </a:p>
        </p:txBody>
      </p:sp>
      <p:sp>
        <p:nvSpPr>
          <p:cNvPr id="9" name="Slide Number Placeholder 8"/>
          <p:cNvSpPr>
            <a:spLocks noGrp="1"/>
          </p:cNvSpPr>
          <p:nvPr>
            <p:ph type="sldNum" sz="quarter" idx="12"/>
          </p:nvPr>
        </p:nvSpPr>
        <p:spPr/>
        <p:txBody>
          <a:body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428317648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A4A4C7-41C5-4EC6-A2DF-4BE2C8500734}"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p>
        </p:txBody>
      </p:sp>
      <p:sp>
        <p:nvSpPr>
          <p:cNvPr id="6" name="Slide Number Placeholder 5"/>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1633716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42B9442-3EDA-4B7F-8108-2C93CBF6BE71}"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3510786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6A3DE-313E-4225-B248-2BAFDCC6E6F6}" type="datetime1">
              <a:rPr lang="en-US" smtClean="0"/>
              <a:t>8/6/2018</a:t>
            </a:fld>
            <a:endParaRPr lang="en-US"/>
          </a:p>
        </p:txBody>
      </p:sp>
      <p:sp>
        <p:nvSpPr>
          <p:cNvPr id="3" name="Footer Placeholder 2"/>
          <p:cNvSpPr>
            <a:spLocks noGrp="1"/>
          </p:cNvSpPr>
          <p:nvPr>
            <p:ph type="ftr" sz="quarter" idx="11"/>
          </p:nvPr>
        </p:nvSpPr>
        <p:spPr/>
        <p:txBody>
          <a:bodyPr/>
          <a:lstStyle/>
          <a:p>
            <a:r>
              <a:rPr lang="en-US" dirty="0"/>
              <a:t>Eric Lord</a:t>
            </a:r>
          </a:p>
        </p:txBody>
      </p:sp>
      <p:sp>
        <p:nvSpPr>
          <p:cNvPr id="4" name="Slide Number Placeholder 3"/>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83064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2498C-F46A-422E-BEF0-DED910EEE350}"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endParaRPr lang="en-US" dirty="0"/>
          </a:p>
        </p:txBody>
      </p:sp>
      <p:sp>
        <p:nvSpPr>
          <p:cNvPr id="6" name="Slide Number Placeholder 5"/>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278038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978D0-3E79-4E4E-9316-F1CEA0E95A22}" type="datetime1">
              <a:rPr lang="en-US" smtClean="0"/>
              <a:t>8/6/2018</a:t>
            </a:fld>
            <a:endParaRPr lang="en-US"/>
          </a:p>
        </p:txBody>
      </p:sp>
      <p:sp>
        <p:nvSpPr>
          <p:cNvPr id="5" name="Footer Placeholder 4"/>
          <p:cNvSpPr>
            <a:spLocks noGrp="1"/>
          </p:cNvSpPr>
          <p:nvPr>
            <p:ph type="ftr" sz="quarter" idx="11"/>
          </p:nvPr>
        </p:nvSpPr>
        <p:spPr/>
        <p:txBody>
          <a:bodyPr/>
          <a:lstStyle/>
          <a:p>
            <a:r>
              <a:rPr lang="en-US"/>
              <a:t>Eric Lord</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365139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p:cNvSpPr>
            <a:spLocks noGrp="1"/>
          </p:cNvSpPr>
          <p:nvPr>
            <p:ph type="ftr" sz="quarter" idx="11"/>
          </p:nvPr>
        </p:nvSpPr>
        <p:spPr/>
        <p:txBody>
          <a:bodyPr/>
          <a:lstStyle/>
          <a:p>
            <a:r>
              <a:rPr lang="en-US"/>
              <a:t>Eric Lord</a:t>
            </a:r>
            <a:endParaRPr lang="en-US" dirty="0"/>
          </a:p>
        </p:txBody>
      </p:sp>
      <p:sp>
        <p:nvSpPr>
          <p:cNvPr id="7" name="Slide Number Placeholder 6"/>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396966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ACDEB-07E5-4094-B959-A3B344F0C971}" type="datetime1">
              <a:rPr lang="en-US" smtClean="0"/>
              <a:t>8/6/2018</a:t>
            </a:fld>
            <a:endParaRPr lang="en-US"/>
          </a:p>
        </p:txBody>
      </p:sp>
      <p:sp>
        <p:nvSpPr>
          <p:cNvPr id="8" name="Footer Placeholder 7"/>
          <p:cNvSpPr>
            <a:spLocks noGrp="1"/>
          </p:cNvSpPr>
          <p:nvPr>
            <p:ph type="ftr" sz="quarter" idx="11"/>
          </p:nvPr>
        </p:nvSpPr>
        <p:spPr/>
        <p:txBody>
          <a:bodyPr/>
          <a:lstStyle/>
          <a:p>
            <a:r>
              <a:rPr lang="en-US"/>
              <a:t>Eric Lord</a:t>
            </a:r>
            <a:endParaRPr lang="en-US" dirty="0"/>
          </a:p>
        </p:txBody>
      </p:sp>
      <p:sp>
        <p:nvSpPr>
          <p:cNvPr id="9" name="Slide Number Placeholder 8"/>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188708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A661EC-C69D-4C00-8AC8-96BD50C9061D}" type="datetime1">
              <a:rPr lang="en-US" smtClean="0"/>
              <a:t>8/6/2018</a:t>
            </a:fld>
            <a:endParaRPr lang="en-US"/>
          </a:p>
        </p:txBody>
      </p:sp>
      <p:sp>
        <p:nvSpPr>
          <p:cNvPr id="4" name="Footer Placeholder 3"/>
          <p:cNvSpPr>
            <a:spLocks noGrp="1"/>
          </p:cNvSpPr>
          <p:nvPr>
            <p:ph type="ftr" sz="quarter" idx="11"/>
          </p:nvPr>
        </p:nvSpPr>
        <p:spPr/>
        <p:txBody>
          <a:bodyPr/>
          <a:lstStyle/>
          <a:p>
            <a:r>
              <a:rPr lang="en-US"/>
              <a:t>Eric Lord</a:t>
            </a:r>
            <a:endParaRPr lang="en-US" dirty="0"/>
          </a:p>
        </p:txBody>
      </p:sp>
      <p:sp>
        <p:nvSpPr>
          <p:cNvPr id="5" name="Slide Number Placeholder 4"/>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184155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6A3DE-313E-4225-B248-2BAFDCC6E6F6}" type="datetime1">
              <a:rPr lang="en-US" smtClean="0"/>
              <a:t>8/6/2018</a:t>
            </a:fld>
            <a:endParaRPr lang="en-US"/>
          </a:p>
        </p:txBody>
      </p:sp>
      <p:sp>
        <p:nvSpPr>
          <p:cNvPr id="3" name="Footer Placeholder 2"/>
          <p:cNvSpPr>
            <a:spLocks noGrp="1"/>
          </p:cNvSpPr>
          <p:nvPr>
            <p:ph type="ftr" sz="quarter" idx="11"/>
          </p:nvPr>
        </p:nvSpPr>
        <p:spPr/>
        <p:txBody>
          <a:bodyPr/>
          <a:lstStyle/>
          <a:p>
            <a:r>
              <a:rPr lang="en-US"/>
              <a:t>Eric Lord</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322867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898C6C-CF3E-4450-848C-5677A6C12406}" type="datetime1">
              <a:rPr lang="en-US" smtClean="0"/>
              <a:t>8/6/2018</a:t>
            </a:fld>
            <a:endParaRPr lang="en-US"/>
          </a:p>
        </p:txBody>
      </p:sp>
      <p:sp>
        <p:nvSpPr>
          <p:cNvPr id="6" name="Footer Placeholder 5"/>
          <p:cNvSpPr>
            <a:spLocks noGrp="1"/>
          </p:cNvSpPr>
          <p:nvPr>
            <p:ph type="ftr" sz="quarter" idx="11"/>
          </p:nvPr>
        </p:nvSpPr>
        <p:spPr/>
        <p:txBody>
          <a:bodyPr/>
          <a:lstStyle/>
          <a:p>
            <a:r>
              <a:rPr lang="en-US"/>
              <a:t>Eric Lord</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234078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35865B-8CCF-4510-BE46-BE75E14E3083}" type="datetime1">
              <a:rPr lang="en-US" smtClean="0"/>
              <a:t>8/6/2018</a:t>
            </a:fld>
            <a:endParaRPr lang="en-US"/>
          </a:p>
        </p:txBody>
      </p:sp>
      <p:sp>
        <p:nvSpPr>
          <p:cNvPr id="6" name="Footer Placeholder 5"/>
          <p:cNvSpPr>
            <a:spLocks noGrp="1"/>
          </p:cNvSpPr>
          <p:nvPr>
            <p:ph type="ftr" sz="quarter" idx="11"/>
          </p:nvPr>
        </p:nvSpPr>
        <p:spPr/>
        <p:txBody>
          <a:bodyPr/>
          <a:lstStyle/>
          <a:p>
            <a:r>
              <a:rPr lang="en-US"/>
              <a:t>Eric Lord</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2CE185-D690-4ECA-AC0C-433FB1BC309A}" type="slidenum">
              <a:rPr lang="en-US" smtClean="0"/>
              <a:t>‹#›</a:t>
            </a:fld>
            <a:endParaRPr lang="en-US"/>
          </a:p>
        </p:txBody>
      </p:sp>
    </p:spTree>
    <p:extLst>
      <p:ext uri="{BB962C8B-B14F-4D97-AF65-F5344CB8AC3E}">
        <p14:creationId xmlns:p14="http://schemas.microsoft.com/office/powerpoint/2010/main" val="171576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952A21-C31F-4D28-B1F9-700BD75C6312}" type="datetime1">
              <a:rPr lang="en-US" smtClean="0"/>
              <a:t>8/6/2018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Eric Lord</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2CE185-D690-4ECA-AC0C-433FB1BC309A}" type="slidenum">
              <a:rPr lang="en-US" smtClean="0"/>
              <a:pPr/>
              <a:t>‹#›</a:t>
            </a:fld>
            <a:endParaRPr lang="en-US" dirty="0"/>
          </a:p>
        </p:txBody>
      </p:sp>
    </p:spTree>
    <p:extLst>
      <p:ext uri="{BB962C8B-B14F-4D97-AF65-F5344CB8AC3E}">
        <p14:creationId xmlns:p14="http://schemas.microsoft.com/office/powerpoint/2010/main" val="208677469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726" r:id="rId18"/>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6024-E71F-48EF-9E12-8DBB60A255F5}"/>
              </a:ext>
            </a:extLst>
          </p:cNvPr>
          <p:cNvSpPr>
            <a:spLocks noGrp="1"/>
          </p:cNvSpPr>
          <p:nvPr>
            <p:ph type="ctrTitle"/>
          </p:nvPr>
        </p:nvSpPr>
        <p:spPr/>
        <p:txBody>
          <a:bodyPr>
            <a:normAutofit/>
          </a:bodyPr>
          <a:lstStyle/>
          <a:p>
            <a:r>
              <a:rPr lang="en-US" sz="4800" dirty="0"/>
              <a:t>First- and Last-Touch Attribution with CoolTShirts.com</a:t>
            </a:r>
          </a:p>
        </p:txBody>
      </p:sp>
      <p:sp>
        <p:nvSpPr>
          <p:cNvPr id="3" name="Subtitle 2">
            <a:extLst>
              <a:ext uri="{FF2B5EF4-FFF2-40B4-BE49-F238E27FC236}">
                <a16:creationId xmlns:a16="http://schemas.microsoft.com/office/drawing/2014/main" id="{AA46C4B2-B221-42A7-A05A-28A27FFD72B4}"/>
              </a:ext>
            </a:extLst>
          </p:cNvPr>
          <p:cNvSpPr>
            <a:spLocks noGrp="1"/>
          </p:cNvSpPr>
          <p:nvPr>
            <p:ph type="subTitle" idx="1"/>
          </p:nvPr>
        </p:nvSpPr>
        <p:spPr/>
        <p:txBody>
          <a:bodyPr>
            <a:normAutofit fontScale="77500" lnSpcReduction="20000"/>
          </a:bodyPr>
          <a:lstStyle/>
          <a:p>
            <a:r>
              <a:rPr lang="en-US" dirty="0"/>
              <a:t>Learn SQL From Scratch</a:t>
            </a:r>
          </a:p>
          <a:p>
            <a:r>
              <a:rPr lang="en-US" dirty="0"/>
              <a:t>Eric Lord</a:t>
            </a:r>
          </a:p>
          <a:p>
            <a:r>
              <a:rPr lang="en-US" dirty="0"/>
              <a:t>August 6, 2018</a:t>
            </a:r>
          </a:p>
        </p:txBody>
      </p:sp>
    </p:spTree>
    <p:extLst>
      <p:ext uri="{BB962C8B-B14F-4D97-AF65-F5344CB8AC3E}">
        <p14:creationId xmlns:p14="http://schemas.microsoft.com/office/powerpoint/2010/main" val="244469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C694-B8C5-4C6D-8026-18B5ADC994D2}"/>
              </a:ext>
            </a:extLst>
          </p:cNvPr>
          <p:cNvSpPr>
            <a:spLocks noGrp="1"/>
          </p:cNvSpPr>
          <p:nvPr>
            <p:ph type="title"/>
          </p:nvPr>
        </p:nvSpPr>
        <p:spPr/>
        <p:txBody>
          <a:bodyPr/>
          <a:lstStyle/>
          <a:p>
            <a:r>
              <a:rPr lang="en-US" sz="3200" dirty="0"/>
              <a:t>How many last touches </a:t>
            </a:r>
            <a:r>
              <a:rPr lang="en-US" sz="3200" i="1" dirty="0"/>
              <a:t>on the purchase page </a:t>
            </a:r>
            <a:r>
              <a:rPr lang="en-US" sz="3200" dirty="0"/>
              <a:t>is each campaign responsible for?</a:t>
            </a:r>
          </a:p>
        </p:txBody>
      </p:sp>
      <p:sp>
        <p:nvSpPr>
          <p:cNvPr id="3" name="Content Placeholder 2">
            <a:extLst>
              <a:ext uri="{FF2B5EF4-FFF2-40B4-BE49-F238E27FC236}">
                <a16:creationId xmlns:a16="http://schemas.microsoft.com/office/drawing/2014/main" id="{E7E20233-A233-47E8-BF2F-AB693D029AA0}"/>
              </a:ext>
            </a:extLst>
          </p:cNvPr>
          <p:cNvSpPr>
            <a:spLocks noGrp="1"/>
          </p:cNvSpPr>
          <p:nvPr>
            <p:ph sz="half" idx="1"/>
          </p:nvPr>
        </p:nvSpPr>
        <p:spPr/>
        <p:txBody>
          <a:bodyPr/>
          <a:lstStyle/>
          <a:p>
            <a:r>
              <a:rPr lang="en-US" dirty="0"/>
              <a:t>Each of </a:t>
            </a:r>
            <a:r>
              <a:rPr lang="en-US" dirty="0" err="1"/>
              <a:t>CoolTShirts</a:t>
            </a:r>
            <a:r>
              <a:rPr lang="en-US" dirty="0"/>
              <a:t>’ eight campaigns are generating purchase conversions.</a:t>
            </a:r>
          </a:p>
          <a:p>
            <a:r>
              <a:rPr lang="en-US" dirty="0"/>
              <a:t>The weekly newsletter e-mail campaign generated the highest raw number of conversions, at 115.</a:t>
            </a:r>
          </a:p>
          <a:p>
            <a:r>
              <a:rPr lang="en-US" dirty="0"/>
              <a:t>Again, the e-mail and Facebook retargeting campaigns are generating the highest number of conversions via last-touch attribution.</a:t>
            </a:r>
          </a:p>
        </p:txBody>
      </p:sp>
      <p:pic>
        <p:nvPicPr>
          <p:cNvPr id="9" name="Content Placeholder 8">
            <a:extLst>
              <a:ext uri="{FF2B5EF4-FFF2-40B4-BE49-F238E27FC236}">
                <a16:creationId xmlns:a16="http://schemas.microsoft.com/office/drawing/2014/main" id="{3B34975F-AE28-4563-B888-41FC665A21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221" y="3214275"/>
            <a:ext cx="4793395" cy="2194750"/>
          </a:xfrm>
          <a:ln>
            <a:solidFill>
              <a:schemeClr val="accent1"/>
            </a:solidFill>
          </a:ln>
        </p:spPr>
      </p:pic>
      <p:sp>
        <p:nvSpPr>
          <p:cNvPr id="5" name="Date Placeholder 4">
            <a:extLst>
              <a:ext uri="{FF2B5EF4-FFF2-40B4-BE49-F238E27FC236}">
                <a16:creationId xmlns:a16="http://schemas.microsoft.com/office/drawing/2014/main" id="{CCEB901E-F8EA-431D-80ED-0D3B9E20A071}"/>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3AF56398-7F94-40BE-96B1-4794B7850A76}"/>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3DD49032-DF6E-4488-BD76-5292381D3DB6}"/>
              </a:ext>
            </a:extLst>
          </p:cNvPr>
          <p:cNvSpPr>
            <a:spLocks noGrp="1"/>
          </p:cNvSpPr>
          <p:nvPr>
            <p:ph type="sldNum" sz="quarter" idx="12"/>
          </p:nvPr>
        </p:nvSpPr>
        <p:spPr/>
        <p:txBody>
          <a:bodyPr/>
          <a:lstStyle/>
          <a:p>
            <a:fld id="{732CE185-D690-4ECA-AC0C-433FB1BC309A}" type="slidenum">
              <a:rPr lang="en-US" smtClean="0"/>
              <a:t>10</a:t>
            </a:fld>
            <a:endParaRPr lang="en-US"/>
          </a:p>
        </p:txBody>
      </p:sp>
    </p:spTree>
    <p:extLst>
      <p:ext uri="{BB962C8B-B14F-4D97-AF65-F5344CB8AC3E}">
        <p14:creationId xmlns:p14="http://schemas.microsoft.com/office/powerpoint/2010/main" val="272763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5496-57FA-4FE7-8C72-E508CDE1E101}"/>
              </a:ext>
            </a:extLst>
          </p:cNvPr>
          <p:cNvSpPr>
            <a:spLocks noGrp="1"/>
          </p:cNvSpPr>
          <p:nvPr>
            <p:ph type="title"/>
          </p:nvPr>
        </p:nvSpPr>
        <p:spPr/>
        <p:txBody>
          <a:bodyPr/>
          <a:lstStyle/>
          <a:p>
            <a:r>
              <a:rPr lang="en-US" dirty="0"/>
              <a:t>What is the typical user journey?</a:t>
            </a:r>
          </a:p>
        </p:txBody>
      </p:sp>
      <p:graphicFrame>
        <p:nvGraphicFramePr>
          <p:cNvPr id="7" name="Content Placeholder 6">
            <a:extLst>
              <a:ext uri="{FF2B5EF4-FFF2-40B4-BE49-F238E27FC236}">
                <a16:creationId xmlns:a16="http://schemas.microsoft.com/office/drawing/2014/main" id="{9261C4F3-68A8-4697-A946-1D26FC220732}"/>
              </a:ext>
            </a:extLst>
          </p:cNvPr>
          <p:cNvGraphicFramePr>
            <a:graphicFrameLocks noGrp="1"/>
          </p:cNvGraphicFramePr>
          <p:nvPr>
            <p:ph idx="1"/>
            <p:extLst>
              <p:ext uri="{D42A27DB-BD31-4B8C-83A1-F6EECF244321}">
                <p14:modId xmlns:p14="http://schemas.microsoft.com/office/powerpoint/2010/main" val="2979828753"/>
              </p:ext>
            </p:extLst>
          </p:nvPr>
        </p:nvGraphicFramePr>
        <p:xfrm>
          <a:off x="561110" y="2657475"/>
          <a:ext cx="10629629" cy="3734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9F9776F-E9CF-47D3-B4A9-6E7ED480DA90}"/>
              </a:ext>
            </a:extLst>
          </p:cNvPr>
          <p:cNvSpPr>
            <a:spLocks noGrp="1"/>
          </p:cNvSpPr>
          <p:nvPr>
            <p:ph type="dt" sz="half" idx="10"/>
          </p:nvPr>
        </p:nvSpPr>
        <p:spPr/>
        <p:txBody>
          <a:bodyPr/>
          <a:lstStyle/>
          <a:p>
            <a:fld id="{E622498C-F46A-422E-BEF0-DED910EEE350}" type="datetime1">
              <a:rPr lang="en-US" smtClean="0"/>
              <a:t>8/6/2018</a:t>
            </a:fld>
            <a:endParaRPr lang="en-US"/>
          </a:p>
        </p:txBody>
      </p:sp>
      <p:sp>
        <p:nvSpPr>
          <p:cNvPr id="5" name="Footer Placeholder 4">
            <a:extLst>
              <a:ext uri="{FF2B5EF4-FFF2-40B4-BE49-F238E27FC236}">
                <a16:creationId xmlns:a16="http://schemas.microsoft.com/office/drawing/2014/main" id="{80C833B9-4C2A-49B0-BAC5-620C77C2BC89}"/>
              </a:ext>
            </a:extLst>
          </p:cNvPr>
          <p:cNvSpPr>
            <a:spLocks noGrp="1"/>
          </p:cNvSpPr>
          <p:nvPr>
            <p:ph type="ftr" sz="quarter" idx="11"/>
          </p:nvPr>
        </p:nvSpPr>
        <p:spPr/>
        <p:txBody>
          <a:bodyPr/>
          <a:lstStyle/>
          <a:p>
            <a:r>
              <a:rPr lang="en-US"/>
              <a:t>Eric Lord</a:t>
            </a:r>
            <a:endParaRPr lang="en-US" dirty="0"/>
          </a:p>
        </p:txBody>
      </p:sp>
      <p:sp>
        <p:nvSpPr>
          <p:cNvPr id="6" name="Slide Number Placeholder 5">
            <a:extLst>
              <a:ext uri="{FF2B5EF4-FFF2-40B4-BE49-F238E27FC236}">
                <a16:creationId xmlns:a16="http://schemas.microsoft.com/office/drawing/2014/main" id="{367E56BD-C764-4D9E-835B-0121438212F1}"/>
              </a:ext>
            </a:extLst>
          </p:cNvPr>
          <p:cNvSpPr>
            <a:spLocks noGrp="1"/>
          </p:cNvSpPr>
          <p:nvPr>
            <p:ph type="sldNum" sz="quarter" idx="12"/>
          </p:nvPr>
        </p:nvSpPr>
        <p:spPr/>
        <p:txBody>
          <a:bodyPr/>
          <a:lstStyle/>
          <a:p>
            <a:fld id="{732CE185-D690-4ECA-AC0C-433FB1BC309A}" type="slidenum">
              <a:rPr lang="en-US" smtClean="0"/>
              <a:t>11</a:t>
            </a:fld>
            <a:endParaRPr lang="en-US"/>
          </a:p>
        </p:txBody>
      </p:sp>
    </p:spTree>
    <p:extLst>
      <p:ext uri="{BB962C8B-B14F-4D97-AF65-F5344CB8AC3E}">
        <p14:creationId xmlns:p14="http://schemas.microsoft.com/office/powerpoint/2010/main" val="138610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CDD9-0660-42B6-A809-5871ECA36860}"/>
              </a:ext>
            </a:extLst>
          </p:cNvPr>
          <p:cNvSpPr>
            <a:spLocks noGrp="1"/>
          </p:cNvSpPr>
          <p:nvPr>
            <p:ph type="title"/>
          </p:nvPr>
        </p:nvSpPr>
        <p:spPr/>
        <p:txBody>
          <a:bodyPr/>
          <a:lstStyle/>
          <a:p>
            <a:r>
              <a:rPr lang="en-US" dirty="0"/>
              <a:t>Optimize the campaign budget</a:t>
            </a:r>
          </a:p>
        </p:txBody>
      </p:sp>
      <p:sp>
        <p:nvSpPr>
          <p:cNvPr id="3" name="Text Placeholder 2">
            <a:extLst>
              <a:ext uri="{FF2B5EF4-FFF2-40B4-BE49-F238E27FC236}">
                <a16:creationId xmlns:a16="http://schemas.microsoft.com/office/drawing/2014/main" id="{583673A3-5E5B-4611-BB58-7ADD80A77500}"/>
              </a:ext>
            </a:extLst>
          </p:cNvPr>
          <p:cNvSpPr>
            <a:spLocks noGrp="1"/>
          </p:cNvSpPr>
          <p:nvPr>
            <p:ph type="body" idx="1"/>
          </p:nvPr>
        </p:nvSpPr>
        <p:spPr/>
        <p:txBody>
          <a:bodyPr/>
          <a:lstStyle/>
          <a:p>
            <a:r>
              <a:rPr lang="en-US" dirty="0"/>
              <a:t>Part III</a:t>
            </a:r>
          </a:p>
        </p:txBody>
      </p:sp>
      <p:sp>
        <p:nvSpPr>
          <p:cNvPr id="4" name="Date Placeholder 3">
            <a:extLst>
              <a:ext uri="{FF2B5EF4-FFF2-40B4-BE49-F238E27FC236}">
                <a16:creationId xmlns:a16="http://schemas.microsoft.com/office/drawing/2014/main" id="{E06709E1-7537-42BB-96AF-40EE84592FA8}"/>
              </a:ext>
            </a:extLst>
          </p:cNvPr>
          <p:cNvSpPr>
            <a:spLocks noGrp="1"/>
          </p:cNvSpPr>
          <p:nvPr>
            <p:ph type="dt" sz="half" idx="10"/>
          </p:nvPr>
        </p:nvSpPr>
        <p:spPr/>
        <p:txBody>
          <a:bodyPr/>
          <a:lstStyle/>
          <a:p>
            <a:fld id="{A78978D0-3E79-4E4E-9316-F1CEA0E95A22}" type="datetime1">
              <a:rPr lang="en-US" smtClean="0"/>
              <a:t>8/6/2018</a:t>
            </a:fld>
            <a:endParaRPr lang="en-US"/>
          </a:p>
        </p:txBody>
      </p:sp>
      <p:sp>
        <p:nvSpPr>
          <p:cNvPr id="5" name="Footer Placeholder 4">
            <a:extLst>
              <a:ext uri="{FF2B5EF4-FFF2-40B4-BE49-F238E27FC236}">
                <a16:creationId xmlns:a16="http://schemas.microsoft.com/office/drawing/2014/main" id="{5214489F-49EF-4AC9-AD95-E01BF39BDB38}"/>
              </a:ext>
            </a:extLst>
          </p:cNvPr>
          <p:cNvSpPr>
            <a:spLocks noGrp="1"/>
          </p:cNvSpPr>
          <p:nvPr>
            <p:ph type="ftr" sz="quarter" idx="11"/>
          </p:nvPr>
        </p:nvSpPr>
        <p:spPr/>
        <p:txBody>
          <a:bodyPr/>
          <a:lstStyle/>
          <a:p>
            <a:r>
              <a:rPr lang="en-US"/>
              <a:t>Eric Lord</a:t>
            </a:r>
            <a:endParaRPr lang="en-US" dirty="0"/>
          </a:p>
        </p:txBody>
      </p:sp>
      <p:sp>
        <p:nvSpPr>
          <p:cNvPr id="6" name="Slide Number Placeholder 5">
            <a:extLst>
              <a:ext uri="{FF2B5EF4-FFF2-40B4-BE49-F238E27FC236}">
                <a16:creationId xmlns:a16="http://schemas.microsoft.com/office/drawing/2014/main" id="{9943F988-CBAE-405C-8762-5DD7304E4E3E}"/>
              </a:ext>
            </a:extLst>
          </p:cNvPr>
          <p:cNvSpPr>
            <a:spLocks noGrp="1"/>
          </p:cNvSpPr>
          <p:nvPr>
            <p:ph type="sldNum" sz="quarter" idx="12"/>
          </p:nvPr>
        </p:nvSpPr>
        <p:spPr/>
        <p:txBody>
          <a:bodyPr/>
          <a:lstStyle/>
          <a:p>
            <a:fld id="{732CE185-D690-4ECA-AC0C-433FB1BC309A}" type="slidenum">
              <a:rPr lang="en-US" smtClean="0"/>
              <a:t>12</a:t>
            </a:fld>
            <a:endParaRPr lang="en-US"/>
          </a:p>
        </p:txBody>
      </p:sp>
    </p:spTree>
    <p:extLst>
      <p:ext uri="{BB962C8B-B14F-4D97-AF65-F5344CB8AC3E}">
        <p14:creationId xmlns:p14="http://schemas.microsoft.com/office/powerpoint/2010/main" val="367573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36B4-927E-4777-828C-8EC6EE3E9755}"/>
              </a:ext>
            </a:extLst>
          </p:cNvPr>
          <p:cNvSpPr>
            <a:spLocks noGrp="1"/>
          </p:cNvSpPr>
          <p:nvPr>
            <p:ph type="title"/>
          </p:nvPr>
        </p:nvSpPr>
        <p:spPr/>
        <p:txBody>
          <a:bodyPr/>
          <a:lstStyle/>
          <a:p>
            <a:r>
              <a:rPr lang="en-US" sz="3200" dirty="0" err="1"/>
              <a:t>CoolTShirts</a:t>
            </a:r>
            <a:r>
              <a:rPr lang="en-US" sz="3200" dirty="0"/>
              <a:t> can re-invest in 5 campaigns. Which should they pick and why?</a:t>
            </a:r>
          </a:p>
        </p:txBody>
      </p:sp>
      <p:graphicFrame>
        <p:nvGraphicFramePr>
          <p:cNvPr id="7" name="Content Placeholder 6">
            <a:extLst>
              <a:ext uri="{FF2B5EF4-FFF2-40B4-BE49-F238E27FC236}">
                <a16:creationId xmlns:a16="http://schemas.microsoft.com/office/drawing/2014/main" id="{181DEA2B-E641-4A2E-B059-CD9D4133B3CF}"/>
              </a:ext>
            </a:extLst>
          </p:cNvPr>
          <p:cNvGraphicFramePr>
            <a:graphicFrameLocks noGrp="1"/>
          </p:cNvGraphicFramePr>
          <p:nvPr>
            <p:ph idx="1"/>
            <p:extLst>
              <p:ext uri="{D42A27DB-BD31-4B8C-83A1-F6EECF244321}">
                <p14:modId xmlns:p14="http://schemas.microsoft.com/office/powerpoint/2010/main" val="2505145215"/>
              </p:ext>
            </p:extLst>
          </p:nvPr>
        </p:nvGraphicFramePr>
        <p:xfrm>
          <a:off x="561110" y="2603500"/>
          <a:ext cx="11082594" cy="3337560"/>
        </p:xfrm>
        <a:graphic>
          <a:graphicData uri="http://schemas.openxmlformats.org/drawingml/2006/table">
            <a:tbl>
              <a:tblPr firstRow="1" bandRow="1">
                <a:tableStyleId>{5C22544A-7EE6-4342-B048-85BDC9FD1C3A}</a:tableStyleId>
              </a:tblPr>
              <a:tblGrid>
                <a:gridCol w="1847099">
                  <a:extLst>
                    <a:ext uri="{9D8B030D-6E8A-4147-A177-3AD203B41FA5}">
                      <a16:colId xmlns:a16="http://schemas.microsoft.com/office/drawing/2014/main" val="595484353"/>
                    </a:ext>
                  </a:extLst>
                </a:gridCol>
                <a:gridCol w="1847099">
                  <a:extLst>
                    <a:ext uri="{9D8B030D-6E8A-4147-A177-3AD203B41FA5}">
                      <a16:colId xmlns:a16="http://schemas.microsoft.com/office/drawing/2014/main" val="2967545065"/>
                    </a:ext>
                  </a:extLst>
                </a:gridCol>
                <a:gridCol w="1847099">
                  <a:extLst>
                    <a:ext uri="{9D8B030D-6E8A-4147-A177-3AD203B41FA5}">
                      <a16:colId xmlns:a16="http://schemas.microsoft.com/office/drawing/2014/main" val="3863492150"/>
                    </a:ext>
                  </a:extLst>
                </a:gridCol>
                <a:gridCol w="1847099">
                  <a:extLst>
                    <a:ext uri="{9D8B030D-6E8A-4147-A177-3AD203B41FA5}">
                      <a16:colId xmlns:a16="http://schemas.microsoft.com/office/drawing/2014/main" val="3795214485"/>
                    </a:ext>
                  </a:extLst>
                </a:gridCol>
                <a:gridCol w="1847099">
                  <a:extLst>
                    <a:ext uri="{9D8B030D-6E8A-4147-A177-3AD203B41FA5}">
                      <a16:colId xmlns:a16="http://schemas.microsoft.com/office/drawing/2014/main" val="565806785"/>
                    </a:ext>
                  </a:extLst>
                </a:gridCol>
                <a:gridCol w="1847099">
                  <a:extLst>
                    <a:ext uri="{9D8B030D-6E8A-4147-A177-3AD203B41FA5}">
                      <a16:colId xmlns:a16="http://schemas.microsoft.com/office/drawing/2014/main" val="1118450111"/>
                    </a:ext>
                  </a:extLst>
                </a:gridCol>
              </a:tblGrid>
              <a:tr h="370840">
                <a:tc>
                  <a:txBody>
                    <a:bodyPr/>
                    <a:lstStyle/>
                    <a:p>
                      <a:r>
                        <a:rPr lang="en-US" dirty="0"/>
                        <a:t>Campaign</a:t>
                      </a:r>
                    </a:p>
                  </a:txBody>
                  <a:tcPr/>
                </a:tc>
                <a:tc>
                  <a:txBody>
                    <a:bodyPr/>
                    <a:lstStyle/>
                    <a:p>
                      <a:r>
                        <a:rPr lang="en-US" dirty="0"/>
                        <a:t>Source</a:t>
                      </a:r>
                    </a:p>
                  </a:txBody>
                  <a:tcPr/>
                </a:tc>
                <a:tc>
                  <a:txBody>
                    <a:bodyPr/>
                    <a:lstStyle/>
                    <a:p>
                      <a:r>
                        <a:rPr lang="en-US" dirty="0"/>
                        <a:t>First Touches</a:t>
                      </a:r>
                    </a:p>
                  </a:txBody>
                  <a:tcPr/>
                </a:tc>
                <a:tc>
                  <a:txBody>
                    <a:bodyPr/>
                    <a:lstStyle/>
                    <a:p>
                      <a:r>
                        <a:rPr lang="en-US" dirty="0"/>
                        <a:t>% First Touches</a:t>
                      </a:r>
                    </a:p>
                  </a:txBody>
                  <a:tcPr/>
                </a:tc>
                <a:tc>
                  <a:txBody>
                    <a:bodyPr/>
                    <a:lstStyle/>
                    <a:p>
                      <a:r>
                        <a:rPr lang="en-US" dirty="0"/>
                        <a:t>Purchases</a:t>
                      </a:r>
                    </a:p>
                  </a:txBody>
                  <a:tcPr/>
                </a:tc>
                <a:tc>
                  <a:txBody>
                    <a:bodyPr/>
                    <a:lstStyle/>
                    <a:p>
                      <a:r>
                        <a:rPr lang="en-US" dirty="0"/>
                        <a:t>% Purchases</a:t>
                      </a:r>
                    </a:p>
                  </a:txBody>
                  <a:tcPr/>
                </a:tc>
                <a:extLst>
                  <a:ext uri="{0D108BD9-81ED-4DB2-BD59-A6C34878D82A}">
                    <a16:rowId xmlns:a16="http://schemas.microsoft.com/office/drawing/2014/main" val="1345550691"/>
                  </a:ext>
                </a:extLst>
              </a:tr>
              <a:tr h="370840">
                <a:tc>
                  <a:txBody>
                    <a:bodyPr/>
                    <a:lstStyle/>
                    <a:p>
                      <a:r>
                        <a:rPr lang="en-US" sz="1400" dirty="0"/>
                        <a:t>Getting to Know</a:t>
                      </a:r>
                    </a:p>
                  </a:txBody>
                  <a:tcPr anchor="ctr"/>
                </a:tc>
                <a:tc>
                  <a:txBody>
                    <a:bodyPr/>
                    <a:lstStyle/>
                    <a:p>
                      <a:r>
                        <a:rPr lang="en-US" sz="1400" dirty="0"/>
                        <a:t>NY Times</a:t>
                      </a:r>
                    </a:p>
                  </a:txBody>
                  <a:tcPr anchor="ctr"/>
                </a:tc>
                <a:tc>
                  <a:txBody>
                    <a:bodyPr/>
                    <a:lstStyle/>
                    <a:p>
                      <a:r>
                        <a:rPr lang="en-US" sz="1400" dirty="0"/>
                        <a:t>612</a:t>
                      </a:r>
                    </a:p>
                  </a:txBody>
                  <a:tcPr anchor="ctr"/>
                </a:tc>
                <a:tc>
                  <a:txBody>
                    <a:bodyPr/>
                    <a:lstStyle/>
                    <a:p>
                      <a:r>
                        <a:rPr lang="en-US" sz="1400" b="1" dirty="0"/>
                        <a:t>30.9%</a:t>
                      </a:r>
                    </a:p>
                  </a:txBody>
                  <a:tcPr anchor="ctr"/>
                </a:tc>
                <a:tc>
                  <a:txBody>
                    <a:bodyPr/>
                    <a:lstStyle/>
                    <a:p>
                      <a:r>
                        <a:rPr lang="en-US" sz="1400" dirty="0"/>
                        <a:t>9</a:t>
                      </a:r>
                    </a:p>
                  </a:txBody>
                  <a:tcPr anchor="ctr"/>
                </a:tc>
                <a:tc>
                  <a:txBody>
                    <a:bodyPr/>
                    <a:lstStyle/>
                    <a:p>
                      <a:pPr marL="0" algn="l" defTabSz="457200" rtl="0" eaLnBrk="1" fontAlgn="b" latinLnBrk="0" hangingPunct="1"/>
                      <a:r>
                        <a:rPr lang="en-US" sz="1400" kern="1200" dirty="0">
                          <a:solidFill>
                            <a:schemeClr val="dk1"/>
                          </a:solidFill>
                          <a:latin typeface="+mn-lt"/>
                          <a:ea typeface="+mn-ea"/>
                          <a:cs typeface="+mn-cs"/>
                        </a:rPr>
                        <a:t>2.5%</a:t>
                      </a:r>
                    </a:p>
                  </a:txBody>
                  <a:tcPr marL="7620" marR="7620" marT="7620" marB="0" anchor="ctr"/>
                </a:tc>
                <a:extLst>
                  <a:ext uri="{0D108BD9-81ED-4DB2-BD59-A6C34878D82A}">
                    <a16:rowId xmlns:a16="http://schemas.microsoft.com/office/drawing/2014/main" val="440000020"/>
                  </a:ext>
                </a:extLst>
              </a:tr>
              <a:tr h="370840">
                <a:tc>
                  <a:txBody>
                    <a:bodyPr/>
                    <a:lstStyle/>
                    <a:p>
                      <a:r>
                        <a:rPr lang="en-US" sz="1400" dirty="0"/>
                        <a:t>Crazy Cool Facts</a:t>
                      </a:r>
                    </a:p>
                  </a:txBody>
                  <a:tcPr anchor="ctr"/>
                </a:tc>
                <a:tc>
                  <a:txBody>
                    <a:bodyPr/>
                    <a:lstStyle/>
                    <a:p>
                      <a:r>
                        <a:rPr lang="en-US" sz="1400" dirty="0"/>
                        <a:t>Buzzfeed</a:t>
                      </a:r>
                    </a:p>
                  </a:txBody>
                  <a:tcPr anchor="ctr"/>
                </a:tc>
                <a:tc>
                  <a:txBody>
                    <a:bodyPr/>
                    <a:lstStyle/>
                    <a:p>
                      <a:r>
                        <a:rPr lang="en-US" sz="1400" dirty="0"/>
                        <a:t>576</a:t>
                      </a:r>
                    </a:p>
                  </a:txBody>
                  <a:tcPr anchor="ctr"/>
                </a:tc>
                <a:tc>
                  <a:txBody>
                    <a:bodyPr/>
                    <a:lstStyle/>
                    <a:p>
                      <a:r>
                        <a:rPr lang="en-US" sz="1400" b="1" dirty="0"/>
                        <a:t>29.1%</a:t>
                      </a:r>
                    </a:p>
                  </a:txBody>
                  <a:tcPr anchor="ctr"/>
                </a:tc>
                <a:tc>
                  <a:txBody>
                    <a:bodyPr/>
                    <a:lstStyle/>
                    <a:p>
                      <a:r>
                        <a:rPr lang="en-US" sz="1400" dirty="0"/>
                        <a:t>9</a:t>
                      </a:r>
                    </a:p>
                  </a:txBody>
                  <a:tcPr anchor="ctr"/>
                </a:tc>
                <a:tc>
                  <a:txBody>
                    <a:bodyPr/>
                    <a:lstStyle/>
                    <a:p>
                      <a:pPr marL="0" algn="l" defTabSz="457200" rtl="0" eaLnBrk="1" fontAlgn="b" latinLnBrk="0" hangingPunct="1"/>
                      <a:r>
                        <a:rPr lang="en-US" sz="1400" kern="1200" dirty="0">
                          <a:solidFill>
                            <a:schemeClr val="dk1"/>
                          </a:solidFill>
                          <a:latin typeface="+mn-lt"/>
                          <a:ea typeface="+mn-ea"/>
                          <a:cs typeface="+mn-cs"/>
                        </a:rPr>
                        <a:t>2.5%</a:t>
                      </a:r>
                    </a:p>
                  </a:txBody>
                  <a:tcPr marL="7620" marR="7620" marT="7620" marB="0" anchor="ctr"/>
                </a:tc>
                <a:extLst>
                  <a:ext uri="{0D108BD9-81ED-4DB2-BD59-A6C34878D82A}">
                    <a16:rowId xmlns:a16="http://schemas.microsoft.com/office/drawing/2014/main" val="220168655"/>
                  </a:ext>
                </a:extLst>
              </a:tr>
              <a:tr h="370840">
                <a:tc>
                  <a:txBody>
                    <a:bodyPr/>
                    <a:lstStyle/>
                    <a:p>
                      <a:r>
                        <a:rPr lang="en-US" sz="1400" dirty="0"/>
                        <a:t>Interview</a:t>
                      </a:r>
                    </a:p>
                  </a:txBody>
                  <a:tcPr anchor="ctr"/>
                </a:tc>
                <a:tc>
                  <a:txBody>
                    <a:bodyPr/>
                    <a:lstStyle/>
                    <a:p>
                      <a:r>
                        <a:rPr lang="en-US" sz="1400" dirty="0"/>
                        <a:t>Medium</a:t>
                      </a:r>
                    </a:p>
                  </a:txBody>
                  <a:tcPr anchor="ctr"/>
                </a:tc>
                <a:tc>
                  <a:txBody>
                    <a:bodyPr/>
                    <a:lstStyle/>
                    <a:p>
                      <a:r>
                        <a:rPr lang="en-US" sz="1400" dirty="0"/>
                        <a:t>622</a:t>
                      </a:r>
                    </a:p>
                  </a:txBody>
                  <a:tcPr anchor="ctr"/>
                </a:tc>
                <a:tc>
                  <a:txBody>
                    <a:bodyPr/>
                    <a:lstStyle/>
                    <a:p>
                      <a:r>
                        <a:rPr lang="en-US" sz="1400" b="1" dirty="0"/>
                        <a:t>31.4%</a:t>
                      </a:r>
                    </a:p>
                  </a:txBody>
                  <a:tcPr anchor="ctr"/>
                </a:tc>
                <a:tc>
                  <a:txBody>
                    <a:bodyPr/>
                    <a:lstStyle/>
                    <a:p>
                      <a:r>
                        <a:rPr lang="en-US" sz="1400" dirty="0"/>
                        <a:t>7</a:t>
                      </a:r>
                    </a:p>
                  </a:txBody>
                  <a:tcPr anchor="ctr"/>
                </a:tc>
                <a:tc>
                  <a:txBody>
                    <a:bodyPr/>
                    <a:lstStyle/>
                    <a:p>
                      <a:pPr marL="0" algn="l" defTabSz="457200" rtl="0" eaLnBrk="1" fontAlgn="b" latinLnBrk="0" hangingPunct="1"/>
                      <a:r>
                        <a:rPr lang="en-US" sz="1400" kern="1200" dirty="0">
                          <a:solidFill>
                            <a:schemeClr val="dk1"/>
                          </a:solidFill>
                          <a:latin typeface="+mn-lt"/>
                          <a:ea typeface="+mn-ea"/>
                          <a:cs typeface="+mn-cs"/>
                        </a:rPr>
                        <a:t>1.9%</a:t>
                      </a:r>
                    </a:p>
                  </a:txBody>
                  <a:tcPr marL="7620" marR="7620" marT="7620" marB="0" anchor="ctr"/>
                </a:tc>
                <a:extLst>
                  <a:ext uri="{0D108BD9-81ED-4DB2-BD59-A6C34878D82A}">
                    <a16:rowId xmlns:a16="http://schemas.microsoft.com/office/drawing/2014/main" val="607331119"/>
                  </a:ext>
                </a:extLst>
              </a:tr>
              <a:tr h="370840">
                <a:tc>
                  <a:txBody>
                    <a:bodyPr/>
                    <a:lstStyle/>
                    <a:p>
                      <a:r>
                        <a:rPr lang="en-US" sz="1400" dirty="0"/>
                        <a:t>Paid Search</a:t>
                      </a:r>
                    </a:p>
                  </a:txBody>
                  <a:tcPr anchor="ctr"/>
                </a:tc>
                <a:tc>
                  <a:txBody>
                    <a:bodyPr/>
                    <a:lstStyle/>
                    <a:p>
                      <a:r>
                        <a:rPr lang="en-US" sz="1400" dirty="0"/>
                        <a:t>Google</a:t>
                      </a:r>
                    </a:p>
                  </a:txBody>
                  <a:tcPr anchor="ctr"/>
                </a:tc>
                <a:tc>
                  <a:txBody>
                    <a:bodyPr/>
                    <a:lstStyle/>
                    <a:p>
                      <a:endParaRPr lang="en-US" sz="1400" dirty="0"/>
                    </a:p>
                  </a:txBody>
                  <a:tcPr anchor="ctr"/>
                </a:tc>
                <a:tc>
                  <a:txBody>
                    <a:bodyPr/>
                    <a:lstStyle/>
                    <a:p>
                      <a:endParaRPr lang="en-US" sz="1400" dirty="0"/>
                    </a:p>
                  </a:txBody>
                  <a:tcPr anchor="ctr"/>
                </a:tc>
                <a:tc>
                  <a:txBody>
                    <a:bodyPr/>
                    <a:lstStyle/>
                    <a:p>
                      <a:r>
                        <a:rPr lang="en-US" sz="1400" dirty="0"/>
                        <a:t>52</a:t>
                      </a:r>
                    </a:p>
                  </a:txBody>
                  <a:tcPr anchor="ctr"/>
                </a:tc>
                <a:tc>
                  <a:txBody>
                    <a:bodyPr/>
                    <a:lstStyle/>
                    <a:p>
                      <a:pPr marL="0" algn="l" defTabSz="457200" rtl="0" eaLnBrk="1" fontAlgn="b" latinLnBrk="0" hangingPunct="1"/>
                      <a:r>
                        <a:rPr lang="en-US" sz="1400" kern="1200" dirty="0">
                          <a:solidFill>
                            <a:schemeClr val="dk1"/>
                          </a:solidFill>
                          <a:latin typeface="+mn-lt"/>
                          <a:ea typeface="+mn-ea"/>
                          <a:cs typeface="+mn-cs"/>
                        </a:rPr>
                        <a:t>14.4%</a:t>
                      </a:r>
                    </a:p>
                  </a:txBody>
                  <a:tcPr marL="7620" marR="7620" marT="7620" marB="0" anchor="ctr"/>
                </a:tc>
                <a:extLst>
                  <a:ext uri="{0D108BD9-81ED-4DB2-BD59-A6C34878D82A}">
                    <a16:rowId xmlns:a16="http://schemas.microsoft.com/office/drawing/2014/main" val="3477301031"/>
                  </a:ext>
                </a:extLst>
              </a:tr>
              <a:tr h="370840">
                <a:tc>
                  <a:txBody>
                    <a:bodyPr/>
                    <a:lstStyle/>
                    <a:p>
                      <a:r>
                        <a:rPr lang="en-US" sz="1400" dirty="0"/>
                        <a:t>Cool T-Shirts Search</a:t>
                      </a:r>
                    </a:p>
                  </a:txBody>
                  <a:tcPr anchor="ctr"/>
                </a:tc>
                <a:tc>
                  <a:txBody>
                    <a:bodyPr/>
                    <a:lstStyle/>
                    <a:p>
                      <a:r>
                        <a:rPr lang="en-US" sz="1400" dirty="0"/>
                        <a:t>Google</a:t>
                      </a:r>
                    </a:p>
                  </a:txBody>
                  <a:tcPr anchor="ctr"/>
                </a:tc>
                <a:tc>
                  <a:txBody>
                    <a:bodyPr/>
                    <a:lstStyle/>
                    <a:p>
                      <a:r>
                        <a:rPr lang="en-US" sz="1400" dirty="0"/>
                        <a:t>169</a:t>
                      </a:r>
                    </a:p>
                  </a:txBody>
                  <a:tcPr anchor="ctr"/>
                </a:tc>
                <a:tc>
                  <a:txBody>
                    <a:bodyPr/>
                    <a:lstStyle/>
                    <a:p>
                      <a:r>
                        <a:rPr lang="en-US" sz="1400" dirty="0"/>
                        <a:t>8.5%</a:t>
                      </a:r>
                    </a:p>
                  </a:txBody>
                  <a:tcPr anchor="ctr"/>
                </a:tc>
                <a:tc>
                  <a:txBody>
                    <a:bodyPr/>
                    <a:lstStyle/>
                    <a:p>
                      <a:r>
                        <a:rPr lang="en-US" sz="1400" dirty="0"/>
                        <a:t>2</a:t>
                      </a:r>
                    </a:p>
                  </a:txBody>
                  <a:tcPr anchor="ctr"/>
                </a:tc>
                <a:tc>
                  <a:txBody>
                    <a:bodyPr/>
                    <a:lstStyle/>
                    <a:p>
                      <a:pPr marL="0" algn="l" defTabSz="457200" rtl="0" eaLnBrk="1" fontAlgn="b" latinLnBrk="0" hangingPunct="1"/>
                      <a:r>
                        <a:rPr lang="en-US" sz="1400" kern="1200" dirty="0">
                          <a:solidFill>
                            <a:schemeClr val="dk1"/>
                          </a:solidFill>
                          <a:latin typeface="+mn-lt"/>
                          <a:ea typeface="+mn-ea"/>
                          <a:cs typeface="+mn-cs"/>
                        </a:rPr>
                        <a:t>0.6%</a:t>
                      </a:r>
                    </a:p>
                  </a:txBody>
                  <a:tcPr marL="7620" marR="7620" marT="7620" marB="0" anchor="ctr"/>
                </a:tc>
                <a:extLst>
                  <a:ext uri="{0D108BD9-81ED-4DB2-BD59-A6C34878D82A}">
                    <a16:rowId xmlns:a16="http://schemas.microsoft.com/office/drawing/2014/main" val="3756691149"/>
                  </a:ext>
                </a:extLst>
              </a:tr>
              <a:tr h="370840">
                <a:tc>
                  <a:txBody>
                    <a:bodyPr/>
                    <a:lstStyle/>
                    <a:p>
                      <a:r>
                        <a:rPr lang="en-US" sz="1400" dirty="0"/>
                        <a:t>Weekly Newsletter</a:t>
                      </a:r>
                    </a:p>
                  </a:txBody>
                  <a:tcPr anchor="ctr"/>
                </a:tc>
                <a:tc>
                  <a:txBody>
                    <a:bodyPr/>
                    <a:lstStyle/>
                    <a:p>
                      <a:r>
                        <a:rPr lang="en-US" sz="1400" dirty="0"/>
                        <a:t>E-Mail</a:t>
                      </a:r>
                    </a:p>
                  </a:txBody>
                  <a:tcPr anchor="ctr"/>
                </a:tc>
                <a:tc>
                  <a:txBody>
                    <a:bodyPr/>
                    <a:lstStyle/>
                    <a:p>
                      <a:endParaRPr lang="en-US" sz="1400" dirty="0"/>
                    </a:p>
                  </a:txBody>
                  <a:tcPr anchor="ctr"/>
                </a:tc>
                <a:tc>
                  <a:txBody>
                    <a:bodyPr/>
                    <a:lstStyle/>
                    <a:p>
                      <a:endParaRPr lang="en-US" sz="1400"/>
                    </a:p>
                  </a:txBody>
                  <a:tcPr anchor="ctr"/>
                </a:tc>
                <a:tc>
                  <a:txBody>
                    <a:bodyPr/>
                    <a:lstStyle/>
                    <a:p>
                      <a:r>
                        <a:rPr lang="en-US" sz="1400" dirty="0"/>
                        <a:t>115</a:t>
                      </a:r>
                    </a:p>
                  </a:txBody>
                  <a:tcPr anchor="ctr"/>
                </a:tc>
                <a:tc>
                  <a:txBody>
                    <a:bodyPr/>
                    <a:lstStyle/>
                    <a:p>
                      <a:pPr marL="0" algn="l" defTabSz="457200" rtl="0" eaLnBrk="1" fontAlgn="b" latinLnBrk="0" hangingPunct="1"/>
                      <a:r>
                        <a:rPr lang="en-US" sz="1400" b="1" kern="1200" dirty="0">
                          <a:solidFill>
                            <a:schemeClr val="dk1"/>
                          </a:solidFill>
                          <a:latin typeface="+mn-lt"/>
                          <a:ea typeface="+mn-ea"/>
                          <a:cs typeface="+mn-cs"/>
                        </a:rPr>
                        <a:t>31.9%</a:t>
                      </a:r>
                    </a:p>
                  </a:txBody>
                  <a:tcPr marL="7620" marR="7620" marT="7620" marB="0" anchor="ctr"/>
                </a:tc>
                <a:extLst>
                  <a:ext uri="{0D108BD9-81ED-4DB2-BD59-A6C34878D82A}">
                    <a16:rowId xmlns:a16="http://schemas.microsoft.com/office/drawing/2014/main" val="927879151"/>
                  </a:ext>
                </a:extLst>
              </a:tr>
              <a:tr h="370840">
                <a:tc>
                  <a:txBody>
                    <a:bodyPr/>
                    <a:lstStyle/>
                    <a:p>
                      <a:r>
                        <a:rPr lang="en-US" sz="1400" dirty="0"/>
                        <a:t>Retargeting</a:t>
                      </a:r>
                    </a:p>
                  </a:txBody>
                  <a:tcPr anchor="ctr"/>
                </a:tc>
                <a:tc>
                  <a:txBody>
                    <a:bodyPr/>
                    <a:lstStyle/>
                    <a:p>
                      <a:r>
                        <a:rPr lang="en-US" sz="1400" dirty="0"/>
                        <a:t>E-Mail</a:t>
                      </a:r>
                    </a:p>
                  </a:txBody>
                  <a:tcPr anchor="ctr"/>
                </a:tc>
                <a:tc>
                  <a:txBody>
                    <a:bodyPr/>
                    <a:lstStyle/>
                    <a:p>
                      <a:endParaRPr lang="en-US" sz="1400" dirty="0"/>
                    </a:p>
                  </a:txBody>
                  <a:tcPr anchor="ctr"/>
                </a:tc>
                <a:tc>
                  <a:txBody>
                    <a:bodyPr/>
                    <a:lstStyle/>
                    <a:p>
                      <a:endParaRPr lang="en-US" sz="1400" dirty="0"/>
                    </a:p>
                  </a:txBody>
                  <a:tcPr anchor="ctr"/>
                </a:tc>
                <a:tc>
                  <a:txBody>
                    <a:bodyPr/>
                    <a:lstStyle/>
                    <a:p>
                      <a:r>
                        <a:rPr lang="en-US" sz="1400" dirty="0"/>
                        <a:t>54</a:t>
                      </a:r>
                    </a:p>
                  </a:txBody>
                  <a:tcPr anchor="ctr"/>
                </a:tc>
                <a:tc>
                  <a:txBody>
                    <a:bodyPr/>
                    <a:lstStyle/>
                    <a:p>
                      <a:pPr marL="0" algn="l" defTabSz="457200" rtl="0" eaLnBrk="1" fontAlgn="b" latinLnBrk="0" hangingPunct="1"/>
                      <a:r>
                        <a:rPr lang="en-US" sz="1400" kern="1200" dirty="0">
                          <a:solidFill>
                            <a:schemeClr val="dk1"/>
                          </a:solidFill>
                          <a:latin typeface="+mn-lt"/>
                          <a:ea typeface="+mn-ea"/>
                          <a:cs typeface="+mn-cs"/>
                        </a:rPr>
                        <a:t>15.0%</a:t>
                      </a:r>
                    </a:p>
                  </a:txBody>
                  <a:tcPr marL="7620" marR="7620" marT="7620" marB="0" anchor="ctr"/>
                </a:tc>
                <a:extLst>
                  <a:ext uri="{0D108BD9-81ED-4DB2-BD59-A6C34878D82A}">
                    <a16:rowId xmlns:a16="http://schemas.microsoft.com/office/drawing/2014/main" val="2696446804"/>
                  </a:ext>
                </a:extLst>
              </a:tr>
              <a:tr h="370840">
                <a:tc>
                  <a:txBody>
                    <a:bodyPr/>
                    <a:lstStyle/>
                    <a:p>
                      <a:r>
                        <a:rPr lang="en-US" sz="1400" dirty="0"/>
                        <a:t>Retargeting</a:t>
                      </a:r>
                    </a:p>
                  </a:txBody>
                  <a:tcPr anchor="ctr"/>
                </a:tc>
                <a:tc>
                  <a:txBody>
                    <a:bodyPr/>
                    <a:lstStyle/>
                    <a:p>
                      <a:r>
                        <a:rPr lang="en-US" sz="1400" dirty="0"/>
                        <a:t>Facebook</a:t>
                      </a:r>
                    </a:p>
                  </a:txBody>
                  <a:tcPr anchor="ctr"/>
                </a:tc>
                <a:tc>
                  <a:txBody>
                    <a:bodyPr/>
                    <a:lstStyle/>
                    <a:p>
                      <a:endParaRPr lang="en-US" sz="1400" dirty="0"/>
                    </a:p>
                  </a:txBody>
                  <a:tcPr anchor="ctr"/>
                </a:tc>
                <a:tc>
                  <a:txBody>
                    <a:bodyPr/>
                    <a:lstStyle/>
                    <a:p>
                      <a:endParaRPr lang="en-US" sz="1400" dirty="0"/>
                    </a:p>
                  </a:txBody>
                  <a:tcPr anchor="ctr"/>
                </a:tc>
                <a:tc>
                  <a:txBody>
                    <a:bodyPr/>
                    <a:lstStyle/>
                    <a:p>
                      <a:r>
                        <a:rPr lang="en-US" sz="1400" dirty="0"/>
                        <a:t>113</a:t>
                      </a:r>
                    </a:p>
                  </a:txBody>
                  <a:tcPr anchor="ctr"/>
                </a:tc>
                <a:tc>
                  <a:txBody>
                    <a:bodyPr/>
                    <a:lstStyle/>
                    <a:p>
                      <a:pPr marL="0" algn="l" defTabSz="457200" rtl="0" eaLnBrk="1" fontAlgn="b" latinLnBrk="0" hangingPunct="1"/>
                      <a:r>
                        <a:rPr lang="en-US" sz="1400" b="1" kern="1200" dirty="0">
                          <a:solidFill>
                            <a:schemeClr val="dk1"/>
                          </a:solidFill>
                          <a:latin typeface="+mn-lt"/>
                          <a:ea typeface="+mn-ea"/>
                          <a:cs typeface="+mn-cs"/>
                        </a:rPr>
                        <a:t>31.3%</a:t>
                      </a:r>
                    </a:p>
                  </a:txBody>
                  <a:tcPr marL="7620" marR="7620" marT="7620" marB="0" anchor="ctr"/>
                </a:tc>
                <a:extLst>
                  <a:ext uri="{0D108BD9-81ED-4DB2-BD59-A6C34878D82A}">
                    <a16:rowId xmlns:a16="http://schemas.microsoft.com/office/drawing/2014/main" val="3608410811"/>
                  </a:ext>
                </a:extLst>
              </a:tr>
            </a:tbl>
          </a:graphicData>
        </a:graphic>
      </p:graphicFrame>
      <p:sp>
        <p:nvSpPr>
          <p:cNvPr id="4" name="Date Placeholder 3">
            <a:extLst>
              <a:ext uri="{FF2B5EF4-FFF2-40B4-BE49-F238E27FC236}">
                <a16:creationId xmlns:a16="http://schemas.microsoft.com/office/drawing/2014/main" id="{33E785F2-5855-4809-8721-841C0BA4E543}"/>
              </a:ext>
            </a:extLst>
          </p:cNvPr>
          <p:cNvSpPr>
            <a:spLocks noGrp="1"/>
          </p:cNvSpPr>
          <p:nvPr>
            <p:ph type="dt" sz="half" idx="10"/>
          </p:nvPr>
        </p:nvSpPr>
        <p:spPr/>
        <p:txBody>
          <a:bodyPr/>
          <a:lstStyle/>
          <a:p>
            <a:fld id="{E622498C-F46A-422E-BEF0-DED910EEE350}" type="datetime1">
              <a:rPr lang="en-US" smtClean="0"/>
              <a:t>8/6/2018</a:t>
            </a:fld>
            <a:endParaRPr lang="en-US"/>
          </a:p>
        </p:txBody>
      </p:sp>
      <p:sp>
        <p:nvSpPr>
          <p:cNvPr id="5" name="Footer Placeholder 4">
            <a:extLst>
              <a:ext uri="{FF2B5EF4-FFF2-40B4-BE49-F238E27FC236}">
                <a16:creationId xmlns:a16="http://schemas.microsoft.com/office/drawing/2014/main" id="{5BAFC2D0-0621-4F90-A463-0DD271A7552D}"/>
              </a:ext>
            </a:extLst>
          </p:cNvPr>
          <p:cNvSpPr>
            <a:spLocks noGrp="1"/>
          </p:cNvSpPr>
          <p:nvPr>
            <p:ph type="ftr" sz="quarter" idx="11"/>
          </p:nvPr>
        </p:nvSpPr>
        <p:spPr/>
        <p:txBody>
          <a:bodyPr/>
          <a:lstStyle/>
          <a:p>
            <a:r>
              <a:rPr lang="en-US"/>
              <a:t>Eric Lord</a:t>
            </a:r>
            <a:endParaRPr lang="en-US" dirty="0"/>
          </a:p>
        </p:txBody>
      </p:sp>
      <p:sp>
        <p:nvSpPr>
          <p:cNvPr id="6" name="Slide Number Placeholder 5">
            <a:extLst>
              <a:ext uri="{FF2B5EF4-FFF2-40B4-BE49-F238E27FC236}">
                <a16:creationId xmlns:a16="http://schemas.microsoft.com/office/drawing/2014/main" id="{E70A29A8-36CE-4B8C-BF36-69E25A616F59}"/>
              </a:ext>
            </a:extLst>
          </p:cNvPr>
          <p:cNvSpPr>
            <a:spLocks noGrp="1"/>
          </p:cNvSpPr>
          <p:nvPr>
            <p:ph type="sldNum" sz="quarter" idx="12"/>
          </p:nvPr>
        </p:nvSpPr>
        <p:spPr/>
        <p:txBody>
          <a:bodyPr/>
          <a:lstStyle/>
          <a:p>
            <a:fld id="{732CE185-D690-4ECA-AC0C-433FB1BC309A}" type="slidenum">
              <a:rPr lang="en-US" smtClean="0"/>
              <a:t>13</a:t>
            </a:fld>
            <a:endParaRPr lang="en-US"/>
          </a:p>
        </p:txBody>
      </p:sp>
    </p:spTree>
    <p:extLst>
      <p:ext uri="{BB962C8B-B14F-4D97-AF65-F5344CB8AC3E}">
        <p14:creationId xmlns:p14="http://schemas.microsoft.com/office/powerpoint/2010/main" val="52191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AA0F-A049-4656-8AE3-6EE70514BAD3}"/>
              </a:ext>
            </a:extLst>
          </p:cNvPr>
          <p:cNvSpPr>
            <a:spLocks noGrp="1"/>
          </p:cNvSpPr>
          <p:nvPr>
            <p:ph type="title"/>
          </p:nvPr>
        </p:nvSpPr>
        <p:spPr/>
        <p:txBody>
          <a:bodyPr/>
          <a:lstStyle/>
          <a:p>
            <a:r>
              <a:rPr lang="en-US" sz="3200" dirty="0" err="1"/>
              <a:t>CoolTShirts</a:t>
            </a:r>
            <a:r>
              <a:rPr lang="en-US" sz="3200" dirty="0"/>
              <a:t> can re-invest in 5 campaigns. Which should they pick and why?</a:t>
            </a:r>
          </a:p>
        </p:txBody>
      </p:sp>
      <p:sp>
        <p:nvSpPr>
          <p:cNvPr id="3" name="Content Placeholder 2">
            <a:extLst>
              <a:ext uri="{FF2B5EF4-FFF2-40B4-BE49-F238E27FC236}">
                <a16:creationId xmlns:a16="http://schemas.microsoft.com/office/drawing/2014/main" id="{1B41A567-150F-4AF1-803B-4466CD0216D5}"/>
              </a:ext>
            </a:extLst>
          </p:cNvPr>
          <p:cNvSpPr>
            <a:spLocks noGrp="1"/>
          </p:cNvSpPr>
          <p:nvPr>
            <p:ph idx="1"/>
          </p:nvPr>
        </p:nvSpPr>
        <p:spPr/>
        <p:txBody>
          <a:bodyPr/>
          <a:lstStyle/>
          <a:p>
            <a:r>
              <a:rPr lang="en-US" dirty="0"/>
              <a:t>Understanding that both initial first-touch engagement and final retargeting to conversion are important in </a:t>
            </a:r>
            <a:r>
              <a:rPr lang="en-US" dirty="0" err="1"/>
              <a:t>CoolTShirts</a:t>
            </a:r>
            <a:r>
              <a:rPr lang="en-US" dirty="0"/>
              <a:t>’ typical user journey, we should aim to keep some activity at both ends of the funnel.</a:t>
            </a:r>
          </a:p>
          <a:p>
            <a:pPr lvl="1"/>
            <a:r>
              <a:rPr lang="en-US" dirty="0"/>
              <a:t>The three most effective top-funnel campaigns are the </a:t>
            </a:r>
            <a:r>
              <a:rPr lang="en-US" b="1" dirty="0"/>
              <a:t>NY Times article</a:t>
            </a:r>
            <a:r>
              <a:rPr lang="en-US" dirty="0"/>
              <a:t>, the </a:t>
            </a:r>
            <a:r>
              <a:rPr lang="en-US" b="1" dirty="0"/>
              <a:t>Medium interview</a:t>
            </a:r>
            <a:r>
              <a:rPr lang="en-US" dirty="0"/>
              <a:t>, and the </a:t>
            </a:r>
            <a:r>
              <a:rPr lang="en-US" b="1" dirty="0"/>
              <a:t>Buzzfeed list</a:t>
            </a:r>
            <a:r>
              <a:rPr lang="en-US" dirty="0"/>
              <a:t>.</a:t>
            </a:r>
          </a:p>
          <a:p>
            <a:pPr lvl="1"/>
            <a:r>
              <a:rPr lang="en-US" dirty="0"/>
              <a:t>The two most effective bottom-funnel campaigns are the </a:t>
            </a:r>
            <a:r>
              <a:rPr lang="en-US" b="1" dirty="0"/>
              <a:t>E-Mail newsletter </a:t>
            </a:r>
            <a:r>
              <a:rPr lang="en-US" dirty="0"/>
              <a:t>and the </a:t>
            </a:r>
            <a:r>
              <a:rPr lang="en-US" b="1" dirty="0"/>
              <a:t>Facebook retargeting</a:t>
            </a:r>
            <a:r>
              <a:rPr lang="en-US" dirty="0"/>
              <a:t>.</a:t>
            </a:r>
          </a:p>
          <a:p>
            <a:pPr lvl="1"/>
            <a:r>
              <a:rPr lang="en-US" dirty="0"/>
              <a:t>Based on the available information, these are the campaigns that should be kept.</a:t>
            </a:r>
          </a:p>
        </p:txBody>
      </p:sp>
      <p:sp>
        <p:nvSpPr>
          <p:cNvPr id="4" name="Date Placeholder 3">
            <a:extLst>
              <a:ext uri="{FF2B5EF4-FFF2-40B4-BE49-F238E27FC236}">
                <a16:creationId xmlns:a16="http://schemas.microsoft.com/office/drawing/2014/main" id="{EA41F2A4-C4B6-4DD3-9F76-24CE6B2348E2}"/>
              </a:ext>
            </a:extLst>
          </p:cNvPr>
          <p:cNvSpPr>
            <a:spLocks noGrp="1"/>
          </p:cNvSpPr>
          <p:nvPr>
            <p:ph type="dt" sz="half" idx="10"/>
          </p:nvPr>
        </p:nvSpPr>
        <p:spPr/>
        <p:txBody>
          <a:bodyPr/>
          <a:lstStyle/>
          <a:p>
            <a:fld id="{E622498C-F46A-422E-BEF0-DED910EEE350}" type="datetime1">
              <a:rPr lang="en-US" smtClean="0"/>
              <a:t>8/6/2018</a:t>
            </a:fld>
            <a:endParaRPr lang="en-US"/>
          </a:p>
        </p:txBody>
      </p:sp>
      <p:sp>
        <p:nvSpPr>
          <p:cNvPr id="5" name="Footer Placeholder 4">
            <a:extLst>
              <a:ext uri="{FF2B5EF4-FFF2-40B4-BE49-F238E27FC236}">
                <a16:creationId xmlns:a16="http://schemas.microsoft.com/office/drawing/2014/main" id="{960BA448-06FA-4CCC-88EB-0B1ABF90D880}"/>
              </a:ext>
            </a:extLst>
          </p:cNvPr>
          <p:cNvSpPr>
            <a:spLocks noGrp="1"/>
          </p:cNvSpPr>
          <p:nvPr>
            <p:ph type="ftr" sz="quarter" idx="11"/>
          </p:nvPr>
        </p:nvSpPr>
        <p:spPr/>
        <p:txBody>
          <a:bodyPr/>
          <a:lstStyle/>
          <a:p>
            <a:r>
              <a:rPr lang="en-US"/>
              <a:t>Eric Lord</a:t>
            </a:r>
            <a:endParaRPr lang="en-US" dirty="0"/>
          </a:p>
        </p:txBody>
      </p:sp>
      <p:sp>
        <p:nvSpPr>
          <p:cNvPr id="6" name="Slide Number Placeholder 5">
            <a:extLst>
              <a:ext uri="{FF2B5EF4-FFF2-40B4-BE49-F238E27FC236}">
                <a16:creationId xmlns:a16="http://schemas.microsoft.com/office/drawing/2014/main" id="{40641A61-D08E-458D-BB3B-568DEE8EFEBF}"/>
              </a:ext>
            </a:extLst>
          </p:cNvPr>
          <p:cNvSpPr>
            <a:spLocks noGrp="1"/>
          </p:cNvSpPr>
          <p:nvPr>
            <p:ph type="sldNum" sz="quarter" idx="12"/>
          </p:nvPr>
        </p:nvSpPr>
        <p:spPr/>
        <p:txBody>
          <a:bodyPr/>
          <a:lstStyle/>
          <a:p>
            <a:fld id="{732CE185-D690-4ECA-AC0C-433FB1BC309A}" type="slidenum">
              <a:rPr lang="en-US" smtClean="0"/>
              <a:t>14</a:t>
            </a:fld>
            <a:endParaRPr lang="en-US"/>
          </a:p>
        </p:txBody>
      </p:sp>
      <p:sp>
        <p:nvSpPr>
          <p:cNvPr id="9" name="Rectangle 8">
            <a:extLst>
              <a:ext uri="{FF2B5EF4-FFF2-40B4-BE49-F238E27FC236}">
                <a16:creationId xmlns:a16="http://schemas.microsoft.com/office/drawing/2014/main" id="{B5BB2AA2-5A39-4D54-BC54-71FA61421D60}"/>
              </a:ext>
            </a:extLst>
          </p:cNvPr>
          <p:cNvSpPr/>
          <p:nvPr/>
        </p:nvSpPr>
        <p:spPr>
          <a:xfrm>
            <a:off x="1809750" y="5774622"/>
            <a:ext cx="8572500" cy="787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Naturally, the cost and ROI of each campaign are also critical in determining their overall effectiveness. Since that information is not given, I’ve focused on raw overall traffic and purchase conversions as my key performance indicator.</a:t>
            </a:r>
          </a:p>
        </p:txBody>
      </p:sp>
    </p:spTree>
    <p:extLst>
      <p:ext uri="{BB962C8B-B14F-4D97-AF65-F5344CB8AC3E}">
        <p14:creationId xmlns:p14="http://schemas.microsoft.com/office/powerpoint/2010/main" val="2433345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155C-088E-4708-BD0B-BDFBD3DDE1EA}"/>
              </a:ext>
            </a:extLst>
          </p:cNvPr>
          <p:cNvSpPr>
            <a:spLocks noGrp="1"/>
          </p:cNvSpPr>
          <p:nvPr>
            <p:ph type="title"/>
          </p:nvPr>
        </p:nvSpPr>
        <p:spPr/>
        <p:txBody>
          <a:bodyPr/>
          <a:lstStyle/>
          <a:p>
            <a:r>
              <a:rPr lang="en-US" dirty="0"/>
              <a:t>SQL Queries</a:t>
            </a:r>
          </a:p>
        </p:txBody>
      </p:sp>
      <p:sp>
        <p:nvSpPr>
          <p:cNvPr id="3" name="Text Placeholder 2">
            <a:extLst>
              <a:ext uri="{FF2B5EF4-FFF2-40B4-BE49-F238E27FC236}">
                <a16:creationId xmlns:a16="http://schemas.microsoft.com/office/drawing/2014/main" id="{065C0E8A-511A-4BA9-9F5D-36563659995E}"/>
              </a:ext>
            </a:extLst>
          </p:cNvPr>
          <p:cNvSpPr>
            <a:spLocks noGrp="1"/>
          </p:cNvSpPr>
          <p:nvPr>
            <p:ph type="body" idx="1"/>
          </p:nvPr>
        </p:nvSpPr>
        <p:spPr/>
        <p:txBody>
          <a:bodyPr/>
          <a:lstStyle/>
          <a:p>
            <a:r>
              <a:rPr lang="en-US" dirty="0"/>
              <a:t>Appendix</a:t>
            </a:r>
          </a:p>
        </p:txBody>
      </p:sp>
      <p:sp>
        <p:nvSpPr>
          <p:cNvPr id="4" name="Date Placeholder 3">
            <a:extLst>
              <a:ext uri="{FF2B5EF4-FFF2-40B4-BE49-F238E27FC236}">
                <a16:creationId xmlns:a16="http://schemas.microsoft.com/office/drawing/2014/main" id="{F3DFC7D6-D266-49BE-BFBE-F0A27F16109B}"/>
              </a:ext>
            </a:extLst>
          </p:cNvPr>
          <p:cNvSpPr>
            <a:spLocks noGrp="1"/>
          </p:cNvSpPr>
          <p:nvPr>
            <p:ph type="dt" sz="half" idx="10"/>
          </p:nvPr>
        </p:nvSpPr>
        <p:spPr/>
        <p:txBody>
          <a:bodyPr/>
          <a:lstStyle/>
          <a:p>
            <a:fld id="{A78978D0-3E79-4E4E-9316-F1CEA0E95A22}" type="datetime1">
              <a:rPr lang="en-US" smtClean="0"/>
              <a:t>8/6/2018</a:t>
            </a:fld>
            <a:endParaRPr lang="en-US"/>
          </a:p>
        </p:txBody>
      </p:sp>
      <p:sp>
        <p:nvSpPr>
          <p:cNvPr id="5" name="Footer Placeholder 4">
            <a:extLst>
              <a:ext uri="{FF2B5EF4-FFF2-40B4-BE49-F238E27FC236}">
                <a16:creationId xmlns:a16="http://schemas.microsoft.com/office/drawing/2014/main" id="{5A69884C-CA23-482E-9FCB-FB0CFE79C214}"/>
              </a:ext>
            </a:extLst>
          </p:cNvPr>
          <p:cNvSpPr>
            <a:spLocks noGrp="1"/>
          </p:cNvSpPr>
          <p:nvPr>
            <p:ph type="ftr" sz="quarter" idx="11"/>
          </p:nvPr>
        </p:nvSpPr>
        <p:spPr/>
        <p:txBody>
          <a:bodyPr/>
          <a:lstStyle/>
          <a:p>
            <a:r>
              <a:rPr lang="en-US"/>
              <a:t>Eric Lord</a:t>
            </a:r>
            <a:endParaRPr lang="en-US" dirty="0"/>
          </a:p>
        </p:txBody>
      </p:sp>
      <p:sp>
        <p:nvSpPr>
          <p:cNvPr id="6" name="Slide Number Placeholder 5">
            <a:extLst>
              <a:ext uri="{FF2B5EF4-FFF2-40B4-BE49-F238E27FC236}">
                <a16:creationId xmlns:a16="http://schemas.microsoft.com/office/drawing/2014/main" id="{7A163E80-12DD-4A09-9F25-F25D69B53A8B}"/>
              </a:ext>
            </a:extLst>
          </p:cNvPr>
          <p:cNvSpPr>
            <a:spLocks noGrp="1"/>
          </p:cNvSpPr>
          <p:nvPr>
            <p:ph type="sldNum" sz="quarter" idx="12"/>
          </p:nvPr>
        </p:nvSpPr>
        <p:spPr/>
        <p:txBody>
          <a:bodyPr/>
          <a:lstStyle/>
          <a:p>
            <a:fld id="{732CE185-D690-4ECA-AC0C-433FB1BC309A}" type="slidenum">
              <a:rPr lang="en-US" smtClean="0"/>
              <a:t>15</a:t>
            </a:fld>
            <a:endParaRPr lang="en-US"/>
          </a:p>
        </p:txBody>
      </p:sp>
    </p:spTree>
    <p:extLst>
      <p:ext uri="{BB962C8B-B14F-4D97-AF65-F5344CB8AC3E}">
        <p14:creationId xmlns:p14="http://schemas.microsoft.com/office/powerpoint/2010/main" val="251741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1403-9777-4720-B897-4E383BBF6D1B}"/>
              </a:ext>
            </a:extLst>
          </p:cNvPr>
          <p:cNvSpPr>
            <a:spLocks noGrp="1"/>
          </p:cNvSpPr>
          <p:nvPr>
            <p:ph type="title"/>
          </p:nvPr>
        </p:nvSpPr>
        <p:spPr/>
        <p:txBody>
          <a:bodyPr/>
          <a:lstStyle/>
          <a:p>
            <a:r>
              <a:rPr lang="en-US" dirty="0"/>
              <a:t>What queries were used for Question 1.1?</a:t>
            </a:r>
          </a:p>
        </p:txBody>
      </p:sp>
      <p:pic>
        <p:nvPicPr>
          <p:cNvPr id="9" name="Content Placeholder 8">
            <a:extLst>
              <a:ext uri="{FF2B5EF4-FFF2-40B4-BE49-F238E27FC236}">
                <a16:creationId xmlns:a16="http://schemas.microsoft.com/office/drawing/2014/main" id="{F9716CB5-8FAD-424B-BBEC-58DA772FF6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1866" y="2882776"/>
            <a:ext cx="4557155" cy="2857748"/>
          </a:xfrm>
          <a:ln>
            <a:solidFill>
              <a:schemeClr val="accent1"/>
            </a:solidFill>
          </a:ln>
        </p:spPr>
      </p:pic>
      <p:sp>
        <p:nvSpPr>
          <p:cNvPr id="5" name="Date Placeholder 4">
            <a:extLst>
              <a:ext uri="{FF2B5EF4-FFF2-40B4-BE49-F238E27FC236}">
                <a16:creationId xmlns:a16="http://schemas.microsoft.com/office/drawing/2014/main" id="{BCD9403E-3921-4B72-88D0-E9F5D334467E}"/>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ADF04848-DB2F-4A43-86D2-5E2ACB7952C7}"/>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98A9917C-5DDC-4DF6-9722-40F9EDA4B06F}"/>
              </a:ext>
            </a:extLst>
          </p:cNvPr>
          <p:cNvSpPr>
            <a:spLocks noGrp="1"/>
          </p:cNvSpPr>
          <p:nvPr>
            <p:ph type="sldNum" sz="quarter" idx="12"/>
          </p:nvPr>
        </p:nvSpPr>
        <p:spPr/>
        <p:txBody>
          <a:bodyPr/>
          <a:lstStyle/>
          <a:p>
            <a:fld id="{732CE185-D690-4ECA-AC0C-433FB1BC309A}" type="slidenum">
              <a:rPr lang="en-US" smtClean="0"/>
              <a:t>16</a:t>
            </a:fld>
            <a:endParaRPr lang="en-US"/>
          </a:p>
        </p:txBody>
      </p:sp>
      <p:sp>
        <p:nvSpPr>
          <p:cNvPr id="15" name="Content Placeholder 14">
            <a:extLst>
              <a:ext uri="{FF2B5EF4-FFF2-40B4-BE49-F238E27FC236}">
                <a16:creationId xmlns:a16="http://schemas.microsoft.com/office/drawing/2014/main" id="{52EC034A-3F03-45E3-8F03-D4DAB7BA889A}"/>
              </a:ext>
            </a:extLst>
          </p:cNvPr>
          <p:cNvSpPr>
            <a:spLocks noGrp="1"/>
          </p:cNvSpPr>
          <p:nvPr>
            <p:ph sz="half" idx="1"/>
          </p:nvPr>
        </p:nvSpPr>
        <p:spPr>
          <a:xfrm>
            <a:off x="1154954" y="2603500"/>
            <a:ext cx="4825158" cy="3416301"/>
          </a:xfrm>
        </p:spPr>
        <p:txBody>
          <a:bodyPr/>
          <a:lstStyle/>
          <a:p>
            <a:r>
              <a:rPr lang="en-US" dirty="0"/>
              <a:t>This code creates three separate tables.</a:t>
            </a:r>
          </a:p>
          <a:p>
            <a:pPr lvl="1"/>
            <a:r>
              <a:rPr lang="en-US" dirty="0"/>
              <a:t>First, we count distinct campaigns and sources.</a:t>
            </a:r>
          </a:p>
          <a:p>
            <a:pPr lvl="1"/>
            <a:r>
              <a:rPr lang="en-US" dirty="0"/>
              <a:t>Then, we SELECT DISTINCT both to generate the full list and see how they relate to each other.</a:t>
            </a:r>
          </a:p>
        </p:txBody>
      </p:sp>
    </p:spTree>
    <p:extLst>
      <p:ext uri="{BB962C8B-B14F-4D97-AF65-F5344CB8AC3E}">
        <p14:creationId xmlns:p14="http://schemas.microsoft.com/office/powerpoint/2010/main" val="95855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4F1B-8801-41F3-BB07-64F71F1F2D8E}"/>
              </a:ext>
            </a:extLst>
          </p:cNvPr>
          <p:cNvSpPr>
            <a:spLocks noGrp="1"/>
          </p:cNvSpPr>
          <p:nvPr>
            <p:ph type="title"/>
          </p:nvPr>
        </p:nvSpPr>
        <p:spPr/>
        <p:txBody>
          <a:bodyPr/>
          <a:lstStyle/>
          <a:p>
            <a:r>
              <a:rPr lang="en-US" dirty="0"/>
              <a:t>What queries were used for Question 1.2?</a:t>
            </a:r>
          </a:p>
        </p:txBody>
      </p:sp>
      <p:sp>
        <p:nvSpPr>
          <p:cNvPr id="3" name="Content Placeholder 2">
            <a:extLst>
              <a:ext uri="{FF2B5EF4-FFF2-40B4-BE49-F238E27FC236}">
                <a16:creationId xmlns:a16="http://schemas.microsoft.com/office/drawing/2014/main" id="{2BA4C23D-BC70-4F0F-A5B4-DBAA8E70A5B8}"/>
              </a:ext>
            </a:extLst>
          </p:cNvPr>
          <p:cNvSpPr>
            <a:spLocks noGrp="1"/>
          </p:cNvSpPr>
          <p:nvPr>
            <p:ph sz="half" idx="1"/>
          </p:nvPr>
        </p:nvSpPr>
        <p:spPr/>
        <p:txBody>
          <a:bodyPr/>
          <a:lstStyle/>
          <a:p>
            <a:r>
              <a:rPr lang="en-US" dirty="0"/>
              <a:t>SELECT DISTINCT used to generate a list of pages.</a:t>
            </a:r>
          </a:p>
          <a:p>
            <a:r>
              <a:rPr lang="en-US" dirty="0"/>
              <a:t>‘Pages’ alias used for readability.</a:t>
            </a:r>
          </a:p>
        </p:txBody>
      </p:sp>
      <p:sp>
        <p:nvSpPr>
          <p:cNvPr id="5" name="Date Placeholder 4">
            <a:extLst>
              <a:ext uri="{FF2B5EF4-FFF2-40B4-BE49-F238E27FC236}">
                <a16:creationId xmlns:a16="http://schemas.microsoft.com/office/drawing/2014/main" id="{C4C5080E-7A6B-4465-86A2-A95A1E7A0398}"/>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85C06DD5-E8C7-4CCE-BB90-A24B32EA8480}"/>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DA246D50-2E1C-45F4-87CB-484A21590B04}"/>
              </a:ext>
            </a:extLst>
          </p:cNvPr>
          <p:cNvSpPr>
            <a:spLocks noGrp="1"/>
          </p:cNvSpPr>
          <p:nvPr>
            <p:ph type="sldNum" sz="quarter" idx="12"/>
          </p:nvPr>
        </p:nvSpPr>
        <p:spPr/>
        <p:txBody>
          <a:bodyPr/>
          <a:lstStyle/>
          <a:p>
            <a:fld id="{732CE185-D690-4ECA-AC0C-433FB1BC309A}" type="slidenum">
              <a:rPr lang="en-US" smtClean="0"/>
              <a:t>17</a:t>
            </a:fld>
            <a:endParaRPr lang="en-US"/>
          </a:p>
        </p:txBody>
      </p:sp>
      <p:pic>
        <p:nvPicPr>
          <p:cNvPr id="13" name="Content Placeholder 12">
            <a:extLst>
              <a:ext uri="{FF2B5EF4-FFF2-40B4-BE49-F238E27FC236}">
                <a16:creationId xmlns:a16="http://schemas.microsoft.com/office/drawing/2014/main" id="{5EC546CE-A241-49EC-86CD-4A9589A9D9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6135" y="3682945"/>
            <a:ext cx="4709568" cy="1257409"/>
          </a:xfrm>
          <a:ln>
            <a:solidFill>
              <a:schemeClr val="accent1"/>
            </a:solidFill>
          </a:ln>
        </p:spPr>
      </p:pic>
    </p:spTree>
    <p:extLst>
      <p:ext uri="{BB962C8B-B14F-4D97-AF65-F5344CB8AC3E}">
        <p14:creationId xmlns:p14="http://schemas.microsoft.com/office/powerpoint/2010/main" val="419086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4FFB-F3E5-4CD6-B4E0-066EBBFFE9C1}"/>
              </a:ext>
            </a:extLst>
          </p:cNvPr>
          <p:cNvSpPr>
            <a:spLocks noGrp="1"/>
          </p:cNvSpPr>
          <p:nvPr>
            <p:ph type="title"/>
          </p:nvPr>
        </p:nvSpPr>
        <p:spPr/>
        <p:txBody>
          <a:bodyPr/>
          <a:lstStyle/>
          <a:p>
            <a:r>
              <a:rPr lang="en-US" dirty="0"/>
              <a:t>What queries were used for Question 2.1?</a:t>
            </a:r>
          </a:p>
        </p:txBody>
      </p:sp>
      <p:sp>
        <p:nvSpPr>
          <p:cNvPr id="3" name="Content Placeholder 2">
            <a:extLst>
              <a:ext uri="{FF2B5EF4-FFF2-40B4-BE49-F238E27FC236}">
                <a16:creationId xmlns:a16="http://schemas.microsoft.com/office/drawing/2014/main" id="{FF3226E2-AD74-45C4-B1C9-73BB4BD34333}"/>
              </a:ext>
            </a:extLst>
          </p:cNvPr>
          <p:cNvSpPr>
            <a:spLocks noGrp="1"/>
          </p:cNvSpPr>
          <p:nvPr>
            <p:ph sz="half" idx="1"/>
          </p:nvPr>
        </p:nvSpPr>
        <p:spPr/>
        <p:txBody>
          <a:bodyPr/>
          <a:lstStyle/>
          <a:p>
            <a:r>
              <a:rPr lang="en-US" dirty="0"/>
              <a:t>Two temporary tables (</a:t>
            </a:r>
            <a:r>
              <a:rPr lang="en-US" dirty="0" err="1"/>
              <a:t>first_touch</a:t>
            </a:r>
            <a:r>
              <a:rPr lang="en-US" dirty="0"/>
              <a:t>, </a:t>
            </a:r>
            <a:r>
              <a:rPr lang="en-US" dirty="0" err="1"/>
              <a:t>ft_attr</a:t>
            </a:r>
            <a:r>
              <a:rPr lang="en-US" dirty="0"/>
              <a:t>) created to organize data for the final query.</a:t>
            </a:r>
          </a:p>
          <a:p>
            <a:r>
              <a:rPr lang="en-US" dirty="0"/>
              <a:t>‘ft’ and ‘</a:t>
            </a:r>
            <a:r>
              <a:rPr lang="en-US" dirty="0" err="1"/>
              <a:t>pv</a:t>
            </a:r>
            <a:r>
              <a:rPr lang="en-US" dirty="0"/>
              <a:t>’ aliases used to save space and improve readability.</a:t>
            </a:r>
          </a:p>
          <a:p>
            <a:r>
              <a:rPr lang="en-US" dirty="0"/>
              <a:t>Column aliases used to improve output readability.</a:t>
            </a:r>
          </a:p>
        </p:txBody>
      </p:sp>
      <p:pic>
        <p:nvPicPr>
          <p:cNvPr id="9" name="Content Placeholder 8">
            <a:extLst>
              <a:ext uri="{FF2B5EF4-FFF2-40B4-BE49-F238E27FC236}">
                <a16:creationId xmlns:a16="http://schemas.microsoft.com/office/drawing/2014/main" id="{ABE6A28B-8419-412A-BAB1-C7388F797E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4561" y="2343883"/>
            <a:ext cx="3448664" cy="3935534"/>
          </a:xfrm>
          <a:ln>
            <a:solidFill>
              <a:schemeClr val="accent1"/>
            </a:solidFill>
          </a:ln>
        </p:spPr>
      </p:pic>
      <p:sp>
        <p:nvSpPr>
          <p:cNvPr id="5" name="Date Placeholder 4">
            <a:extLst>
              <a:ext uri="{FF2B5EF4-FFF2-40B4-BE49-F238E27FC236}">
                <a16:creationId xmlns:a16="http://schemas.microsoft.com/office/drawing/2014/main" id="{EC0B8A46-D5F1-4A61-8D74-7AE2EE07EC58}"/>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2F1050B5-A022-497A-989C-D4DB3AC22E96}"/>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EDB1E34C-836B-4E16-8FA1-D0EFC329E716}"/>
              </a:ext>
            </a:extLst>
          </p:cNvPr>
          <p:cNvSpPr>
            <a:spLocks noGrp="1"/>
          </p:cNvSpPr>
          <p:nvPr>
            <p:ph type="sldNum" sz="quarter" idx="12"/>
          </p:nvPr>
        </p:nvSpPr>
        <p:spPr/>
        <p:txBody>
          <a:bodyPr/>
          <a:lstStyle/>
          <a:p>
            <a:fld id="{732CE185-D690-4ECA-AC0C-433FB1BC309A}" type="slidenum">
              <a:rPr lang="en-US" smtClean="0"/>
              <a:t>18</a:t>
            </a:fld>
            <a:endParaRPr lang="en-US"/>
          </a:p>
        </p:txBody>
      </p:sp>
    </p:spTree>
    <p:extLst>
      <p:ext uri="{BB962C8B-B14F-4D97-AF65-F5344CB8AC3E}">
        <p14:creationId xmlns:p14="http://schemas.microsoft.com/office/powerpoint/2010/main" val="163605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827D-78BA-4886-8B05-3E0B57EEFB87}"/>
              </a:ext>
            </a:extLst>
          </p:cNvPr>
          <p:cNvSpPr>
            <a:spLocks noGrp="1"/>
          </p:cNvSpPr>
          <p:nvPr>
            <p:ph type="title"/>
          </p:nvPr>
        </p:nvSpPr>
        <p:spPr/>
        <p:txBody>
          <a:bodyPr/>
          <a:lstStyle/>
          <a:p>
            <a:r>
              <a:rPr lang="en-US" dirty="0"/>
              <a:t>What queries were used for Question 2.2?</a:t>
            </a:r>
          </a:p>
        </p:txBody>
      </p:sp>
      <p:sp>
        <p:nvSpPr>
          <p:cNvPr id="3" name="Content Placeholder 2">
            <a:extLst>
              <a:ext uri="{FF2B5EF4-FFF2-40B4-BE49-F238E27FC236}">
                <a16:creationId xmlns:a16="http://schemas.microsoft.com/office/drawing/2014/main" id="{707BA47D-BA5C-4856-B4F7-88C5771F322F}"/>
              </a:ext>
            </a:extLst>
          </p:cNvPr>
          <p:cNvSpPr>
            <a:spLocks noGrp="1"/>
          </p:cNvSpPr>
          <p:nvPr>
            <p:ph sz="half" idx="1"/>
          </p:nvPr>
        </p:nvSpPr>
        <p:spPr/>
        <p:txBody>
          <a:bodyPr/>
          <a:lstStyle/>
          <a:p>
            <a:r>
              <a:rPr lang="en-US" dirty="0"/>
              <a:t>This code is very similar to Question 2.1, with references to first touches replaced with last touches.</a:t>
            </a:r>
          </a:p>
        </p:txBody>
      </p:sp>
      <p:pic>
        <p:nvPicPr>
          <p:cNvPr id="9" name="Content Placeholder 8">
            <a:extLst>
              <a:ext uri="{FF2B5EF4-FFF2-40B4-BE49-F238E27FC236}">
                <a16:creationId xmlns:a16="http://schemas.microsoft.com/office/drawing/2014/main" id="{2F434F5C-0E1D-4402-A014-5A8D06A126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01926" y="2367319"/>
            <a:ext cx="3480840" cy="3888662"/>
          </a:xfrm>
          <a:ln>
            <a:solidFill>
              <a:schemeClr val="accent1"/>
            </a:solidFill>
          </a:ln>
        </p:spPr>
      </p:pic>
      <p:sp>
        <p:nvSpPr>
          <p:cNvPr id="5" name="Date Placeholder 4">
            <a:extLst>
              <a:ext uri="{FF2B5EF4-FFF2-40B4-BE49-F238E27FC236}">
                <a16:creationId xmlns:a16="http://schemas.microsoft.com/office/drawing/2014/main" id="{20216AE3-898F-4E04-B199-FBC932F80165}"/>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FE1DF78A-8039-40F6-A0EB-BF192601300D}"/>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7A3E5B62-BF68-4A9E-8988-5974D863188F}"/>
              </a:ext>
            </a:extLst>
          </p:cNvPr>
          <p:cNvSpPr>
            <a:spLocks noGrp="1"/>
          </p:cNvSpPr>
          <p:nvPr>
            <p:ph type="sldNum" sz="quarter" idx="12"/>
          </p:nvPr>
        </p:nvSpPr>
        <p:spPr/>
        <p:txBody>
          <a:bodyPr/>
          <a:lstStyle/>
          <a:p>
            <a:fld id="{732CE185-D690-4ECA-AC0C-433FB1BC309A}" type="slidenum">
              <a:rPr lang="en-US" smtClean="0"/>
              <a:t>19</a:t>
            </a:fld>
            <a:endParaRPr lang="en-US"/>
          </a:p>
        </p:txBody>
      </p:sp>
    </p:spTree>
    <p:extLst>
      <p:ext uri="{BB962C8B-B14F-4D97-AF65-F5344CB8AC3E}">
        <p14:creationId xmlns:p14="http://schemas.microsoft.com/office/powerpoint/2010/main" val="225024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56FF-1BBA-463F-9AA6-84A026BA2751}"/>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B8C4624-C8D1-4435-8FD2-C63324B68509}"/>
              </a:ext>
            </a:extLst>
          </p:cNvPr>
          <p:cNvSpPr>
            <a:spLocks noGrp="1"/>
          </p:cNvSpPr>
          <p:nvPr>
            <p:ph idx="1"/>
          </p:nvPr>
        </p:nvSpPr>
        <p:spPr>
          <a:xfrm>
            <a:off x="1154954" y="2497016"/>
            <a:ext cx="8825659" cy="3710354"/>
          </a:xfrm>
        </p:spPr>
        <p:txBody>
          <a:bodyPr>
            <a:normAutofit fontScale="77500" lnSpcReduction="20000"/>
          </a:bodyPr>
          <a:lstStyle/>
          <a:p>
            <a:r>
              <a:rPr lang="en-US" dirty="0"/>
              <a:t>1. Get familiar with CoolTShirts.com</a:t>
            </a:r>
          </a:p>
          <a:p>
            <a:pPr lvl="1"/>
            <a:r>
              <a:rPr lang="en-US" dirty="0"/>
              <a:t>How many campaigns and sources does </a:t>
            </a:r>
            <a:r>
              <a:rPr lang="en-US" dirty="0" err="1"/>
              <a:t>CoolTShirts</a:t>
            </a:r>
            <a:r>
              <a:rPr lang="en-US" dirty="0"/>
              <a:t> use and how are they related?</a:t>
            </a:r>
          </a:p>
          <a:p>
            <a:pPr lvl="1"/>
            <a:r>
              <a:rPr lang="en-US" dirty="0"/>
              <a:t>What pages are on their website?</a:t>
            </a:r>
          </a:p>
          <a:p>
            <a:pPr fontAlgn="base"/>
            <a:r>
              <a:rPr lang="en-US" dirty="0"/>
              <a:t>2. What is the user journey?</a:t>
            </a:r>
          </a:p>
          <a:p>
            <a:pPr lvl="1" fontAlgn="base"/>
            <a:r>
              <a:rPr lang="en-US" dirty="0"/>
              <a:t>How many first touches is each campaign responsible for?</a:t>
            </a:r>
          </a:p>
          <a:p>
            <a:pPr lvl="1" fontAlgn="base"/>
            <a:r>
              <a:rPr lang="en-US" dirty="0"/>
              <a:t>How many last touches is each campaign responsible for?</a:t>
            </a:r>
          </a:p>
          <a:p>
            <a:pPr lvl="1" fontAlgn="base"/>
            <a:r>
              <a:rPr lang="en-US" dirty="0"/>
              <a:t>How many visitors make a purchase?</a:t>
            </a:r>
          </a:p>
          <a:p>
            <a:pPr lvl="1" fontAlgn="base"/>
            <a:r>
              <a:rPr lang="en-US" dirty="0"/>
              <a:t>How many last touches </a:t>
            </a:r>
            <a:r>
              <a:rPr lang="en-US" i="1" dirty="0"/>
              <a:t>on the purchase page</a:t>
            </a:r>
            <a:r>
              <a:rPr lang="en-US" dirty="0"/>
              <a:t> is each campaign responsible for?</a:t>
            </a:r>
          </a:p>
          <a:p>
            <a:pPr lvl="1" fontAlgn="base"/>
            <a:r>
              <a:rPr lang="en-US" dirty="0"/>
              <a:t>What is the typical user journey?</a:t>
            </a:r>
          </a:p>
          <a:p>
            <a:pPr fontAlgn="base"/>
            <a:r>
              <a:rPr lang="en-US" dirty="0"/>
              <a:t>3. Optimize the campaign budget</a:t>
            </a:r>
          </a:p>
          <a:p>
            <a:pPr lvl="1" fontAlgn="base"/>
            <a:r>
              <a:rPr lang="en-US" dirty="0" err="1"/>
              <a:t>CoolTShirts</a:t>
            </a:r>
            <a:r>
              <a:rPr lang="en-US" dirty="0"/>
              <a:t> can re-invest in 5 campaigns. Which should they pick and why?</a:t>
            </a:r>
          </a:p>
          <a:p>
            <a:pPr fontAlgn="base"/>
            <a:r>
              <a:rPr lang="en-US" dirty="0"/>
              <a:t>Appendix</a:t>
            </a:r>
          </a:p>
          <a:p>
            <a:pPr lvl="1" fontAlgn="base"/>
            <a:r>
              <a:rPr lang="en-US" dirty="0"/>
              <a:t>What SQL queries were used to gather this information?</a:t>
            </a:r>
          </a:p>
        </p:txBody>
      </p:sp>
      <p:sp>
        <p:nvSpPr>
          <p:cNvPr id="5" name="Date Placeholder 4">
            <a:extLst>
              <a:ext uri="{FF2B5EF4-FFF2-40B4-BE49-F238E27FC236}">
                <a16:creationId xmlns:a16="http://schemas.microsoft.com/office/drawing/2014/main" id="{0644CE17-D165-40B6-A046-853FA1B83FAB}"/>
              </a:ext>
            </a:extLst>
          </p:cNvPr>
          <p:cNvSpPr>
            <a:spLocks noGrp="1"/>
          </p:cNvSpPr>
          <p:nvPr>
            <p:ph type="dt" sz="half" idx="10"/>
          </p:nvPr>
        </p:nvSpPr>
        <p:spPr/>
        <p:txBody>
          <a:bodyPr/>
          <a:lstStyle/>
          <a:p>
            <a:fld id="{46080739-BFBF-44FC-B165-D0F2145CE6A3}" type="datetime1">
              <a:rPr lang="en-US" smtClean="0"/>
              <a:t>8/6/2018</a:t>
            </a:fld>
            <a:endParaRPr lang="en-US"/>
          </a:p>
        </p:txBody>
      </p:sp>
      <p:sp>
        <p:nvSpPr>
          <p:cNvPr id="6" name="Footer Placeholder 5">
            <a:extLst>
              <a:ext uri="{FF2B5EF4-FFF2-40B4-BE49-F238E27FC236}">
                <a16:creationId xmlns:a16="http://schemas.microsoft.com/office/drawing/2014/main" id="{2387BC64-C540-408C-8682-5BACE7FB581C}"/>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CE75B648-D165-43E3-80BA-4E6ADA970885}"/>
              </a:ext>
            </a:extLst>
          </p:cNvPr>
          <p:cNvSpPr>
            <a:spLocks noGrp="1"/>
          </p:cNvSpPr>
          <p:nvPr>
            <p:ph type="sldNum" sz="quarter" idx="12"/>
          </p:nvPr>
        </p:nvSpPr>
        <p:spPr/>
        <p:txBody>
          <a:bodyPr/>
          <a:lstStyle/>
          <a:p>
            <a:fld id="{732CE185-D690-4ECA-AC0C-433FB1BC309A}" type="slidenum">
              <a:rPr lang="en-US" smtClean="0"/>
              <a:t>2</a:t>
            </a:fld>
            <a:endParaRPr lang="en-US"/>
          </a:p>
        </p:txBody>
      </p:sp>
    </p:spTree>
    <p:extLst>
      <p:ext uri="{BB962C8B-B14F-4D97-AF65-F5344CB8AC3E}">
        <p14:creationId xmlns:p14="http://schemas.microsoft.com/office/powerpoint/2010/main" val="1132795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0209-5BA1-437A-AA52-D1A2FAA99781}"/>
              </a:ext>
            </a:extLst>
          </p:cNvPr>
          <p:cNvSpPr>
            <a:spLocks noGrp="1"/>
          </p:cNvSpPr>
          <p:nvPr>
            <p:ph type="title"/>
          </p:nvPr>
        </p:nvSpPr>
        <p:spPr/>
        <p:txBody>
          <a:bodyPr/>
          <a:lstStyle/>
          <a:p>
            <a:r>
              <a:rPr lang="en-US" dirty="0"/>
              <a:t>What queries were used for Question 2.3?</a:t>
            </a:r>
          </a:p>
        </p:txBody>
      </p:sp>
      <p:sp>
        <p:nvSpPr>
          <p:cNvPr id="3" name="Content Placeholder 2">
            <a:extLst>
              <a:ext uri="{FF2B5EF4-FFF2-40B4-BE49-F238E27FC236}">
                <a16:creationId xmlns:a16="http://schemas.microsoft.com/office/drawing/2014/main" id="{01BCBBB8-A4D7-46F1-93F1-C22C1ED5C07B}"/>
              </a:ext>
            </a:extLst>
          </p:cNvPr>
          <p:cNvSpPr>
            <a:spLocks noGrp="1"/>
          </p:cNvSpPr>
          <p:nvPr>
            <p:ph sz="half" idx="1"/>
          </p:nvPr>
        </p:nvSpPr>
        <p:spPr/>
        <p:txBody>
          <a:bodyPr/>
          <a:lstStyle/>
          <a:p>
            <a:r>
              <a:rPr lang="en-US" dirty="0"/>
              <a:t>Simple count of rows with ‘purchase’ in the page name string.</a:t>
            </a:r>
          </a:p>
          <a:p>
            <a:r>
              <a:rPr lang="en-US" dirty="0"/>
              <a:t>The % variable string character was used to ensure that all purchase events were captured.</a:t>
            </a:r>
          </a:p>
        </p:txBody>
      </p:sp>
      <p:pic>
        <p:nvPicPr>
          <p:cNvPr id="9" name="Content Placeholder 8">
            <a:extLst>
              <a:ext uri="{FF2B5EF4-FFF2-40B4-BE49-F238E27FC236}">
                <a16:creationId xmlns:a16="http://schemas.microsoft.com/office/drawing/2014/main" id="{813F9D18-2DDF-40E5-BD0F-00B23163CD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5203" y="3694376"/>
            <a:ext cx="4511431" cy="1234547"/>
          </a:xfrm>
          <a:ln>
            <a:solidFill>
              <a:schemeClr val="accent1"/>
            </a:solidFill>
          </a:ln>
        </p:spPr>
      </p:pic>
      <p:sp>
        <p:nvSpPr>
          <p:cNvPr id="5" name="Date Placeholder 4">
            <a:extLst>
              <a:ext uri="{FF2B5EF4-FFF2-40B4-BE49-F238E27FC236}">
                <a16:creationId xmlns:a16="http://schemas.microsoft.com/office/drawing/2014/main" id="{3CD21CE7-B7DA-4C30-86F8-AD3A501A74EA}"/>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8C58C2E9-B48E-48A7-B6BE-86F7BAF3F651}"/>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358892EF-CB04-41AB-93B0-C30B39C62472}"/>
              </a:ext>
            </a:extLst>
          </p:cNvPr>
          <p:cNvSpPr>
            <a:spLocks noGrp="1"/>
          </p:cNvSpPr>
          <p:nvPr>
            <p:ph type="sldNum" sz="quarter" idx="12"/>
          </p:nvPr>
        </p:nvSpPr>
        <p:spPr/>
        <p:txBody>
          <a:bodyPr/>
          <a:lstStyle/>
          <a:p>
            <a:fld id="{732CE185-D690-4ECA-AC0C-433FB1BC309A}" type="slidenum">
              <a:rPr lang="en-US" smtClean="0"/>
              <a:t>20</a:t>
            </a:fld>
            <a:endParaRPr lang="en-US"/>
          </a:p>
        </p:txBody>
      </p:sp>
    </p:spTree>
    <p:extLst>
      <p:ext uri="{BB962C8B-B14F-4D97-AF65-F5344CB8AC3E}">
        <p14:creationId xmlns:p14="http://schemas.microsoft.com/office/powerpoint/2010/main" val="300899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DA69-E6BF-4CB2-8C45-B4576E7EC77D}"/>
              </a:ext>
            </a:extLst>
          </p:cNvPr>
          <p:cNvSpPr>
            <a:spLocks noGrp="1"/>
          </p:cNvSpPr>
          <p:nvPr>
            <p:ph type="title"/>
          </p:nvPr>
        </p:nvSpPr>
        <p:spPr/>
        <p:txBody>
          <a:bodyPr/>
          <a:lstStyle/>
          <a:p>
            <a:r>
              <a:rPr lang="en-US" dirty="0"/>
              <a:t>What queries were used in Question 2.4?</a:t>
            </a:r>
          </a:p>
        </p:txBody>
      </p:sp>
      <p:sp>
        <p:nvSpPr>
          <p:cNvPr id="3" name="Content Placeholder 2">
            <a:extLst>
              <a:ext uri="{FF2B5EF4-FFF2-40B4-BE49-F238E27FC236}">
                <a16:creationId xmlns:a16="http://schemas.microsoft.com/office/drawing/2014/main" id="{272C388C-A21C-4CD4-9207-52A631F38398}"/>
              </a:ext>
            </a:extLst>
          </p:cNvPr>
          <p:cNvSpPr>
            <a:spLocks noGrp="1"/>
          </p:cNvSpPr>
          <p:nvPr>
            <p:ph sz="half" idx="1"/>
          </p:nvPr>
        </p:nvSpPr>
        <p:spPr/>
        <p:txBody>
          <a:bodyPr/>
          <a:lstStyle/>
          <a:p>
            <a:r>
              <a:rPr lang="en-US" dirty="0"/>
              <a:t>While the exercise recommends modifying the last touch query to filter out only purchases that are the last touch; however, since by definition a purchase will always be the last touch in the funnel it seemed easier and more elegant to pull the rows directly from </a:t>
            </a:r>
            <a:r>
              <a:rPr lang="en-US" dirty="0" err="1"/>
              <a:t>page_visits</a:t>
            </a:r>
            <a:r>
              <a:rPr lang="en-US" dirty="0"/>
              <a:t> rather than construct a redundant temporary table.</a:t>
            </a:r>
          </a:p>
        </p:txBody>
      </p:sp>
      <p:pic>
        <p:nvPicPr>
          <p:cNvPr id="9" name="Content Placeholder 8">
            <a:extLst>
              <a:ext uri="{FF2B5EF4-FFF2-40B4-BE49-F238E27FC236}">
                <a16:creationId xmlns:a16="http://schemas.microsoft.com/office/drawing/2014/main" id="{3D7BD5C4-D47A-4433-A589-4C804A6134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4738" y="3282861"/>
            <a:ext cx="4412362" cy="2057578"/>
          </a:xfrm>
          <a:ln>
            <a:solidFill>
              <a:schemeClr val="accent1"/>
            </a:solidFill>
          </a:ln>
        </p:spPr>
      </p:pic>
      <p:sp>
        <p:nvSpPr>
          <p:cNvPr id="5" name="Date Placeholder 4">
            <a:extLst>
              <a:ext uri="{FF2B5EF4-FFF2-40B4-BE49-F238E27FC236}">
                <a16:creationId xmlns:a16="http://schemas.microsoft.com/office/drawing/2014/main" id="{63DD8D5D-0DB9-4AC9-85FC-CD6D584997F4}"/>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CC8EE043-5465-4C56-AD15-6AE6C3484C68}"/>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6D6009F1-7FA0-495F-ABCE-99CB72FBFE8D}"/>
              </a:ext>
            </a:extLst>
          </p:cNvPr>
          <p:cNvSpPr>
            <a:spLocks noGrp="1"/>
          </p:cNvSpPr>
          <p:nvPr>
            <p:ph type="sldNum" sz="quarter" idx="12"/>
          </p:nvPr>
        </p:nvSpPr>
        <p:spPr/>
        <p:txBody>
          <a:bodyPr/>
          <a:lstStyle/>
          <a:p>
            <a:fld id="{732CE185-D690-4ECA-AC0C-433FB1BC309A}" type="slidenum">
              <a:rPr lang="en-US" smtClean="0"/>
              <a:t>21</a:t>
            </a:fld>
            <a:endParaRPr lang="en-US"/>
          </a:p>
        </p:txBody>
      </p:sp>
    </p:spTree>
    <p:extLst>
      <p:ext uri="{BB962C8B-B14F-4D97-AF65-F5344CB8AC3E}">
        <p14:creationId xmlns:p14="http://schemas.microsoft.com/office/powerpoint/2010/main" val="239209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71BA-C256-4E41-8032-4426C40D9D7A}"/>
              </a:ext>
            </a:extLst>
          </p:cNvPr>
          <p:cNvSpPr>
            <a:spLocks noGrp="1"/>
          </p:cNvSpPr>
          <p:nvPr>
            <p:ph type="title"/>
          </p:nvPr>
        </p:nvSpPr>
        <p:spPr/>
        <p:txBody>
          <a:bodyPr/>
          <a:lstStyle/>
          <a:p>
            <a:r>
              <a:rPr lang="en-US" dirty="0"/>
              <a:t>Get familiar with cooltshirts.com</a:t>
            </a:r>
          </a:p>
        </p:txBody>
      </p:sp>
      <p:sp>
        <p:nvSpPr>
          <p:cNvPr id="3" name="Text Placeholder 2">
            <a:extLst>
              <a:ext uri="{FF2B5EF4-FFF2-40B4-BE49-F238E27FC236}">
                <a16:creationId xmlns:a16="http://schemas.microsoft.com/office/drawing/2014/main" id="{DAE111BD-1F44-4382-AE89-6CC07508CC81}"/>
              </a:ext>
            </a:extLst>
          </p:cNvPr>
          <p:cNvSpPr>
            <a:spLocks noGrp="1"/>
          </p:cNvSpPr>
          <p:nvPr>
            <p:ph type="body" idx="1"/>
          </p:nvPr>
        </p:nvSpPr>
        <p:spPr/>
        <p:txBody>
          <a:bodyPr/>
          <a:lstStyle/>
          <a:p>
            <a:r>
              <a:rPr lang="en-US" dirty="0"/>
              <a:t>Part </a:t>
            </a:r>
            <a:r>
              <a:rPr lang="en-US" dirty="0" err="1"/>
              <a:t>i</a:t>
            </a:r>
            <a:endParaRPr lang="en-US" dirty="0"/>
          </a:p>
        </p:txBody>
      </p:sp>
    </p:spTree>
    <p:extLst>
      <p:ext uri="{BB962C8B-B14F-4D97-AF65-F5344CB8AC3E}">
        <p14:creationId xmlns:p14="http://schemas.microsoft.com/office/powerpoint/2010/main" val="178081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E2EB-DE9B-4A98-AA15-E5BE783ED20D}"/>
              </a:ext>
            </a:extLst>
          </p:cNvPr>
          <p:cNvSpPr>
            <a:spLocks noGrp="1"/>
          </p:cNvSpPr>
          <p:nvPr>
            <p:ph type="title"/>
          </p:nvPr>
        </p:nvSpPr>
        <p:spPr/>
        <p:txBody>
          <a:bodyPr>
            <a:normAutofit fontScale="90000"/>
          </a:bodyPr>
          <a:lstStyle/>
          <a:p>
            <a:r>
              <a:rPr lang="en-US" dirty="0"/>
              <a:t>How many campaigns and sources does </a:t>
            </a:r>
            <a:r>
              <a:rPr lang="en-US" dirty="0" err="1"/>
              <a:t>CoolTShirts</a:t>
            </a:r>
            <a:r>
              <a:rPr lang="en-US" dirty="0"/>
              <a:t> use and how are they related?</a:t>
            </a:r>
          </a:p>
        </p:txBody>
      </p:sp>
      <p:sp>
        <p:nvSpPr>
          <p:cNvPr id="3" name="Content Placeholder 2">
            <a:extLst>
              <a:ext uri="{FF2B5EF4-FFF2-40B4-BE49-F238E27FC236}">
                <a16:creationId xmlns:a16="http://schemas.microsoft.com/office/drawing/2014/main" id="{21711CDD-FA8B-4F1A-98E9-803AC1AAE13D}"/>
              </a:ext>
            </a:extLst>
          </p:cNvPr>
          <p:cNvSpPr>
            <a:spLocks noGrp="1"/>
          </p:cNvSpPr>
          <p:nvPr>
            <p:ph sz="half" idx="1"/>
          </p:nvPr>
        </p:nvSpPr>
        <p:spPr/>
        <p:txBody>
          <a:bodyPr/>
          <a:lstStyle/>
          <a:p>
            <a:r>
              <a:rPr lang="en-US" dirty="0" err="1"/>
              <a:t>CoolTShirts</a:t>
            </a:r>
            <a:r>
              <a:rPr lang="en-US" dirty="0"/>
              <a:t> is currently running 8 campaigns across 6 digital media.</a:t>
            </a:r>
          </a:p>
          <a:p>
            <a:r>
              <a:rPr lang="en-US" dirty="0"/>
              <a:t>Specifically, they are running:</a:t>
            </a:r>
          </a:p>
          <a:p>
            <a:pPr lvl="1"/>
            <a:r>
              <a:rPr lang="en-US" dirty="0"/>
              <a:t>Two search campaigns on Google,</a:t>
            </a:r>
          </a:p>
          <a:p>
            <a:pPr lvl="1"/>
            <a:r>
              <a:rPr lang="en-US" dirty="0"/>
              <a:t>Paid content campaigns on Medium, Buzzfeed, and the NY Times website,</a:t>
            </a:r>
          </a:p>
          <a:p>
            <a:pPr lvl="1"/>
            <a:r>
              <a:rPr lang="en-US" dirty="0"/>
              <a:t>A weekly content newsletter via e-mail,</a:t>
            </a:r>
          </a:p>
          <a:p>
            <a:pPr lvl="1"/>
            <a:r>
              <a:rPr lang="en-US" dirty="0"/>
              <a:t>Retargeting ads on Facebook and e-mail</a:t>
            </a:r>
          </a:p>
          <a:p>
            <a:pPr lvl="1"/>
            <a:endParaRPr lang="en-US" dirty="0"/>
          </a:p>
        </p:txBody>
      </p:sp>
      <p:sp>
        <p:nvSpPr>
          <p:cNvPr id="5" name="Date Placeholder 4">
            <a:extLst>
              <a:ext uri="{FF2B5EF4-FFF2-40B4-BE49-F238E27FC236}">
                <a16:creationId xmlns:a16="http://schemas.microsoft.com/office/drawing/2014/main" id="{02CA0EBE-1388-4185-B592-B55E43E9CC18}"/>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AA498962-0A8B-4847-A731-D052C598E0EA}"/>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FFC80DB6-0528-4760-942C-2D39E7985B49}"/>
              </a:ext>
            </a:extLst>
          </p:cNvPr>
          <p:cNvSpPr>
            <a:spLocks noGrp="1"/>
          </p:cNvSpPr>
          <p:nvPr>
            <p:ph type="sldNum" sz="quarter" idx="12"/>
          </p:nvPr>
        </p:nvSpPr>
        <p:spPr/>
        <p:txBody>
          <a:bodyPr/>
          <a:lstStyle/>
          <a:p>
            <a:fld id="{732CE185-D690-4ECA-AC0C-433FB1BC309A}" type="slidenum">
              <a:rPr lang="en-US" smtClean="0"/>
              <a:t>4</a:t>
            </a:fld>
            <a:endParaRPr lang="en-US"/>
          </a:p>
        </p:txBody>
      </p:sp>
      <p:pic>
        <p:nvPicPr>
          <p:cNvPr id="15" name="Content Placeholder 14">
            <a:extLst>
              <a:ext uri="{FF2B5EF4-FFF2-40B4-BE49-F238E27FC236}">
                <a16:creationId xmlns:a16="http://schemas.microsoft.com/office/drawing/2014/main" id="{76CC00EE-9981-4259-B39A-A3EE71B901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8713" y="2719974"/>
            <a:ext cx="4824412" cy="3183352"/>
          </a:xfrm>
          <a:ln>
            <a:solidFill>
              <a:schemeClr val="accent1"/>
            </a:solidFill>
          </a:ln>
        </p:spPr>
      </p:pic>
      <p:sp>
        <p:nvSpPr>
          <p:cNvPr id="16" name="Rectangle 15">
            <a:extLst>
              <a:ext uri="{FF2B5EF4-FFF2-40B4-BE49-F238E27FC236}">
                <a16:creationId xmlns:a16="http://schemas.microsoft.com/office/drawing/2014/main" id="{D0779057-6893-4DFA-9009-D2E16A040B35}"/>
              </a:ext>
            </a:extLst>
          </p:cNvPr>
          <p:cNvSpPr/>
          <p:nvPr/>
        </p:nvSpPr>
        <p:spPr>
          <a:xfrm>
            <a:off x="1809750" y="6019801"/>
            <a:ext cx="8572500" cy="54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here a ‘campaign’ represents a marketing initiative and a ‘source’ is the medium on which it is running. </a:t>
            </a:r>
          </a:p>
        </p:txBody>
      </p:sp>
    </p:spTree>
    <p:extLst>
      <p:ext uri="{BB962C8B-B14F-4D97-AF65-F5344CB8AC3E}">
        <p14:creationId xmlns:p14="http://schemas.microsoft.com/office/powerpoint/2010/main" val="58750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8639-B959-4270-B8D5-59AEB45827FE}"/>
              </a:ext>
            </a:extLst>
          </p:cNvPr>
          <p:cNvSpPr>
            <a:spLocks noGrp="1"/>
          </p:cNvSpPr>
          <p:nvPr>
            <p:ph type="title"/>
          </p:nvPr>
        </p:nvSpPr>
        <p:spPr/>
        <p:txBody>
          <a:bodyPr/>
          <a:lstStyle/>
          <a:p>
            <a:r>
              <a:rPr lang="en-US" dirty="0"/>
              <a:t>What pages are on their website?</a:t>
            </a:r>
          </a:p>
        </p:txBody>
      </p:sp>
      <p:sp>
        <p:nvSpPr>
          <p:cNvPr id="3" name="Content Placeholder 2">
            <a:extLst>
              <a:ext uri="{FF2B5EF4-FFF2-40B4-BE49-F238E27FC236}">
                <a16:creationId xmlns:a16="http://schemas.microsoft.com/office/drawing/2014/main" id="{D5ECC9E0-9781-4162-9AC7-F62787FC9F31}"/>
              </a:ext>
            </a:extLst>
          </p:cNvPr>
          <p:cNvSpPr>
            <a:spLocks noGrp="1"/>
          </p:cNvSpPr>
          <p:nvPr>
            <p:ph sz="half" idx="1"/>
          </p:nvPr>
        </p:nvSpPr>
        <p:spPr/>
        <p:txBody>
          <a:bodyPr>
            <a:normAutofit/>
          </a:bodyPr>
          <a:lstStyle/>
          <a:p>
            <a:r>
              <a:rPr lang="en-US" dirty="0"/>
              <a:t>There are four pages on the CoolTShirts.com website:</a:t>
            </a:r>
          </a:p>
          <a:p>
            <a:pPr lvl="1"/>
            <a:r>
              <a:rPr lang="en-US" dirty="0"/>
              <a:t>The initial landing page,</a:t>
            </a:r>
          </a:p>
          <a:p>
            <a:pPr lvl="1"/>
            <a:r>
              <a:rPr lang="en-US" dirty="0"/>
              <a:t>A shopping cart page, which displays the items the user has added to their cart,</a:t>
            </a:r>
          </a:p>
          <a:p>
            <a:pPr lvl="1"/>
            <a:r>
              <a:rPr lang="en-US" dirty="0"/>
              <a:t>A checkout page, where the user enters payment information and confirms the purchase,</a:t>
            </a:r>
          </a:p>
          <a:p>
            <a:pPr lvl="1"/>
            <a:r>
              <a:rPr lang="en-US" dirty="0"/>
              <a:t>A purchase confirmation page</a:t>
            </a:r>
          </a:p>
        </p:txBody>
      </p:sp>
      <p:pic>
        <p:nvPicPr>
          <p:cNvPr id="9" name="Content Placeholder 8">
            <a:extLst>
              <a:ext uri="{FF2B5EF4-FFF2-40B4-BE49-F238E27FC236}">
                <a16:creationId xmlns:a16="http://schemas.microsoft.com/office/drawing/2014/main" id="{FD61B749-1591-4F92-991C-B73F894ACB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221" y="3648652"/>
            <a:ext cx="4793395" cy="1325995"/>
          </a:xfrm>
          <a:ln>
            <a:solidFill>
              <a:schemeClr val="accent1"/>
            </a:solidFill>
          </a:ln>
        </p:spPr>
      </p:pic>
      <p:sp>
        <p:nvSpPr>
          <p:cNvPr id="5" name="Date Placeholder 4">
            <a:extLst>
              <a:ext uri="{FF2B5EF4-FFF2-40B4-BE49-F238E27FC236}">
                <a16:creationId xmlns:a16="http://schemas.microsoft.com/office/drawing/2014/main" id="{96B6C0F3-B7E8-48B3-A137-DD2F5FA13065}"/>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830D0238-8F9B-4DD0-ACB2-A5B20399BE42}"/>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80195EBB-8B60-4EAF-B18B-13C109996FC5}"/>
              </a:ext>
            </a:extLst>
          </p:cNvPr>
          <p:cNvSpPr>
            <a:spLocks noGrp="1"/>
          </p:cNvSpPr>
          <p:nvPr>
            <p:ph type="sldNum" sz="quarter" idx="12"/>
          </p:nvPr>
        </p:nvSpPr>
        <p:spPr/>
        <p:txBody>
          <a:bodyPr/>
          <a:lstStyle/>
          <a:p>
            <a:fld id="{732CE185-D690-4ECA-AC0C-433FB1BC309A}" type="slidenum">
              <a:rPr lang="en-US" smtClean="0"/>
              <a:t>5</a:t>
            </a:fld>
            <a:endParaRPr lang="en-US"/>
          </a:p>
        </p:txBody>
      </p:sp>
      <p:sp>
        <p:nvSpPr>
          <p:cNvPr id="10" name="Rectangle 9">
            <a:extLst>
              <a:ext uri="{FF2B5EF4-FFF2-40B4-BE49-F238E27FC236}">
                <a16:creationId xmlns:a16="http://schemas.microsoft.com/office/drawing/2014/main" id="{AE20FCEB-FE34-4E1A-A5F4-2BFA9AA422DF}"/>
              </a:ext>
            </a:extLst>
          </p:cNvPr>
          <p:cNvSpPr/>
          <p:nvPr/>
        </p:nvSpPr>
        <p:spPr>
          <a:xfrm>
            <a:off x="1809750" y="6019801"/>
            <a:ext cx="8572500" cy="54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Together, these make up a standard e-commerce purchase funnel.</a:t>
            </a:r>
          </a:p>
        </p:txBody>
      </p:sp>
    </p:spTree>
    <p:extLst>
      <p:ext uri="{BB962C8B-B14F-4D97-AF65-F5344CB8AC3E}">
        <p14:creationId xmlns:p14="http://schemas.microsoft.com/office/powerpoint/2010/main" val="347535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DD64-9C37-493F-B5EE-A5B525695FD8}"/>
              </a:ext>
            </a:extLst>
          </p:cNvPr>
          <p:cNvSpPr>
            <a:spLocks noGrp="1"/>
          </p:cNvSpPr>
          <p:nvPr>
            <p:ph type="title"/>
          </p:nvPr>
        </p:nvSpPr>
        <p:spPr/>
        <p:txBody>
          <a:bodyPr/>
          <a:lstStyle/>
          <a:p>
            <a:r>
              <a:rPr lang="en-US" dirty="0"/>
              <a:t>2. What is the user journey?</a:t>
            </a:r>
          </a:p>
        </p:txBody>
      </p:sp>
      <p:sp>
        <p:nvSpPr>
          <p:cNvPr id="3" name="Text Placeholder 2">
            <a:extLst>
              <a:ext uri="{FF2B5EF4-FFF2-40B4-BE49-F238E27FC236}">
                <a16:creationId xmlns:a16="http://schemas.microsoft.com/office/drawing/2014/main" id="{636078AA-DB28-422A-9BDC-5668484B9495}"/>
              </a:ext>
            </a:extLst>
          </p:cNvPr>
          <p:cNvSpPr>
            <a:spLocks noGrp="1"/>
          </p:cNvSpPr>
          <p:nvPr>
            <p:ph type="body" idx="1"/>
          </p:nvPr>
        </p:nvSpPr>
        <p:spPr/>
        <p:txBody>
          <a:bodyPr/>
          <a:lstStyle/>
          <a:p>
            <a:r>
              <a:rPr lang="en-US" dirty="0"/>
              <a:t>Part II</a:t>
            </a:r>
          </a:p>
        </p:txBody>
      </p:sp>
      <p:sp>
        <p:nvSpPr>
          <p:cNvPr id="4" name="Date Placeholder 3">
            <a:extLst>
              <a:ext uri="{FF2B5EF4-FFF2-40B4-BE49-F238E27FC236}">
                <a16:creationId xmlns:a16="http://schemas.microsoft.com/office/drawing/2014/main" id="{31F845E7-D307-4476-933A-7CA1B7E4BF17}"/>
              </a:ext>
            </a:extLst>
          </p:cNvPr>
          <p:cNvSpPr>
            <a:spLocks noGrp="1"/>
          </p:cNvSpPr>
          <p:nvPr>
            <p:ph type="dt" sz="half" idx="10"/>
          </p:nvPr>
        </p:nvSpPr>
        <p:spPr/>
        <p:txBody>
          <a:bodyPr/>
          <a:lstStyle/>
          <a:p>
            <a:fld id="{A78978D0-3E79-4E4E-9316-F1CEA0E95A22}" type="datetime1">
              <a:rPr lang="en-US" smtClean="0"/>
              <a:t>8/6/2018</a:t>
            </a:fld>
            <a:endParaRPr lang="en-US"/>
          </a:p>
        </p:txBody>
      </p:sp>
      <p:sp>
        <p:nvSpPr>
          <p:cNvPr id="5" name="Footer Placeholder 4">
            <a:extLst>
              <a:ext uri="{FF2B5EF4-FFF2-40B4-BE49-F238E27FC236}">
                <a16:creationId xmlns:a16="http://schemas.microsoft.com/office/drawing/2014/main" id="{69A0C2BE-8165-42E1-AF04-9F0987FE53B7}"/>
              </a:ext>
            </a:extLst>
          </p:cNvPr>
          <p:cNvSpPr>
            <a:spLocks noGrp="1"/>
          </p:cNvSpPr>
          <p:nvPr>
            <p:ph type="ftr" sz="quarter" idx="11"/>
          </p:nvPr>
        </p:nvSpPr>
        <p:spPr/>
        <p:txBody>
          <a:bodyPr/>
          <a:lstStyle/>
          <a:p>
            <a:r>
              <a:rPr lang="en-US"/>
              <a:t>Eric Lord</a:t>
            </a:r>
            <a:endParaRPr lang="en-US" dirty="0"/>
          </a:p>
        </p:txBody>
      </p:sp>
      <p:sp>
        <p:nvSpPr>
          <p:cNvPr id="6" name="Slide Number Placeholder 5">
            <a:extLst>
              <a:ext uri="{FF2B5EF4-FFF2-40B4-BE49-F238E27FC236}">
                <a16:creationId xmlns:a16="http://schemas.microsoft.com/office/drawing/2014/main" id="{4A12FC37-458F-432A-90D4-D4D58C1EBD1F}"/>
              </a:ext>
            </a:extLst>
          </p:cNvPr>
          <p:cNvSpPr>
            <a:spLocks noGrp="1"/>
          </p:cNvSpPr>
          <p:nvPr>
            <p:ph type="sldNum" sz="quarter" idx="12"/>
          </p:nvPr>
        </p:nvSpPr>
        <p:spPr/>
        <p:txBody>
          <a:bodyPr/>
          <a:lstStyle/>
          <a:p>
            <a:fld id="{732CE185-D690-4ECA-AC0C-433FB1BC309A}" type="slidenum">
              <a:rPr lang="en-US" smtClean="0"/>
              <a:t>6</a:t>
            </a:fld>
            <a:endParaRPr lang="en-US"/>
          </a:p>
        </p:txBody>
      </p:sp>
    </p:spTree>
    <p:extLst>
      <p:ext uri="{BB962C8B-B14F-4D97-AF65-F5344CB8AC3E}">
        <p14:creationId xmlns:p14="http://schemas.microsoft.com/office/powerpoint/2010/main" val="128464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462E-4FF0-4BD5-87C8-B2D023E1421A}"/>
              </a:ext>
            </a:extLst>
          </p:cNvPr>
          <p:cNvSpPr>
            <a:spLocks noGrp="1"/>
          </p:cNvSpPr>
          <p:nvPr>
            <p:ph type="title"/>
          </p:nvPr>
        </p:nvSpPr>
        <p:spPr/>
        <p:txBody>
          <a:bodyPr/>
          <a:lstStyle/>
          <a:p>
            <a:r>
              <a:rPr lang="en-US" dirty="0"/>
              <a:t>How many first touches is each campaign responsible for?</a:t>
            </a:r>
          </a:p>
        </p:txBody>
      </p:sp>
      <p:sp>
        <p:nvSpPr>
          <p:cNvPr id="3" name="Content Placeholder 2">
            <a:extLst>
              <a:ext uri="{FF2B5EF4-FFF2-40B4-BE49-F238E27FC236}">
                <a16:creationId xmlns:a16="http://schemas.microsoft.com/office/drawing/2014/main" id="{9BCC9D7E-14AA-434B-96C9-BA1333673781}"/>
              </a:ext>
            </a:extLst>
          </p:cNvPr>
          <p:cNvSpPr>
            <a:spLocks noGrp="1"/>
          </p:cNvSpPr>
          <p:nvPr>
            <p:ph sz="half" idx="1"/>
          </p:nvPr>
        </p:nvSpPr>
        <p:spPr/>
        <p:txBody>
          <a:bodyPr/>
          <a:lstStyle/>
          <a:p>
            <a:r>
              <a:rPr lang="en-US" dirty="0"/>
              <a:t>There are four campaigns generating new first-touch traffic for CoolTShirts.com:</a:t>
            </a:r>
          </a:p>
          <a:p>
            <a:pPr lvl="1"/>
            <a:r>
              <a:rPr lang="en-US" dirty="0"/>
              <a:t>The Medium interview generated 622,</a:t>
            </a:r>
          </a:p>
          <a:p>
            <a:pPr lvl="1"/>
            <a:r>
              <a:rPr lang="en-US" dirty="0"/>
              <a:t>The NYTimes article generated 612,</a:t>
            </a:r>
          </a:p>
          <a:p>
            <a:pPr lvl="1"/>
            <a:r>
              <a:rPr lang="en-US" dirty="0"/>
              <a:t>The Buzzfeed article generated 576,</a:t>
            </a:r>
          </a:p>
          <a:p>
            <a:pPr lvl="1"/>
            <a:r>
              <a:rPr lang="en-US" dirty="0"/>
              <a:t>The Cool T-Shirts Google paid search generated 169</a:t>
            </a:r>
          </a:p>
        </p:txBody>
      </p:sp>
      <p:sp>
        <p:nvSpPr>
          <p:cNvPr id="5" name="Date Placeholder 4">
            <a:extLst>
              <a:ext uri="{FF2B5EF4-FFF2-40B4-BE49-F238E27FC236}">
                <a16:creationId xmlns:a16="http://schemas.microsoft.com/office/drawing/2014/main" id="{F45E37C3-3B8E-4A81-8BD6-864882015BF5}"/>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9721F6E2-7FBC-42A5-8A9D-2D89DE1C76EA}"/>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608C961B-42D0-4DD0-B059-8552F81D42B5}"/>
              </a:ext>
            </a:extLst>
          </p:cNvPr>
          <p:cNvSpPr>
            <a:spLocks noGrp="1"/>
          </p:cNvSpPr>
          <p:nvPr>
            <p:ph type="sldNum" sz="quarter" idx="12"/>
          </p:nvPr>
        </p:nvSpPr>
        <p:spPr/>
        <p:txBody>
          <a:bodyPr/>
          <a:lstStyle/>
          <a:p>
            <a:fld id="{732CE185-D690-4ECA-AC0C-433FB1BC309A}" type="slidenum">
              <a:rPr lang="en-US" smtClean="0"/>
              <a:t>7</a:t>
            </a:fld>
            <a:endParaRPr lang="en-US"/>
          </a:p>
        </p:txBody>
      </p:sp>
      <p:sp>
        <p:nvSpPr>
          <p:cNvPr id="10" name="Rectangle 9">
            <a:extLst>
              <a:ext uri="{FF2B5EF4-FFF2-40B4-BE49-F238E27FC236}">
                <a16:creationId xmlns:a16="http://schemas.microsoft.com/office/drawing/2014/main" id="{B5CFF8F6-48D1-4B0C-8161-4DE2A281EA6C}"/>
              </a:ext>
            </a:extLst>
          </p:cNvPr>
          <p:cNvSpPr/>
          <p:nvPr/>
        </p:nvSpPr>
        <p:spPr>
          <a:xfrm>
            <a:off x="1809750" y="6019801"/>
            <a:ext cx="8572500" cy="54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it makes sense that the retargeting campaigns are not generating first touches; by definition, they only target past visitors!</a:t>
            </a:r>
          </a:p>
        </p:txBody>
      </p:sp>
      <p:pic>
        <p:nvPicPr>
          <p:cNvPr id="14" name="Content Placeholder 13">
            <a:extLst>
              <a:ext uri="{FF2B5EF4-FFF2-40B4-BE49-F238E27FC236}">
                <a16:creationId xmlns:a16="http://schemas.microsoft.com/office/drawing/2014/main" id="{9AB6E220-2ED1-42C5-9C20-6A4A502D82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2790" y="3648652"/>
            <a:ext cx="4816257" cy="1325995"/>
          </a:xfrm>
          <a:ln>
            <a:solidFill>
              <a:schemeClr val="accent1"/>
            </a:solidFill>
          </a:ln>
        </p:spPr>
      </p:pic>
    </p:spTree>
    <p:extLst>
      <p:ext uri="{BB962C8B-B14F-4D97-AF65-F5344CB8AC3E}">
        <p14:creationId xmlns:p14="http://schemas.microsoft.com/office/powerpoint/2010/main" val="123457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FBE3-F311-4CF3-B5C2-B1EBA11B0F6D}"/>
              </a:ext>
            </a:extLst>
          </p:cNvPr>
          <p:cNvSpPr>
            <a:spLocks noGrp="1"/>
          </p:cNvSpPr>
          <p:nvPr>
            <p:ph type="title"/>
          </p:nvPr>
        </p:nvSpPr>
        <p:spPr/>
        <p:txBody>
          <a:bodyPr/>
          <a:lstStyle/>
          <a:p>
            <a:r>
              <a:rPr lang="en-US" dirty="0"/>
              <a:t>How many last touches is each campaign responsible for?</a:t>
            </a:r>
          </a:p>
        </p:txBody>
      </p:sp>
      <p:sp>
        <p:nvSpPr>
          <p:cNvPr id="3" name="Content Placeholder 2">
            <a:extLst>
              <a:ext uri="{FF2B5EF4-FFF2-40B4-BE49-F238E27FC236}">
                <a16:creationId xmlns:a16="http://schemas.microsoft.com/office/drawing/2014/main" id="{F55D5E17-F041-40E0-AE01-8456482D059C}"/>
              </a:ext>
            </a:extLst>
          </p:cNvPr>
          <p:cNvSpPr>
            <a:spLocks noGrp="1"/>
          </p:cNvSpPr>
          <p:nvPr>
            <p:ph sz="half" idx="1"/>
          </p:nvPr>
        </p:nvSpPr>
        <p:spPr/>
        <p:txBody>
          <a:bodyPr>
            <a:normAutofit lnSpcReduction="10000"/>
          </a:bodyPr>
          <a:lstStyle/>
          <a:p>
            <a:r>
              <a:rPr lang="en-US" dirty="0"/>
              <a:t>All eight campaigns are generating last touches!</a:t>
            </a:r>
          </a:p>
          <a:p>
            <a:pPr lvl="1"/>
            <a:r>
              <a:rPr lang="en-US" dirty="0"/>
              <a:t>The e-mail newsletter campaign is generating the most last touches, with 447.</a:t>
            </a:r>
          </a:p>
          <a:p>
            <a:pPr lvl="1"/>
            <a:r>
              <a:rPr lang="en-US" dirty="0"/>
              <a:t>The retargeting campaigns in general are performing very well, with each near the top of the list.</a:t>
            </a:r>
          </a:p>
          <a:p>
            <a:pPr lvl="1"/>
            <a:r>
              <a:rPr lang="en-US" dirty="0"/>
              <a:t>Overall, the Google paid search campaign is underperforming, with 0 first touch and only 178 last touch attributions.</a:t>
            </a:r>
          </a:p>
        </p:txBody>
      </p:sp>
      <p:sp>
        <p:nvSpPr>
          <p:cNvPr id="5" name="Date Placeholder 4">
            <a:extLst>
              <a:ext uri="{FF2B5EF4-FFF2-40B4-BE49-F238E27FC236}">
                <a16:creationId xmlns:a16="http://schemas.microsoft.com/office/drawing/2014/main" id="{94E26EB0-7A65-493E-8315-5DFFDD966642}"/>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2EBEB01E-5FCA-45F2-B339-9C13DCAF35E9}"/>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0526EAF1-5EE9-49D8-8E69-1B63AF6447F1}"/>
              </a:ext>
            </a:extLst>
          </p:cNvPr>
          <p:cNvSpPr>
            <a:spLocks noGrp="1"/>
          </p:cNvSpPr>
          <p:nvPr>
            <p:ph type="sldNum" sz="quarter" idx="12"/>
          </p:nvPr>
        </p:nvSpPr>
        <p:spPr/>
        <p:txBody>
          <a:bodyPr/>
          <a:lstStyle/>
          <a:p>
            <a:fld id="{732CE185-D690-4ECA-AC0C-433FB1BC309A}" type="slidenum">
              <a:rPr lang="en-US" smtClean="0"/>
              <a:t>8</a:t>
            </a:fld>
            <a:endParaRPr lang="en-US"/>
          </a:p>
        </p:txBody>
      </p:sp>
      <p:sp>
        <p:nvSpPr>
          <p:cNvPr id="8" name="Rectangle 7">
            <a:extLst>
              <a:ext uri="{FF2B5EF4-FFF2-40B4-BE49-F238E27FC236}">
                <a16:creationId xmlns:a16="http://schemas.microsoft.com/office/drawing/2014/main" id="{B635E613-CB52-48FF-896D-0E0842E3B5B9}"/>
              </a:ext>
            </a:extLst>
          </p:cNvPr>
          <p:cNvSpPr/>
          <p:nvPr/>
        </p:nvSpPr>
        <p:spPr>
          <a:xfrm>
            <a:off x="1809750" y="6019801"/>
            <a:ext cx="8572500" cy="54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While this data is interesting, it doesn’t account for whether users purchased anything or not. Users who fell out of the funnel are counted here as well.</a:t>
            </a:r>
          </a:p>
        </p:txBody>
      </p:sp>
      <p:pic>
        <p:nvPicPr>
          <p:cNvPr id="12" name="Content Placeholder 11">
            <a:extLst>
              <a:ext uri="{FF2B5EF4-FFF2-40B4-BE49-F238E27FC236}">
                <a16:creationId xmlns:a16="http://schemas.microsoft.com/office/drawing/2014/main" id="{1E214D36-3758-4711-A48A-86704EC358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2790" y="3210464"/>
            <a:ext cx="4816257" cy="2202371"/>
          </a:xfrm>
          <a:ln>
            <a:solidFill>
              <a:schemeClr val="accent1"/>
            </a:solidFill>
          </a:ln>
        </p:spPr>
      </p:pic>
    </p:spTree>
    <p:extLst>
      <p:ext uri="{BB962C8B-B14F-4D97-AF65-F5344CB8AC3E}">
        <p14:creationId xmlns:p14="http://schemas.microsoft.com/office/powerpoint/2010/main" val="184740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BC13-7D60-4C58-85A3-B842A32E1131}"/>
              </a:ext>
            </a:extLst>
          </p:cNvPr>
          <p:cNvSpPr>
            <a:spLocks noGrp="1"/>
          </p:cNvSpPr>
          <p:nvPr>
            <p:ph type="title"/>
          </p:nvPr>
        </p:nvSpPr>
        <p:spPr/>
        <p:txBody>
          <a:bodyPr/>
          <a:lstStyle/>
          <a:p>
            <a:r>
              <a:rPr lang="en-US" dirty="0"/>
              <a:t>How many users made a purchase?</a:t>
            </a:r>
          </a:p>
        </p:txBody>
      </p:sp>
      <p:sp>
        <p:nvSpPr>
          <p:cNvPr id="3" name="Content Placeholder 2">
            <a:extLst>
              <a:ext uri="{FF2B5EF4-FFF2-40B4-BE49-F238E27FC236}">
                <a16:creationId xmlns:a16="http://schemas.microsoft.com/office/drawing/2014/main" id="{4DB313A3-9605-4A2C-8948-E18418497E62}"/>
              </a:ext>
            </a:extLst>
          </p:cNvPr>
          <p:cNvSpPr>
            <a:spLocks noGrp="1"/>
          </p:cNvSpPr>
          <p:nvPr>
            <p:ph sz="half" idx="1"/>
          </p:nvPr>
        </p:nvSpPr>
        <p:spPr/>
        <p:txBody>
          <a:bodyPr/>
          <a:lstStyle/>
          <a:p>
            <a:r>
              <a:rPr lang="en-US" dirty="0"/>
              <a:t>In total, 361 users made a purchase.</a:t>
            </a:r>
          </a:p>
          <a:p>
            <a:pPr lvl="1"/>
            <a:r>
              <a:rPr lang="en-US" dirty="0"/>
              <a:t>Note that in the last exercise, our total last touches added up to 1,979.</a:t>
            </a:r>
          </a:p>
          <a:p>
            <a:pPr lvl="1"/>
            <a:r>
              <a:rPr lang="en-US" dirty="0"/>
              <a:t>This is because the previous exercise tracked the last touchpoint of all users who visited the website, whether they made a purchase or not.</a:t>
            </a:r>
          </a:p>
        </p:txBody>
      </p:sp>
      <p:pic>
        <p:nvPicPr>
          <p:cNvPr id="9" name="Content Placeholder 8">
            <a:extLst>
              <a:ext uri="{FF2B5EF4-FFF2-40B4-BE49-F238E27FC236}">
                <a16:creationId xmlns:a16="http://schemas.microsoft.com/office/drawing/2014/main" id="{33C473D8-84E6-4E13-AB1D-5E9E701E2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8031" y="3987772"/>
            <a:ext cx="4785775" cy="647756"/>
          </a:xfrm>
          <a:ln>
            <a:solidFill>
              <a:schemeClr val="accent1"/>
            </a:solidFill>
          </a:ln>
        </p:spPr>
      </p:pic>
      <p:sp>
        <p:nvSpPr>
          <p:cNvPr id="5" name="Date Placeholder 4">
            <a:extLst>
              <a:ext uri="{FF2B5EF4-FFF2-40B4-BE49-F238E27FC236}">
                <a16:creationId xmlns:a16="http://schemas.microsoft.com/office/drawing/2014/main" id="{F0DA6D75-38F7-49C0-B691-6AA84CB39A99}"/>
              </a:ext>
            </a:extLst>
          </p:cNvPr>
          <p:cNvSpPr>
            <a:spLocks noGrp="1"/>
          </p:cNvSpPr>
          <p:nvPr>
            <p:ph type="dt" sz="half" idx="10"/>
          </p:nvPr>
        </p:nvSpPr>
        <p:spPr/>
        <p:txBody>
          <a:bodyPr/>
          <a:lstStyle/>
          <a:p>
            <a:fld id="{4CBC5321-FC13-49F6-B3AD-4B32FA322E6C}" type="datetime1">
              <a:rPr lang="en-US" smtClean="0"/>
              <a:t>8/6/2018</a:t>
            </a:fld>
            <a:endParaRPr lang="en-US"/>
          </a:p>
        </p:txBody>
      </p:sp>
      <p:sp>
        <p:nvSpPr>
          <p:cNvPr id="6" name="Footer Placeholder 5">
            <a:extLst>
              <a:ext uri="{FF2B5EF4-FFF2-40B4-BE49-F238E27FC236}">
                <a16:creationId xmlns:a16="http://schemas.microsoft.com/office/drawing/2014/main" id="{47BCE831-2E11-49E6-BC10-17A6EC522887}"/>
              </a:ext>
            </a:extLst>
          </p:cNvPr>
          <p:cNvSpPr>
            <a:spLocks noGrp="1"/>
          </p:cNvSpPr>
          <p:nvPr>
            <p:ph type="ftr" sz="quarter" idx="11"/>
          </p:nvPr>
        </p:nvSpPr>
        <p:spPr/>
        <p:txBody>
          <a:bodyPr/>
          <a:lstStyle/>
          <a:p>
            <a:r>
              <a:rPr lang="en-US"/>
              <a:t>Eric Lord</a:t>
            </a:r>
            <a:endParaRPr lang="en-US" dirty="0"/>
          </a:p>
        </p:txBody>
      </p:sp>
      <p:sp>
        <p:nvSpPr>
          <p:cNvPr id="7" name="Slide Number Placeholder 6">
            <a:extLst>
              <a:ext uri="{FF2B5EF4-FFF2-40B4-BE49-F238E27FC236}">
                <a16:creationId xmlns:a16="http://schemas.microsoft.com/office/drawing/2014/main" id="{DA14B125-8E0E-45E4-A3E1-79CD082240FE}"/>
              </a:ext>
            </a:extLst>
          </p:cNvPr>
          <p:cNvSpPr>
            <a:spLocks noGrp="1"/>
          </p:cNvSpPr>
          <p:nvPr>
            <p:ph type="sldNum" sz="quarter" idx="12"/>
          </p:nvPr>
        </p:nvSpPr>
        <p:spPr/>
        <p:txBody>
          <a:bodyPr/>
          <a:lstStyle/>
          <a:p>
            <a:fld id="{732CE185-D690-4ECA-AC0C-433FB1BC309A}" type="slidenum">
              <a:rPr lang="en-US" smtClean="0"/>
              <a:t>9</a:t>
            </a:fld>
            <a:endParaRPr lang="en-US"/>
          </a:p>
        </p:txBody>
      </p:sp>
    </p:spTree>
    <p:extLst>
      <p:ext uri="{BB962C8B-B14F-4D97-AF65-F5344CB8AC3E}">
        <p14:creationId xmlns:p14="http://schemas.microsoft.com/office/powerpoint/2010/main" val="3598607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1205</Words>
  <Application>Microsoft Office PowerPoint</Application>
  <PresentationFormat>Widescreen</PresentationFormat>
  <Paragraphs>197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 Boardroom</vt:lpstr>
      <vt:lpstr>First- and Last-Touch Attribution with CoolTShirts.com</vt:lpstr>
      <vt:lpstr>Table of Contents</vt:lpstr>
      <vt:lpstr>Get familiar with cooltshirts.com</vt:lpstr>
      <vt:lpstr>How many campaigns and sources does CoolTShirts use and how are they related?</vt:lpstr>
      <vt:lpstr>What pages are on their website?</vt:lpstr>
      <vt:lpstr>2. What is the user journey?</vt:lpstr>
      <vt:lpstr>How many first touches is each campaign responsible for?</vt:lpstr>
      <vt:lpstr>How many last touches is each campaign responsible for?</vt:lpstr>
      <vt:lpstr>How many users made a purchase?</vt:lpstr>
      <vt:lpstr>How many last touches on the purchase page is each campaign responsible for?</vt:lpstr>
      <vt:lpstr>What is the typical user journey?</vt:lpstr>
      <vt:lpstr>Optimize the campaign budget</vt:lpstr>
      <vt:lpstr>CoolTShirts can re-invest in 5 campaigns. Which should they pick and why?</vt:lpstr>
      <vt:lpstr>CoolTShirts can re-invest in 5 campaigns. Which should they pick and why?</vt:lpstr>
      <vt:lpstr>SQL Queries</vt:lpstr>
      <vt:lpstr>What queries were used for Question 1.1?</vt:lpstr>
      <vt:lpstr>What queries were used for Question 1.2?</vt:lpstr>
      <vt:lpstr>What queries were used for Question 2.1?</vt:lpstr>
      <vt:lpstr>What queries were used for Question 2.2?</vt:lpstr>
      <vt:lpstr>What queries were used for Question 2.3?</vt:lpstr>
      <vt:lpstr>What queries were used in Question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and last-touch attribution with cooltshirts.com</dc:title>
  <dc:creator>Eric Lord</dc:creator>
  <cp:lastModifiedBy>Eric Lord</cp:lastModifiedBy>
  <cp:revision>18</cp:revision>
  <dcterms:created xsi:type="dcterms:W3CDTF">2018-08-06T20:23:15Z</dcterms:created>
  <dcterms:modified xsi:type="dcterms:W3CDTF">2018-08-06T23:04:34Z</dcterms:modified>
</cp:coreProperties>
</file>