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3891200" cy="384048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24641" algn="l" rtl="0" eaLnBrk="0" fontAlgn="base" hangingPunct="0">
      <a:spcBef>
        <a:spcPct val="0"/>
      </a:spcBef>
      <a:spcAft>
        <a:spcPct val="0"/>
      </a:spcAft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49283" algn="l" rtl="0" eaLnBrk="0" fontAlgn="base" hangingPunct="0">
      <a:spcBef>
        <a:spcPct val="0"/>
      </a:spcBef>
      <a:spcAft>
        <a:spcPct val="0"/>
      </a:spcAft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73924" algn="l" rtl="0" eaLnBrk="0" fontAlgn="base" hangingPunct="0">
      <a:spcBef>
        <a:spcPct val="0"/>
      </a:spcBef>
      <a:spcAft>
        <a:spcPct val="0"/>
      </a:spcAft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98565" algn="l" rtl="0" eaLnBrk="0" fontAlgn="base" hangingPunct="0">
      <a:spcBef>
        <a:spcPct val="0"/>
      </a:spcBef>
      <a:spcAft>
        <a:spcPct val="0"/>
      </a:spcAft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623206" algn="l" defTabSz="1849283" rtl="0" eaLnBrk="1" latinLnBrk="0" hangingPunct="1"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547848" algn="l" defTabSz="1849283" rtl="0" eaLnBrk="1" latinLnBrk="0" hangingPunct="1"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72489" algn="l" defTabSz="1849283" rtl="0" eaLnBrk="1" latinLnBrk="0" hangingPunct="1"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97130" algn="l" defTabSz="1849283" rtl="0" eaLnBrk="1" latinLnBrk="0" hangingPunct="1">
      <a:defRPr sz="10516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9E0000"/>
    <a:srgbClr val="FFFFFF"/>
    <a:srgbClr val="B5AF67"/>
    <a:srgbClr val="CCCC00"/>
    <a:srgbClr val="00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1404" y="96"/>
      </p:cViewPr>
      <p:guideLst>
        <p:guide orient="horz" pos="12096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7C8AD5-4542-4FE9-AE26-5D08C33902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374087A-B01C-4FBD-B05B-FD0A6DD82C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E6F1FD8-2A8E-4FE6-9558-6FE6858920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36688" y="696913"/>
            <a:ext cx="39846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0AD8C63D-1DAB-47D2-861E-C1A1B345F9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4838"/>
            <a:ext cx="54864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30946EBE-D797-4BBE-8FE9-B369649D0E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62B0906E-EB85-41EE-BF52-63968BD90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4DD65A05-D448-44C4-8E6E-E89521A53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27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924641" algn="l" rtl="0" eaLnBrk="0" fontAlgn="base" hangingPunct="0">
      <a:spcBef>
        <a:spcPct val="30000"/>
      </a:spcBef>
      <a:spcAft>
        <a:spcPct val="0"/>
      </a:spcAft>
      <a:defRPr sz="2427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1849283" algn="l" rtl="0" eaLnBrk="0" fontAlgn="base" hangingPunct="0">
      <a:spcBef>
        <a:spcPct val="30000"/>
      </a:spcBef>
      <a:spcAft>
        <a:spcPct val="0"/>
      </a:spcAft>
      <a:defRPr sz="2427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2773924" algn="l" rtl="0" eaLnBrk="0" fontAlgn="base" hangingPunct="0">
      <a:spcBef>
        <a:spcPct val="30000"/>
      </a:spcBef>
      <a:spcAft>
        <a:spcPct val="0"/>
      </a:spcAft>
      <a:defRPr sz="2427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3698565" algn="l" rtl="0" eaLnBrk="0" fontAlgn="base" hangingPunct="0">
      <a:spcBef>
        <a:spcPct val="30000"/>
      </a:spcBef>
      <a:spcAft>
        <a:spcPct val="0"/>
      </a:spcAft>
      <a:defRPr sz="2427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4623206" algn="l" defTabSz="1849283" rtl="0" eaLnBrk="1" latinLnBrk="0" hangingPunct="1">
      <a:defRPr sz="2427" kern="1200">
        <a:solidFill>
          <a:schemeClr val="tx1"/>
        </a:solidFill>
        <a:latin typeface="+mn-lt"/>
        <a:ea typeface="+mn-ea"/>
        <a:cs typeface="+mn-cs"/>
      </a:defRPr>
    </a:lvl6pPr>
    <a:lvl7pPr marL="5547848" algn="l" defTabSz="1849283" rtl="0" eaLnBrk="1" latinLnBrk="0" hangingPunct="1">
      <a:defRPr sz="2427" kern="1200">
        <a:solidFill>
          <a:schemeClr val="tx1"/>
        </a:solidFill>
        <a:latin typeface="+mn-lt"/>
        <a:ea typeface="+mn-ea"/>
        <a:cs typeface="+mn-cs"/>
      </a:defRPr>
    </a:lvl7pPr>
    <a:lvl8pPr marL="6472489" algn="l" defTabSz="1849283" rtl="0" eaLnBrk="1" latinLnBrk="0" hangingPunct="1">
      <a:defRPr sz="2427" kern="1200">
        <a:solidFill>
          <a:schemeClr val="tx1"/>
        </a:solidFill>
        <a:latin typeface="+mn-lt"/>
        <a:ea typeface="+mn-ea"/>
        <a:cs typeface="+mn-cs"/>
      </a:defRPr>
    </a:lvl8pPr>
    <a:lvl9pPr marL="7397130" algn="l" defTabSz="1849283" rtl="0" eaLnBrk="1" latinLnBrk="0" hangingPunct="1">
      <a:defRPr sz="24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F404AE8F-3AFC-4971-83DD-4AE051C9B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E91825-1D46-4606-98AA-4CE2604C884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E213D2A-290C-4259-A35B-48ECEB624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6688" y="696913"/>
            <a:ext cx="3984625" cy="3486150"/>
          </a:xfrm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F1F219E-5656-4580-928B-9DD32E0EE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25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1538405"/>
            <a:ext cx="3950335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7" y="8960472"/>
            <a:ext cx="39503350" cy="253462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6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2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1538405"/>
            <a:ext cx="3950335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7" y="8960472"/>
            <a:ext cx="39503350" cy="253462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877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1538405"/>
            <a:ext cx="3950335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8960472"/>
            <a:ext cx="19599274" cy="25346256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0" y="8960472"/>
            <a:ext cx="19599276" cy="25346256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98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1538405"/>
            <a:ext cx="39503350" cy="6400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8596198"/>
            <a:ext cx="19392900" cy="3584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2180385"/>
            <a:ext cx="19392900" cy="221263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4851" y="8596198"/>
            <a:ext cx="19402426" cy="3584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4851" y="12180385"/>
            <a:ext cx="19402426" cy="221263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5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1538405"/>
            <a:ext cx="3950335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0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9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528646"/>
            <a:ext cx="14439900" cy="6508132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528648"/>
            <a:ext cx="24536400" cy="3277808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8036779"/>
            <a:ext cx="14439900" cy="2626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68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1" y="26884662"/>
            <a:ext cx="26333450" cy="3171129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51" y="3431325"/>
            <a:ext cx="26333450" cy="230435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51" y="30055791"/>
            <a:ext cx="26333450" cy="4507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4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">
            <a:extLst>
              <a:ext uri="{FF2B5EF4-FFF2-40B4-BE49-F238E27FC236}">
                <a16:creationId xmlns:a16="http://schemas.microsoft.com/office/drawing/2014/main" id="{2229C781-D3F6-4CCD-BEB0-75195CCB99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32895168"/>
            <a:ext cx="43834050" cy="0"/>
          </a:xfrm>
          <a:prstGeom prst="line">
            <a:avLst/>
          </a:prstGeom>
          <a:noFill/>
          <a:ln w="127000">
            <a:solidFill>
              <a:srgbClr val="B5AF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32"/>
          </a:p>
        </p:txBody>
      </p:sp>
      <p:sp>
        <p:nvSpPr>
          <p:cNvPr id="1027" name="Line 11">
            <a:extLst>
              <a:ext uri="{FF2B5EF4-FFF2-40B4-BE49-F238E27FC236}">
                <a16:creationId xmlns:a16="http://schemas.microsoft.com/office/drawing/2014/main" id="{304E5C5E-0BB9-4309-ACB3-74E104D540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348512"/>
            <a:ext cx="43891200" cy="0"/>
          </a:xfrm>
          <a:prstGeom prst="line">
            <a:avLst/>
          </a:prstGeom>
          <a:noFill/>
          <a:ln w="127000">
            <a:solidFill>
              <a:srgbClr val="B5AF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32"/>
          </a:p>
        </p:txBody>
      </p:sp>
      <p:sp>
        <p:nvSpPr>
          <p:cNvPr id="1028" name="Rectangle 43">
            <a:extLst>
              <a:ext uri="{FF2B5EF4-FFF2-40B4-BE49-F238E27FC236}">
                <a16:creationId xmlns:a16="http://schemas.microsoft.com/office/drawing/2014/main" id="{AECA938D-8181-4E1E-B989-EB563616D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" cy="26803351"/>
          </a:xfrm>
          <a:prstGeom prst="rect">
            <a:avLst/>
          </a:prstGeom>
          <a:solidFill>
            <a:srgbClr val="7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0400"/>
          </a:p>
        </p:txBody>
      </p:sp>
      <p:sp>
        <p:nvSpPr>
          <p:cNvPr id="1029" name="Rectangle 44">
            <a:extLst>
              <a:ext uri="{FF2B5EF4-FFF2-40B4-BE49-F238E27FC236}">
                <a16:creationId xmlns:a16="http://schemas.microsoft.com/office/drawing/2014/main" id="{98DE49B2-C216-4E39-AE04-9421725049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976800" y="6244684"/>
            <a:ext cx="914400" cy="26783836"/>
          </a:xfrm>
          <a:prstGeom prst="rect">
            <a:avLst/>
          </a:prstGeom>
          <a:solidFill>
            <a:srgbClr val="7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0400"/>
          </a:p>
        </p:txBody>
      </p:sp>
      <p:pic>
        <p:nvPicPr>
          <p:cNvPr id="1030" name="Picture 7" descr="NGtrimLogo-FINAL_ART.JPG">
            <a:extLst>
              <a:ext uri="{FF2B5EF4-FFF2-40B4-BE49-F238E27FC236}">
                <a16:creationId xmlns:a16="http://schemas.microsoft.com/office/drawing/2014/main" id="{B97C5A75-578E-4E11-8F0D-25A30380C26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77" y="33184637"/>
            <a:ext cx="19078574" cy="522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seal_color.jpg">
            <a:extLst>
              <a:ext uri="{FF2B5EF4-FFF2-40B4-BE49-F238E27FC236}">
                <a16:creationId xmlns:a16="http://schemas.microsoft.com/office/drawing/2014/main" id="{13F49ACD-7AA9-46DD-9A45-47B61C5DEC0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26" y="34053037"/>
            <a:ext cx="4038600" cy="413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30826" rtl="0" eaLnBrk="0" fontAlgn="base" hangingPunct="0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defTabSz="5330826" rtl="0" eaLnBrk="0" fontAlgn="base" hangingPunct="0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ctr" defTabSz="5330826" rtl="0" eaLnBrk="0" fontAlgn="base" hangingPunct="0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ctr" defTabSz="5330826" rtl="0" eaLnBrk="0" fontAlgn="base" hangingPunct="0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ctr" defTabSz="5330826" rtl="0" eaLnBrk="0" fontAlgn="base" hangingPunct="0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914400" algn="ctr" defTabSz="5330826" rtl="0" fontAlgn="base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828800" algn="ctr" defTabSz="5330826" rtl="0" fontAlgn="base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2743200" algn="ctr" defTabSz="5330826" rtl="0" fontAlgn="base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3657600" algn="ctr" defTabSz="5330826" rtl="0" fontAlgn="base">
        <a:spcBef>
          <a:spcPct val="0"/>
        </a:spcBef>
        <a:spcAft>
          <a:spcPct val="0"/>
        </a:spcAft>
        <a:defRPr sz="8000" b="1" i="1">
          <a:solidFill>
            <a:srgbClr val="76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987426" indent="-987426" algn="l" defTabSz="5330826" rtl="0" eaLnBrk="0" fontAlgn="base" hangingPunct="0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1793876" indent="-450850" algn="l" defTabSz="5330826" rtl="0" eaLnBrk="0" fontAlgn="base" hangingPunct="0">
        <a:spcBef>
          <a:spcPct val="20000"/>
        </a:spcBef>
        <a:spcAft>
          <a:spcPct val="0"/>
        </a:spcAft>
        <a:buChar char="–"/>
        <a:defRPr sz="5200">
          <a:solidFill>
            <a:schemeClr val="tx1"/>
          </a:solidFill>
          <a:latin typeface="+mn-lt"/>
          <a:ea typeface="ＭＳ Ｐゴシック" charset="0"/>
        </a:defRPr>
      </a:lvl2pPr>
      <a:lvl3pPr marL="2781300" indent="-450850" algn="l" defTabSz="5330826" rtl="0" eaLnBrk="0" fontAlgn="base" hangingPunct="0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ＭＳ Ｐゴシック" charset="0"/>
        </a:defRPr>
      </a:lvl3pPr>
      <a:lvl4pPr marL="3676650" indent="-355600" algn="l" defTabSz="5330826" rtl="0" eaLnBrk="0" fontAlgn="base" hangingPunct="0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ea typeface="ＭＳ Ｐゴシック" charset="0"/>
        </a:defRPr>
      </a:lvl4pPr>
      <a:lvl5pPr marL="4841876" indent="-355600" algn="l" defTabSz="5330826" rtl="0" eaLnBrk="0" fontAlgn="base" hangingPunct="0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0"/>
        </a:defRPr>
      </a:lvl5pPr>
      <a:lvl6pPr marL="5756276" indent="-355600" algn="l" defTabSz="5330826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6pPr>
      <a:lvl7pPr marL="6670676" indent="-355600" algn="l" defTabSz="5330826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7pPr>
      <a:lvl8pPr marL="7585076" indent="-355600" algn="l" defTabSz="5330826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8pPr>
      <a:lvl9pPr marL="8499476" indent="-355600" algn="l" defTabSz="5330826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8.png"/><Relationship Id="rId18" Type="http://schemas.openxmlformats.org/officeDocument/2006/relationships/image" Target="../media/image18.sv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17" Type="http://schemas.openxmlformats.org/officeDocument/2006/relationships/image" Target="../media/image10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23.svg"/><Relationship Id="rId10" Type="http://schemas.openxmlformats.org/officeDocument/2006/relationships/image" Target="../media/image10.svg"/><Relationship Id="rId19" Type="http://schemas.openxmlformats.org/officeDocument/2006/relationships/image" Target="../media/image11.png"/><Relationship Id="rId4" Type="http://schemas.openxmlformats.org/officeDocument/2006/relationships/image" Target="../media/image4.svg"/><Relationship Id="rId9" Type="http://schemas.openxmlformats.org/officeDocument/2006/relationships/image" Target="../media/image6.png"/><Relationship Id="rId14" Type="http://schemas.openxmlformats.org/officeDocument/2006/relationships/image" Target="../media/image14.sv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304825E6-FD8F-4DEC-8356-A84B1E7AE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869950"/>
            <a:ext cx="41910000" cy="332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78" tIns="44840" rIns="89678" bIns="44840">
            <a:spAutoFit/>
          </a:bodyPr>
          <a:lstStyle>
            <a:lvl1pPr defTabSz="449263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8000" dirty="0"/>
              <a:t>Title (the shorter the better, include key words)</a:t>
            </a:r>
          </a:p>
          <a:p>
            <a:pPr algn="ctr"/>
            <a:r>
              <a:rPr lang="en-US" altLang="en-US" sz="7000" dirty="0"/>
              <a:t>Your name/s</a:t>
            </a:r>
          </a:p>
          <a:p>
            <a:pPr algn="ctr"/>
            <a:r>
              <a:rPr lang="en-US" altLang="en-US" sz="6000" dirty="0"/>
              <a:t>Faculty Advisor/s: (their name/s), </a:t>
            </a:r>
            <a:r>
              <a:rPr lang="en-US" altLang="en-US" sz="6000" dirty="0" err="1"/>
              <a:t>Dept</a:t>
            </a:r>
            <a:r>
              <a:rPr lang="en-US" altLang="en-US" sz="6000" dirty="0"/>
              <a:t> of ____, Florida Institute of Technology (and/or other institution)</a:t>
            </a:r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209224EF-8B8A-4403-9EB5-8D506A47E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6" y="5686427"/>
            <a:ext cx="39865300" cy="2597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7000" dirty="0">
                <a:solidFill>
                  <a:srgbClr val="760000"/>
                </a:solidFill>
              </a:rPr>
              <a:t>	</a:t>
            </a:r>
            <a:r>
              <a:rPr lang="en-US" altLang="en-US" sz="7200" u="sng" dirty="0">
                <a:solidFill>
                  <a:srgbClr val="760000"/>
                </a:solidFill>
              </a:rPr>
              <a:t>INSTRUCTIONS</a:t>
            </a:r>
          </a:p>
          <a:p>
            <a:pPr eaLnBrk="1" hangingPunct="1"/>
            <a:endParaRPr lang="en-US" altLang="en-US" sz="7000" u="sng" dirty="0">
              <a:solidFill>
                <a:srgbClr val="760000"/>
              </a:solidFill>
            </a:endParaRPr>
          </a:p>
          <a:p>
            <a:pPr eaLnBrk="1" hangingPunct="1"/>
            <a:r>
              <a:rPr lang="en-US" altLang="en-US" sz="5600" dirty="0"/>
              <a:t>	</a:t>
            </a:r>
            <a:r>
              <a:rPr lang="en-US" altLang="en-US" sz="5600" u="sng" dirty="0"/>
              <a:t>DO NOT USE A COLOR BACKGROUND</a:t>
            </a:r>
          </a:p>
          <a:p>
            <a:pPr eaLnBrk="1" hangingPunct="1"/>
            <a:r>
              <a:rPr lang="en-US" altLang="en-US" sz="5600" dirty="0"/>
              <a:t>	</a:t>
            </a:r>
            <a:r>
              <a:rPr lang="en-US" altLang="en-US" sz="5600" u="sng" dirty="0"/>
              <a:t>KEEP ALL CONTENT WITHIN THE GOLD AND BURGUNDY BARS</a:t>
            </a:r>
            <a:r>
              <a:rPr lang="en-US" altLang="en-US" sz="5600" dirty="0"/>
              <a:t> (other than title etc., and logo as shown here)</a:t>
            </a:r>
            <a:endParaRPr lang="en-US" altLang="en-US" sz="5600" u="sng" dirty="0"/>
          </a:p>
          <a:p>
            <a:pPr eaLnBrk="1" hangingPunct="1"/>
            <a:r>
              <a:rPr lang="en-US" altLang="en-US" sz="5600" dirty="0"/>
              <a:t>	</a:t>
            </a:r>
            <a:r>
              <a:rPr lang="en-US" altLang="en-US" sz="5600" u="sng" dirty="0"/>
              <a:t>DO NOT CHANGE THE SIZE OF THE POSTER or alter/add to the Northrop Grumman footer</a:t>
            </a:r>
          </a:p>
          <a:p>
            <a:pPr eaLnBrk="1" hangingPunct="1"/>
            <a:r>
              <a:rPr lang="en-US" altLang="en-US" sz="5600" dirty="0"/>
              <a:t>	</a:t>
            </a:r>
            <a:r>
              <a:rPr lang="en-US" altLang="en-US" sz="5600" u="sng" dirty="0"/>
              <a:t>PLEASE KEEP THE TEXT READABLE.  AVOID USING FANCY FONTS OR FONTS SMALLER THAN 18 pts</a:t>
            </a:r>
          </a:p>
          <a:p>
            <a:pPr eaLnBrk="1" hangingPunct="1"/>
            <a:endParaRPr lang="en-US" altLang="en-US" sz="5600" i="1" u="sng" dirty="0"/>
          </a:p>
          <a:p>
            <a:pPr eaLnBrk="1" hangingPunct="1"/>
            <a:r>
              <a:rPr lang="en-US" altLang="en-US" sz="5600" i="1" dirty="0"/>
              <a:t>	</a:t>
            </a:r>
            <a:r>
              <a:rPr lang="en-US" altLang="en-US" sz="5600" i="1" u="sng" dirty="0"/>
              <a:t>Your Poster file should be named as follows</a:t>
            </a:r>
            <a:r>
              <a:rPr lang="en-US" altLang="en-US" sz="5600" dirty="0"/>
              <a:t>: </a:t>
            </a:r>
          </a:p>
          <a:p>
            <a:pPr eaLnBrk="1" hangingPunct="1"/>
            <a:r>
              <a:rPr lang="en-US" altLang="en-US" sz="5600" dirty="0"/>
              <a:t>	Showcase2018_POSTER_Capstone </a:t>
            </a:r>
            <a:r>
              <a:rPr lang="en-US" altLang="en-US" sz="5600" dirty="0" err="1"/>
              <a:t>Major_YourTeamName</a:t>
            </a:r>
            <a:r>
              <a:rPr lang="en-US" altLang="en-US" sz="5600" dirty="0"/>
              <a:t>     (ex. </a:t>
            </a:r>
            <a:r>
              <a:rPr lang="en-US" altLang="en-US" sz="5600" dirty="0"/>
              <a:t>Showcase2018_POSTER_AE_WINDS)</a:t>
            </a:r>
            <a:endParaRPr lang="en-US" altLang="en-US" sz="5600" dirty="0"/>
          </a:p>
          <a:p>
            <a:pPr eaLnBrk="1" hangingPunct="1"/>
            <a:r>
              <a:rPr lang="en-US" altLang="en-US" sz="5600" dirty="0"/>
              <a:t> </a:t>
            </a:r>
          </a:p>
          <a:p>
            <a:pPr eaLnBrk="1" hangingPunct="1"/>
            <a:r>
              <a:rPr lang="en-US" altLang="en-US" sz="5600" dirty="0"/>
              <a:t>	</a:t>
            </a:r>
            <a:r>
              <a:rPr lang="en-US" altLang="en-US" sz="4800" u="sng" dirty="0"/>
              <a:t>For your </a:t>
            </a:r>
            <a:r>
              <a:rPr lang="ja-JP" altLang="en-US" sz="4800" u="sng" dirty="0"/>
              <a:t>“</a:t>
            </a:r>
            <a:r>
              <a:rPr lang="en-US" altLang="ja-JP" sz="4800" u="sng" dirty="0"/>
              <a:t>Category</a:t>
            </a:r>
            <a:r>
              <a:rPr lang="ja-JP" altLang="en-US" sz="4800" u="sng" dirty="0"/>
              <a:t>”</a:t>
            </a:r>
            <a:r>
              <a:rPr lang="en-US" altLang="ja-JP" sz="4800" u="sng" dirty="0"/>
              <a:t>, please use</a:t>
            </a:r>
            <a:r>
              <a:rPr lang="en-US" altLang="ja-JP" sz="4800" dirty="0"/>
              <a:t>:</a:t>
            </a:r>
          </a:p>
          <a:p>
            <a:pPr marL="863600" indent="-863600" eaLnBrk="1" hangingPunct="1"/>
            <a:r>
              <a:rPr lang="en-US" altLang="en-US" sz="4800" dirty="0"/>
              <a:t>	</a:t>
            </a:r>
            <a:r>
              <a:rPr lang="en-US" altLang="ja-JP" sz="4800" dirty="0"/>
              <a:t>Please place the symbols from those shown below for any category that is represented within your project in the top right corner 	of your poster. </a:t>
            </a:r>
            <a:r>
              <a:rPr lang="en-US" altLang="ja-JP" sz="4800" dirty="0"/>
              <a:t>For example if your project is aerospace engineering and the project includes electrical work, and computer 	programming the symbols for aerospace engineering, electrical and electronics engineering, and computer sciences will </a:t>
            </a:r>
            <a:r>
              <a:rPr lang="en-US" altLang="ja-JP" sz="4800" dirty="0" smtClean="0"/>
              <a:t>be placed </a:t>
            </a:r>
            <a:r>
              <a:rPr lang="en-US" altLang="ja-JP" sz="4800" dirty="0"/>
              <a:t>as </a:t>
            </a:r>
            <a:r>
              <a:rPr lang="en-US" altLang="ja-JP" sz="4800" dirty="0"/>
              <a:t>shown above.</a:t>
            </a:r>
          </a:p>
          <a:p>
            <a:pPr eaLnBrk="1" hangingPunct="1"/>
            <a:endParaRPr lang="en-US" altLang="en-US" sz="4800" b="0" dirty="0"/>
          </a:p>
          <a:p>
            <a:pPr eaLnBrk="1" hangingPunct="1"/>
            <a:r>
              <a:rPr lang="en-US" altLang="en-US" sz="5600" b="0" dirty="0"/>
              <a:t>	</a:t>
            </a:r>
          </a:p>
          <a:p>
            <a:pPr eaLnBrk="1" hangingPunct="1"/>
            <a:endParaRPr lang="en-US" altLang="en-US" sz="5600" b="0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5600" b="0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5600" b="0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5600" b="0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5600" b="0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5600" b="0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5600" b="0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5600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5600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6000" i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altLang="en-US" sz="7200" i="1" dirty="0">
                <a:solidFill>
                  <a:srgbClr val="FF0000"/>
                </a:solidFill>
              </a:rPr>
              <a:t>Please follow all instructions above</a:t>
            </a:r>
          </a:p>
          <a:p>
            <a:pPr algn="ctr" eaLnBrk="1" hangingPunct="1"/>
            <a:r>
              <a:rPr lang="en-US" altLang="en-US" sz="10400" dirty="0"/>
              <a:t>	</a:t>
            </a:r>
            <a:r>
              <a:rPr lang="en-US" altLang="en-US" sz="7200" dirty="0"/>
              <a:t>**delete this text </a:t>
            </a:r>
            <a:r>
              <a:rPr lang="en-US" altLang="en-US" sz="7200" dirty="0"/>
              <a:t>box, arrow and the example symbols**</a:t>
            </a:r>
            <a:endParaRPr lang="en-US" altLang="en-US" sz="7200" dirty="0"/>
          </a:p>
        </p:txBody>
      </p:sp>
      <p:sp>
        <p:nvSpPr>
          <p:cNvPr id="3076" name="TextBox 1">
            <a:extLst>
              <a:ext uri="{FF2B5EF4-FFF2-40B4-BE49-F238E27FC236}">
                <a16:creationId xmlns:a16="http://schemas.microsoft.com/office/drawing/2014/main" id="{4EA4261D-42B1-4F5F-AB56-B96FC3700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27" y="7273927"/>
            <a:ext cx="184731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400"/>
          </a:p>
        </p:txBody>
      </p:sp>
      <p:pic>
        <p:nvPicPr>
          <p:cNvPr id="6" name="Graphic 1" descr="Airplane">
            <a:extLst>
              <a:ext uri="{FF2B5EF4-FFF2-40B4-BE49-F238E27FC236}">
                <a16:creationId xmlns:a16="http://schemas.microsoft.com/office/drawing/2014/main" id="{A8A7D3EB-A676-4850-8162-C48E223E33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608388" y="869950"/>
            <a:ext cx="1828800" cy="1828800"/>
          </a:xfrm>
          <a:prstGeom prst="rect">
            <a:avLst/>
          </a:prstGeom>
        </p:spPr>
      </p:pic>
      <p:pic>
        <p:nvPicPr>
          <p:cNvPr id="7" name="Graphic 12" descr="Power">
            <a:extLst>
              <a:ext uri="{FF2B5EF4-FFF2-40B4-BE49-F238E27FC236}">
                <a16:creationId xmlns:a16="http://schemas.microsoft.com/office/drawing/2014/main" id="{796FBD5E-0432-4CD3-A0ED-D913DB49EF9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9319200" y="869950"/>
            <a:ext cx="1828800" cy="1828800"/>
          </a:xfrm>
          <a:prstGeom prst="rect">
            <a:avLst/>
          </a:prstGeom>
        </p:spPr>
      </p:pic>
      <p:pic>
        <p:nvPicPr>
          <p:cNvPr id="8" name="Graphic 8" descr="Computer">
            <a:extLst>
              <a:ext uri="{FF2B5EF4-FFF2-40B4-BE49-F238E27FC236}">
                <a16:creationId xmlns:a16="http://schemas.microsoft.com/office/drawing/2014/main" id="{5458F320-D261-4BFF-8A01-2822FA02711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148000" y="869950"/>
            <a:ext cx="1828800" cy="1828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90334" y="18951678"/>
            <a:ext cx="33110532" cy="11690570"/>
            <a:chOff x="2248044" y="18951678"/>
            <a:chExt cx="33110532" cy="11690570"/>
          </a:xfrm>
        </p:grpSpPr>
        <p:pic>
          <p:nvPicPr>
            <p:cNvPr id="37" name="Graphic 1" descr="Airplane">
              <a:extLst>
                <a:ext uri="{FF2B5EF4-FFF2-40B4-BE49-F238E27FC236}">
                  <a16:creationId xmlns:a16="http://schemas.microsoft.com/office/drawing/2014/main" id="{F609D503-CF08-454E-9204-217913F02F33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572002" y="18951678"/>
              <a:ext cx="1828800" cy="1828800"/>
            </a:xfrm>
            <a:prstGeom prst="rect">
              <a:avLst/>
            </a:prstGeom>
          </p:spPr>
        </p:pic>
        <p:pic>
          <p:nvPicPr>
            <p:cNvPr id="38" name="Graphic 7" descr="Building">
              <a:extLst>
                <a:ext uri="{FF2B5EF4-FFF2-40B4-BE49-F238E27FC236}">
                  <a16:creationId xmlns:a16="http://schemas.microsoft.com/office/drawing/2014/main" id="{5D60E129-6BF0-4EE9-BF7B-35874A6C11C9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0773006" y="18951678"/>
              <a:ext cx="1828800" cy="18288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735918-E515-457C-A261-89EEF7937817}"/>
                </a:ext>
              </a:extLst>
            </p:cNvPr>
            <p:cNvSpPr txBox="1"/>
            <p:nvPr/>
          </p:nvSpPr>
          <p:spPr>
            <a:xfrm>
              <a:off x="3351179" y="20780477"/>
              <a:ext cx="425214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Aerospace Engineering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65A0B8-6B56-4261-9B56-3CD74807F9FA}"/>
                </a:ext>
              </a:extLst>
            </p:cNvPr>
            <p:cNvSpPr txBox="1"/>
            <p:nvPr/>
          </p:nvSpPr>
          <p:spPr>
            <a:xfrm>
              <a:off x="8458200" y="20780478"/>
              <a:ext cx="645841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Civil Engineering and Construction Management</a:t>
              </a:r>
            </a:p>
          </p:txBody>
        </p:sp>
        <p:pic>
          <p:nvPicPr>
            <p:cNvPr id="43" name="Graphic 4" descr="Telescope">
              <a:extLst>
                <a:ext uri="{FF2B5EF4-FFF2-40B4-BE49-F238E27FC236}">
                  <a16:creationId xmlns:a16="http://schemas.microsoft.com/office/drawing/2014/main" id="{E9546D39-6873-44AE-8379-9DBD6C028B27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17231418" y="18951678"/>
              <a:ext cx="1828800" cy="18288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DC4AFE-A895-451A-8459-6230E30034D4}"/>
                </a:ext>
              </a:extLst>
            </p:cNvPr>
            <p:cNvSpPr txBox="1"/>
            <p:nvPr/>
          </p:nvSpPr>
          <p:spPr>
            <a:xfrm>
              <a:off x="14916612" y="20780479"/>
              <a:ext cx="645841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Physics, Astronomy, Astrophysics</a:t>
              </a:r>
            </a:p>
          </p:txBody>
        </p:sp>
        <p:pic>
          <p:nvPicPr>
            <p:cNvPr id="45" name="Graphic 8" descr="Computer">
              <a:extLst>
                <a:ext uri="{FF2B5EF4-FFF2-40B4-BE49-F238E27FC236}">
                  <a16:creationId xmlns:a16="http://schemas.microsoft.com/office/drawing/2014/main" id="{7BFE757B-54CD-4376-B765-ADEA9D1A2291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1703956" y="18951678"/>
              <a:ext cx="1828800" cy="18288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94AA1E-D3B5-4142-BFAC-6546DFD5679C}"/>
                </a:ext>
              </a:extLst>
            </p:cNvPr>
            <p:cNvSpPr txBox="1"/>
            <p:nvPr/>
          </p:nvSpPr>
          <p:spPr>
            <a:xfrm>
              <a:off x="20492283" y="20780478"/>
              <a:ext cx="425214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Computer Science</a:t>
              </a:r>
            </a:p>
          </p:txBody>
        </p:sp>
        <p:pic>
          <p:nvPicPr>
            <p:cNvPr id="47" name="Graphic 2" descr="DNA">
              <a:extLst>
                <a:ext uri="{FF2B5EF4-FFF2-40B4-BE49-F238E27FC236}">
                  <a16:creationId xmlns:a16="http://schemas.microsoft.com/office/drawing/2014/main" id="{51EE5E40-474F-4176-9B84-081A3494696D}"/>
                </a:ext>
              </a:extLst>
            </p:cNvPr>
            <p:cNvPicPr/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5956100" y="19213912"/>
              <a:ext cx="1828800" cy="18288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988D16-9F45-4472-8D50-F8C21110BE19}"/>
                </a:ext>
              </a:extLst>
            </p:cNvPr>
            <p:cNvSpPr txBox="1"/>
            <p:nvPr/>
          </p:nvSpPr>
          <p:spPr>
            <a:xfrm>
              <a:off x="24744429" y="21042713"/>
              <a:ext cx="425214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Biomedical Engineering</a:t>
              </a:r>
            </a:p>
          </p:txBody>
        </p:sp>
        <p:pic>
          <p:nvPicPr>
            <p:cNvPr id="49" name="Graphic 3" descr="Microscope">
              <a:extLst>
                <a:ext uri="{FF2B5EF4-FFF2-40B4-BE49-F238E27FC236}">
                  <a16:creationId xmlns:a16="http://schemas.microsoft.com/office/drawing/2014/main" id="{2CC31327-021F-4AFD-969B-8D72403B678E}"/>
                </a:ext>
              </a:extLst>
            </p:cNvPr>
            <p:cNvPicPr/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30548724" y="18951678"/>
              <a:ext cx="1828800" cy="18288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F5FCEA-23A8-4191-AC68-8BD601080126}"/>
                </a:ext>
              </a:extLst>
            </p:cNvPr>
            <p:cNvSpPr txBox="1"/>
            <p:nvPr/>
          </p:nvSpPr>
          <p:spPr>
            <a:xfrm>
              <a:off x="29337053" y="20780476"/>
              <a:ext cx="425214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Biomedical Sciences</a:t>
              </a:r>
            </a:p>
          </p:txBody>
        </p:sp>
        <p:pic>
          <p:nvPicPr>
            <p:cNvPr id="51" name="Graphic 12" descr="Power">
              <a:extLst>
                <a:ext uri="{FF2B5EF4-FFF2-40B4-BE49-F238E27FC236}">
                  <a16:creationId xmlns:a16="http://schemas.microsoft.com/office/drawing/2014/main" id="{CF495D6D-56E7-41E9-96D6-20654CCADA89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214970" y="23547228"/>
              <a:ext cx="1828800" cy="18288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762AED-996F-4C49-85F9-80728803CE66}"/>
                </a:ext>
              </a:extLst>
            </p:cNvPr>
            <p:cNvSpPr txBox="1"/>
            <p:nvPr/>
          </p:nvSpPr>
          <p:spPr>
            <a:xfrm>
              <a:off x="28900164" y="25332159"/>
              <a:ext cx="645841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Electrical and </a:t>
              </a:r>
              <a:r>
                <a:rPr lang="en-US" sz="5600" b="0" dirty="0"/>
                <a:t>Electronics Engineering</a:t>
              </a:r>
            </a:p>
          </p:txBody>
        </p:sp>
        <p:pic>
          <p:nvPicPr>
            <p:cNvPr id="53" name="Graphic 9" descr="Anchor">
              <a:extLst>
                <a:ext uri="{FF2B5EF4-FFF2-40B4-BE49-F238E27FC236}">
                  <a16:creationId xmlns:a16="http://schemas.microsoft.com/office/drawing/2014/main" id="{9EC07774-B001-4E7B-A5DE-0881FC53BBDE}"/>
                </a:ext>
              </a:extLst>
            </p:cNvPr>
            <p:cNvPicPr/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4562850" y="23761882"/>
              <a:ext cx="1828800" cy="18288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DED421-A6C5-4413-8963-72993D3DA7C8}"/>
                </a:ext>
              </a:extLst>
            </p:cNvPr>
            <p:cNvSpPr txBox="1"/>
            <p:nvPr/>
          </p:nvSpPr>
          <p:spPr>
            <a:xfrm>
              <a:off x="2248044" y="25379269"/>
              <a:ext cx="6458412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Marine Biology, Oceanography, Ocean Engineering, and Environmental Science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C57404F-03D0-4768-810E-8A157366A69E}"/>
                </a:ext>
              </a:extLst>
            </p:cNvPr>
            <p:cNvSpPr txBox="1"/>
            <p:nvPr/>
          </p:nvSpPr>
          <p:spPr>
            <a:xfrm>
              <a:off x="9951475" y="26307469"/>
              <a:ext cx="425214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Chemical Engineering</a:t>
              </a:r>
            </a:p>
          </p:txBody>
        </p:sp>
        <p:pic>
          <p:nvPicPr>
            <p:cNvPr id="57" name="Graphic 10" descr="Bar chart">
              <a:extLst>
                <a:ext uri="{FF2B5EF4-FFF2-40B4-BE49-F238E27FC236}">
                  <a16:creationId xmlns:a16="http://schemas.microsoft.com/office/drawing/2014/main" id="{56310876-2E74-490D-9583-094C6199B382}"/>
                </a:ext>
              </a:extLst>
            </p:cNvPr>
            <p:cNvPicPr/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17225748" y="23761882"/>
              <a:ext cx="1828800" cy="1828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DEE969-8CF2-49CD-853D-95613822E165}"/>
                </a:ext>
              </a:extLst>
            </p:cNvPr>
            <p:cNvSpPr txBox="1"/>
            <p:nvPr/>
          </p:nvSpPr>
          <p:spPr>
            <a:xfrm>
              <a:off x="15767751" y="25590682"/>
              <a:ext cx="4890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Mathematical Sciences</a:t>
              </a:r>
            </a:p>
          </p:txBody>
        </p:sp>
        <p:pic>
          <p:nvPicPr>
            <p:cNvPr id="59" name="Graphic 6" descr="Flask">
              <a:extLst>
                <a:ext uri="{FF2B5EF4-FFF2-40B4-BE49-F238E27FC236}">
                  <a16:creationId xmlns:a16="http://schemas.microsoft.com/office/drawing/2014/main" id="{88DA8643-9559-4413-A008-07B20D55918E}"/>
                </a:ext>
              </a:extLst>
            </p:cNvPr>
            <p:cNvPicPr/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1903134" y="23761882"/>
              <a:ext cx="1828800" cy="18288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16AA86-4671-4D00-A3FB-5F7E3C31FC39}"/>
                </a:ext>
              </a:extLst>
            </p:cNvPr>
            <p:cNvSpPr txBox="1"/>
            <p:nvPr/>
          </p:nvSpPr>
          <p:spPr>
            <a:xfrm>
              <a:off x="20658117" y="25590682"/>
              <a:ext cx="42521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Chemistry</a:t>
              </a:r>
            </a:p>
          </p:txBody>
        </p:sp>
        <p:pic>
          <p:nvPicPr>
            <p:cNvPr id="61" name="Graphic 19" descr="Single gear">
              <a:extLst>
                <a:ext uri="{FF2B5EF4-FFF2-40B4-BE49-F238E27FC236}">
                  <a16:creationId xmlns:a16="http://schemas.microsoft.com/office/drawing/2014/main" id="{9DD47B36-ED24-4FF8-8670-379D02BE3C43}"/>
                </a:ext>
              </a:extLst>
            </p:cNvPr>
            <p:cNvPicPr/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26188624" y="23547228"/>
              <a:ext cx="1828800" cy="18288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3807EAA-7901-40CE-87B8-D6D2DFD5392F}"/>
                </a:ext>
              </a:extLst>
            </p:cNvPr>
            <p:cNvSpPr txBox="1"/>
            <p:nvPr/>
          </p:nvSpPr>
          <p:spPr>
            <a:xfrm>
              <a:off x="24976953" y="25392731"/>
              <a:ext cx="425214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0" dirty="0"/>
                <a:t>Mechanical Engineering</a:t>
              </a:r>
            </a:p>
          </p:txBody>
        </p:sp>
      </p:grpSp>
      <p:cxnSp>
        <p:nvCxnSpPr>
          <p:cNvPr id="3" name="Elbow Connector 2"/>
          <p:cNvCxnSpPr>
            <a:endCxn id="8" idx="3"/>
          </p:cNvCxnSpPr>
          <p:nvPr/>
        </p:nvCxnSpPr>
        <p:spPr bwMode="auto">
          <a:xfrm rot="5400000" flipH="1" flipV="1">
            <a:off x="29554163" y="10415255"/>
            <a:ext cx="22053542" cy="4791732"/>
          </a:xfrm>
          <a:prstGeom prst="bentConnector4">
            <a:avLst>
              <a:gd name="adj1" fmla="val 15"/>
              <a:gd name="adj2" fmla="val 201246"/>
            </a:avLst>
          </a:prstGeom>
          <a:solidFill>
            <a:schemeClr val="accent1"/>
          </a:solidFill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8" y="24049749"/>
            <a:ext cx="1828800" cy="20179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73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Default Design</vt:lpstr>
      <vt:lpstr>PowerPoint Presentation</vt:lpstr>
    </vt:vector>
  </TitlesOfParts>
  <Company>Florida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shopper</dc:creator>
  <cp:lastModifiedBy>Deep Patel</cp:lastModifiedBy>
  <cp:revision>70</cp:revision>
  <dcterms:created xsi:type="dcterms:W3CDTF">2007-04-04T14:17:42Z</dcterms:created>
  <dcterms:modified xsi:type="dcterms:W3CDTF">2018-01-30T22:54:09Z</dcterms:modified>
</cp:coreProperties>
</file>