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0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5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2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5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8F9C190-A90E-4E87-87E3-329D972BE12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45F9B2-3FBC-450B-BD84-E09C2272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38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the amount of memory an algorithm needs at worst case. How does space grows, as the number inputs grows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Screenshot (51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5" t="26043" r="26448" b="15943"/>
          <a:stretch/>
        </p:blipFill>
        <p:spPr bwMode="auto">
          <a:xfrm>
            <a:off x="2550694" y="2957310"/>
            <a:ext cx="6272463" cy="323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28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Screenshot (5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43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Drop constant in big O </a:t>
            </a:r>
            <a:r>
              <a:rPr lang="en-US" b="1" dirty="0" smtClean="0"/>
              <a:t>notation: </a:t>
            </a:r>
            <a:r>
              <a:rPr lang="en-US" dirty="0" smtClean="0"/>
              <a:t>These constants mean </a:t>
            </a:r>
            <a:r>
              <a:rPr lang="en-US" dirty="0"/>
              <a:t>external factors like computer capability, and we are only interested in algorithm only.</a:t>
            </a:r>
          </a:p>
          <a:p>
            <a:r>
              <a:rPr lang="en-US" b="1" dirty="0" smtClean="0"/>
              <a:t>Constant </a:t>
            </a:r>
            <a:r>
              <a:rPr lang="en-US" dirty="0" smtClean="0"/>
              <a:t>is another factor, so it is simplified to only focus on input growth.</a:t>
            </a:r>
            <a:endParaRPr lang="en-US" b="1" dirty="0"/>
          </a:p>
        </p:txBody>
      </p:sp>
      <p:pic>
        <p:nvPicPr>
          <p:cNvPr id="9218" name="Picture 2" descr="Screenshot (519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25329" r="61208" b="56944"/>
          <a:stretch/>
        </p:blipFill>
        <p:spPr bwMode="auto">
          <a:xfrm>
            <a:off x="2713234" y="3769894"/>
            <a:ext cx="6732401" cy="217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7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Non Dominant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dominant term</a:t>
            </a:r>
            <a:r>
              <a:rPr lang="en-US" dirty="0"/>
              <a:t> is the one that grows the fastest as </a:t>
            </a:r>
            <a:r>
              <a:rPr lang="en-US" dirty="0" smtClean="0"/>
              <a:t>n </a:t>
            </a:r>
            <a:r>
              <a:rPr lang="en-US" dirty="0"/>
              <a:t>(the size of the input) becomes very </a:t>
            </a:r>
            <a:r>
              <a:rPr lang="en-US" dirty="0" smtClean="0"/>
              <a:t>large.</a:t>
            </a:r>
          </a:p>
          <a:p>
            <a:r>
              <a:rPr lang="en-US" dirty="0"/>
              <a:t>f(n)=3n</a:t>
            </a:r>
            <a:r>
              <a:rPr lang="en-US" baseline="30000" dirty="0"/>
              <a:t>3</a:t>
            </a:r>
            <a:r>
              <a:rPr lang="en-US" dirty="0"/>
              <a:t>+5n</a:t>
            </a:r>
            <a:r>
              <a:rPr lang="en-US" baseline="30000" dirty="0"/>
              <a:t>2</a:t>
            </a:r>
            <a:r>
              <a:rPr lang="en-US" dirty="0"/>
              <a:t>+2n+7</a:t>
            </a:r>
          </a:p>
          <a:p>
            <a:r>
              <a:rPr lang="en-US" dirty="0" smtClean="0"/>
              <a:t>In </a:t>
            </a:r>
            <a:r>
              <a:rPr lang="en-US" dirty="0"/>
              <a:t>the example above, </a:t>
            </a:r>
            <a:r>
              <a:rPr lang="en-US" b="1" dirty="0" smtClean="0"/>
              <a:t>3n</a:t>
            </a:r>
            <a:r>
              <a:rPr lang="en-US" b="1" baseline="30000" dirty="0" smtClean="0"/>
              <a:t>3 </a:t>
            </a:r>
            <a:r>
              <a:rPr lang="en-US" dirty="0" smtClean="0"/>
              <a:t>is </a:t>
            </a:r>
            <a:r>
              <a:rPr lang="en-US" dirty="0"/>
              <a:t>the dominant term because it increases the quickest compared to the others when </a:t>
            </a:r>
            <a:r>
              <a:rPr lang="en-US" b="1" dirty="0" smtClean="0"/>
              <a:t>n </a:t>
            </a:r>
            <a:r>
              <a:rPr lang="en-US" b="1" dirty="0"/>
              <a:t>is large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Practical Example</a:t>
            </a:r>
          </a:p>
          <a:p>
            <a:r>
              <a:rPr lang="en-US" dirty="0"/>
              <a:t>Let’s consider the growth of each term for different values of </a:t>
            </a:r>
            <a:r>
              <a:rPr lang="en-US" dirty="0" smtClean="0"/>
              <a:t>n</a:t>
            </a:r>
            <a:r>
              <a:rPr lang="en-US" dirty="0"/>
              <a:t>:</a:t>
            </a:r>
          </a:p>
          <a:p>
            <a:r>
              <a:rPr lang="en-US" b="1" dirty="0"/>
              <a:t>For </a:t>
            </a:r>
            <a:r>
              <a:rPr lang="en-US" b="1" dirty="0" smtClean="0"/>
              <a:t>n=1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3</a:t>
            </a:r>
            <a:r>
              <a:rPr lang="en-US" dirty="0" smtClean="0"/>
              <a:t>+5+2+7=17</a:t>
            </a:r>
          </a:p>
          <a:p>
            <a:r>
              <a:rPr lang="en-US" b="1" dirty="0" smtClean="0"/>
              <a:t>For n=10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3000</a:t>
            </a:r>
            <a:r>
              <a:rPr lang="en-US" dirty="0"/>
              <a:t>+500+20+7=3527</a:t>
            </a:r>
          </a:p>
          <a:p>
            <a:r>
              <a:rPr lang="en-US" b="1" dirty="0" smtClean="0"/>
              <a:t>For n=100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3000000</a:t>
            </a:r>
            <a:r>
              <a:rPr lang="en-US" dirty="0"/>
              <a:t>+50000+200+7=3050207</a:t>
            </a:r>
          </a:p>
        </p:txBody>
      </p:sp>
    </p:spTree>
    <p:extLst>
      <p:ext uri="{BB962C8B-B14F-4D97-AF65-F5344CB8AC3E}">
        <p14:creationId xmlns:p14="http://schemas.microsoft.com/office/powerpoint/2010/main" val="369853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Non Dominant </a:t>
            </a:r>
            <a:r>
              <a:rPr lang="en-US" dirty="0" smtClean="0"/>
              <a:t>Terms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b="1" dirty="0" smtClean="0"/>
              <a:t>n </a:t>
            </a:r>
            <a:r>
              <a:rPr lang="en-US" dirty="0" smtClean="0"/>
              <a:t>increases </a:t>
            </a:r>
            <a:r>
              <a:rPr lang="en-US" dirty="0"/>
              <a:t>from 1 to 100, the contribution of the 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and constant terms becomes much smaller compared to the contribution from the </a:t>
            </a:r>
            <a:r>
              <a:rPr lang="en-US" b="1" dirty="0" smtClean="0"/>
              <a:t>n</a:t>
            </a:r>
            <a:r>
              <a:rPr lang="en-US" b="1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term</a:t>
            </a:r>
            <a:r>
              <a:rPr lang="en-US" dirty="0" smtClean="0"/>
              <a:t>.</a:t>
            </a:r>
          </a:p>
          <a:p>
            <a:r>
              <a:rPr lang="en-US" dirty="0"/>
              <a:t>As the input size </a:t>
            </a:r>
            <a:r>
              <a:rPr lang="en-US" dirty="0" smtClean="0"/>
              <a:t>n </a:t>
            </a:r>
            <a:r>
              <a:rPr lang="en-US" dirty="0"/>
              <a:t>increases, certain terms in a complexity function become insignificant compared to others. This is why we drop non-dominant terms; they do not affect the overall growth rate as </a:t>
            </a:r>
            <a:r>
              <a:rPr lang="en-US" dirty="0" smtClean="0"/>
              <a:t>n approaches </a:t>
            </a:r>
            <a:r>
              <a:rPr lang="en-US" dirty="0"/>
              <a:t>infinity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other words, what term has the most </a:t>
            </a:r>
            <a:r>
              <a:rPr lang="en-US" b="1" dirty="0" smtClean="0"/>
              <a:t>significant impact </a:t>
            </a:r>
            <a:r>
              <a:rPr lang="en-US" dirty="0" smtClean="0"/>
              <a:t>on the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8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Screenshot (52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3174"/>
            <a:ext cx="12188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80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&amp; Multiplication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2" t="23980" r="4979" b="6586"/>
          <a:stretch/>
        </p:blipFill>
        <p:spPr>
          <a:xfrm>
            <a:off x="2471723" y="2053242"/>
            <a:ext cx="7218073" cy="3773979"/>
          </a:xfrm>
        </p:spPr>
      </p:pic>
    </p:spTree>
    <p:extLst>
      <p:ext uri="{BB962C8B-B14F-4D97-AF65-F5344CB8AC3E}">
        <p14:creationId xmlns:p14="http://schemas.microsoft.com/office/powerpoint/2010/main" val="389379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Measuring Big O of an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 t="23774" r="25840" b="17770"/>
          <a:stretch/>
        </p:blipFill>
        <p:spPr>
          <a:xfrm>
            <a:off x="1995054" y="1870364"/>
            <a:ext cx="7049193" cy="4277716"/>
          </a:xfrm>
        </p:spPr>
      </p:pic>
    </p:spTree>
    <p:extLst>
      <p:ext uri="{BB962C8B-B14F-4D97-AF65-F5344CB8AC3E}">
        <p14:creationId xmlns:p14="http://schemas.microsoft.com/office/powerpoint/2010/main" val="206605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Complexities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3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Statements (Addition Rule)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Combined </a:t>
            </a:r>
            <a:r>
              <a:rPr lang="pt-BR" b="1" dirty="0" smtClean="0"/>
              <a:t>Complexity</a:t>
            </a:r>
          </a:p>
          <a:p>
            <a:pPr lvl="1"/>
            <a:r>
              <a:rPr lang="pt-BR" dirty="0" smtClean="0"/>
              <a:t>O(n)+O(n^2)=</a:t>
            </a:r>
            <a:r>
              <a:rPr lang="pt-BR" b="1" dirty="0" smtClean="0"/>
              <a:t>O(n^2)</a:t>
            </a:r>
          </a:p>
          <a:p>
            <a:pPr lvl="1"/>
            <a:r>
              <a:rPr lang="en-US" b="1" dirty="0" smtClean="0"/>
              <a:t>Rule</a:t>
            </a:r>
            <a:r>
              <a:rPr lang="en-US" dirty="0"/>
              <a:t>: Only the term with the highest growth rate (largest Big-O) </a:t>
            </a:r>
            <a:r>
              <a:rPr lang="en-US" dirty="0" smtClean="0"/>
              <a:t>matters.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18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and metric used to describe the efficiency of algorithms. How does time and space taken to run a program increase as the number of inputs increase.</a:t>
            </a:r>
          </a:p>
        </p:txBody>
      </p:sp>
    </p:spTree>
    <p:extLst>
      <p:ext uri="{BB962C8B-B14F-4D97-AF65-F5344CB8AC3E}">
        <p14:creationId xmlns:p14="http://schemas.microsoft.com/office/powerpoint/2010/main" val="92096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Statements (Multiplication Rule)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Combined </a:t>
            </a:r>
            <a:r>
              <a:rPr lang="pt-BR" b="1" dirty="0" smtClean="0"/>
              <a:t>Complexity:</a:t>
            </a:r>
            <a:endParaRPr lang="pt-BR" dirty="0" smtClean="0"/>
          </a:p>
          <a:p>
            <a:pPr lvl="1"/>
            <a:r>
              <a:rPr lang="pt-BR" dirty="0" smtClean="0"/>
              <a:t>O(n</a:t>
            </a:r>
            <a:r>
              <a:rPr lang="pt-BR" dirty="0"/>
              <a:t>)×O(n</a:t>
            </a:r>
            <a:r>
              <a:rPr lang="pt-BR" dirty="0" smtClean="0"/>
              <a:t>)= </a:t>
            </a:r>
            <a:r>
              <a:rPr lang="pt-BR" b="1" dirty="0" smtClean="0"/>
              <a:t>O(n^2)</a:t>
            </a:r>
          </a:p>
          <a:p>
            <a:pPr lvl="2"/>
            <a:r>
              <a:rPr lang="pt-BR" b="1" dirty="0" smtClean="0"/>
              <a:t>O(n * n) = O(n^2)</a:t>
            </a:r>
          </a:p>
          <a:p>
            <a:r>
              <a:rPr lang="pt-BR" dirty="0"/>
              <a:t>O(n) * O(n^2) = O(n * n^2) = </a:t>
            </a:r>
            <a:r>
              <a:rPr lang="pt-BR" b="1" dirty="0"/>
              <a:t>O(n^3)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84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(Maximum Rule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complexity of the </a:t>
            </a:r>
            <a:r>
              <a:rPr lang="en-US" b="1" dirty="0"/>
              <a:t>branch</a:t>
            </a:r>
            <a:r>
              <a:rPr lang="en-US" dirty="0"/>
              <a:t> with the </a:t>
            </a:r>
            <a:r>
              <a:rPr lang="en-US" b="1" dirty="0"/>
              <a:t>highest order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If(){</a:t>
            </a:r>
            <a:br>
              <a:rPr lang="en-US" dirty="0" smtClean="0"/>
            </a:br>
            <a:r>
              <a:rPr lang="en-US" dirty="0" smtClean="0"/>
              <a:t>O(1) </a:t>
            </a:r>
            <a:br>
              <a:rPr lang="en-US" dirty="0" smtClean="0"/>
            </a:br>
            <a:r>
              <a:rPr lang="en-US" dirty="0" smtClean="0"/>
              <a:t>} else{</a:t>
            </a:r>
            <a:br>
              <a:rPr lang="en-US" dirty="0" smtClean="0"/>
            </a:br>
            <a:r>
              <a:rPr lang="en-US" dirty="0" smtClean="0"/>
              <a:t>O(n)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Is</a:t>
            </a:r>
            <a:r>
              <a:rPr lang="en-US" b="1" dirty="0" smtClean="0"/>
              <a:t> O(n)</a:t>
            </a:r>
          </a:p>
        </p:txBody>
      </p:sp>
    </p:spTree>
    <p:extLst>
      <p:ext uri="{BB962C8B-B14F-4D97-AF65-F5344CB8AC3E}">
        <p14:creationId xmlns:p14="http://schemas.microsoft.com/office/powerpoint/2010/main" val="80772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2^n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5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</a:t>
            </a:r>
            <a:r>
              <a:rPr lang="en-US" dirty="0"/>
              <a:t>how the runtime of a function increases as the size of input increases</a:t>
            </a:r>
            <a:r>
              <a:rPr lang="en-US" dirty="0" smtClean="0"/>
              <a:t>.</a:t>
            </a:r>
          </a:p>
          <a:p>
            <a:r>
              <a:rPr lang="en-US" b="1" dirty="0"/>
              <a:t>Algorithms </a:t>
            </a:r>
            <a:r>
              <a:rPr lang="en-US" dirty="0"/>
              <a:t>perform differently based on conditions. Three case scenarios in measuring performance of any given </a:t>
            </a:r>
            <a:r>
              <a:rPr lang="en-US" dirty="0" smtClean="0"/>
              <a:t>algorithm</a:t>
            </a:r>
          </a:p>
          <a:p>
            <a:pPr lvl="1"/>
            <a:r>
              <a:rPr lang="en-US" b="1" dirty="0"/>
              <a:t>Best Case: </a:t>
            </a:r>
            <a:r>
              <a:rPr lang="en-US" dirty="0"/>
              <a:t>The scenario where the algorithm performs the least amount of work, usually represented by the minimum number of operations needed.</a:t>
            </a:r>
          </a:p>
          <a:p>
            <a:pPr lvl="1"/>
            <a:r>
              <a:rPr lang="en-US" b="1" dirty="0"/>
              <a:t>Average Case: </a:t>
            </a:r>
            <a:r>
              <a:rPr lang="en-US" dirty="0"/>
              <a:t>The expected scenario, which represents the average amount of work the algorithm does across all possible inputs.</a:t>
            </a:r>
          </a:p>
          <a:p>
            <a:pPr lvl="1"/>
            <a:r>
              <a:rPr lang="en-US" b="1" dirty="0"/>
              <a:t>Worst Case: </a:t>
            </a:r>
            <a:r>
              <a:rPr lang="en-US" dirty="0"/>
              <a:t>The scenario where the algorithm performs the most work, typically represented by the maximum number of operations needed.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4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Complexities – O(1)</a:t>
            </a:r>
            <a:endParaRPr lang="en-US" dirty="0"/>
          </a:p>
        </p:txBody>
      </p:sp>
      <p:pic>
        <p:nvPicPr>
          <p:cNvPr id="4" name="Content Placeholder 3" descr="C:\Users\davnd\AppData\Local\Microsoft\Windows\INetCache\Content.Word\vlcsnap-2024-10-26-20h38m08s002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23047" r="24017" b="14062"/>
          <a:stretch/>
        </p:blipFill>
        <p:spPr bwMode="auto">
          <a:xfrm>
            <a:off x="2615664" y="2919663"/>
            <a:ext cx="6930191" cy="2582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8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Complexities – O(n)</a:t>
            </a:r>
            <a:endParaRPr lang="en-US" dirty="0"/>
          </a:p>
        </p:txBody>
      </p:sp>
      <p:pic>
        <p:nvPicPr>
          <p:cNvPr id="2052" name="Picture 4" descr="vlcsnap-2024-10-26-20h39m05s03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" t="10235" r="10126" b="10690"/>
          <a:stretch/>
        </p:blipFill>
        <p:spPr bwMode="auto">
          <a:xfrm>
            <a:off x="1706454" y="1965960"/>
            <a:ext cx="8748612" cy="407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7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Complexities – O(Log N)</a:t>
            </a:r>
            <a:endParaRPr lang="en-US" dirty="0"/>
          </a:p>
        </p:txBody>
      </p:sp>
      <p:pic>
        <p:nvPicPr>
          <p:cNvPr id="3074" name="Picture 2" descr="vlcsnap-2024-10-26-23h50m47s8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25362" r="12340" b="11562"/>
          <a:stretch/>
        </p:blipFill>
        <p:spPr bwMode="auto">
          <a:xfrm>
            <a:off x="1419839" y="1965960"/>
            <a:ext cx="9321841" cy="441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03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Complexities –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vlcsnap-2024-10-26-23h54m26s8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24055" r="9100" b="11168"/>
          <a:stretch/>
        </p:blipFill>
        <p:spPr bwMode="auto">
          <a:xfrm>
            <a:off x="1700464" y="2142423"/>
            <a:ext cx="8297402" cy="388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87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Complexities –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 descr="vlcsnap-2024-10-26-23h55m56s18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24929" r="23142" b="11130"/>
          <a:stretch/>
        </p:blipFill>
        <p:spPr bwMode="auto">
          <a:xfrm>
            <a:off x="2190950" y="1965960"/>
            <a:ext cx="7779619" cy="437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23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146" name="Picture 2" descr="vlcsnap-2024-10-26-23h58m03s19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2" t="21896" r="21366" b="9008"/>
          <a:stretch/>
        </p:blipFill>
        <p:spPr bwMode="auto">
          <a:xfrm>
            <a:off x="1315453" y="1965960"/>
            <a:ext cx="9480884" cy="435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74311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256</TotalTime>
  <Words>511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Corbel</vt:lpstr>
      <vt:lpstr>Basis</vt:lpstr>
      <vt:lpstr>Big O Notation</vt:lpstr>
      <vt:lpstr>Definition</vt:lpstr>
      <vt:lpstr>Time Complexity</vt:lpstr>
      <vt:lpstr>Runtime Complexities – O(1)</vt:lpstr>
      <vt:lpstr>Runtime Complexities – O(n)</vt:lpstr>
      <vt:lpstr>Runtime Complexities – O(Log N)</vt:lpstr>
      <vt:lpstr>Runtime Complexities – O(n2)</vt:lpstr>
      <vt:lpstr>Runtime Complexities – O(2n)</vt:lpstr>
      <vt:lpstr>Summary</vt:lpstr>
      <vt:lpstr>Space Complexity</vt:lpstr>
      <vt:lpstr>PowerPoint Presentation</vt:lpstr>
      <vt:lpstr>Drop Constant</vt:lpstr>
      <vt:lpstr>Drop Non Dominant Terms</vt:lpstr>
      <vt:lpstr>Drop Non Dominant Terms Cont’d</vt:lpstr>
      <vt:lpstr>Why </vt:lpstr>
      <vt:lpstr>Addition &amp; Multiplication</vt:lpstr>
      <vt:lpstr>Rules of Measuring Big O of an Algorithm</vt:lpstr>
      <vt:lpstr>Rules of Complexities</vt:lpstr>
      <vt:lpstr>Sequential Statements (Addition Rule)</vt:lpstr>
      <vt:lpstr>Nested Statements (Multiplication Rule)</vt:lpstr>
      <vt:lpstr>Conditional (Maximum Rule)</vt:lpstr>
      <vt:lpstr>Recursive Calls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Notation</dc:title>
  <dc:creator>Microsoft account</dc:creator>
  <cp:lastModifiedBy>Microsoft account</cp:lastModifiedBy>
  <cp:revision>21</cp:revision>
  <dcterms:created xsi:type="dcterms:W3CDTF">2024-10-27T07:41:06Z</dcterms:created>
  <dcterms:modified xsi:type="dcterms:W3CDTF">2024-10-28T11:28:47Z</dcterms:modified>
</cp:coreProperties>
</file>