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Old Standard TT" panose="020B0604020202020204" charset="0"/>
      <p:regular r:id="rId31"/>
      <p:bold r:id="rId32"/>
      <p:italic r:id="rId33"/>
    </p:embeddedFont>
    <p:embeddedFont>
      <p:font typeface="Georgia" panose="02040502050405020303" pitchFamily="18"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AB11F69-C39A-412A-BB30-AD8F21CF553C}">
  <a:tblStyle styleId="{CAB11F69-C39A-412A-BB30-AD8F21CF553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76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otexts.org/fpp/9/2#fn:3"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russia-direct.org/rd-explainer-oil-prices-and-russia"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Autoregressive distributed lag model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r>
              <a:rPr lang="en" sz="1200">
                <a:solidFill>
                  <a:srgbClr val="333333"/>
                </a:solidFill>
                <a:highlight>
                  <a:srgbClr val="FFFFFF"/>
                </a:highlight>
                <a:latin typeface="Georgia"/>
                <a:ea typeface="Georgia"/>
                <a:cs typeface="Georgia"/>
                <a:sym typeface="Georgia"/>
              </a:rPr>
              <a:t>SC is simply </a:t>
            </a:r>
            <a:r>
              <a:rPr lang="en" sz="1200">
                <a:solidFill>
                  <a:srgbClr val="FF0000"/>
                </a:solidFill>
                <a:highlight>
                  <a:srgbClr val="FFFFFF"/>
                </a:highlight>
                <a:latin typeface="Georgia"/>
                <a:ea typeface="Georgia"/>
                <a:cs typeface="Georgia"/>
                <a:sym typeface="Georgia"/>
              </a:rPr>
              <a:t>another name for the BIC</a:t>
            </a:r>
            <a:r>
              <a:rPr lang="en" sz="1200">
                <a:solidFill>
                  <a:srgbClr val="333333"/>
                </a:solidFill>
                <a:highlight>
                  <a:srgbClr val="FFFFFF"/>
                </a:highlight>
                <a:latin typeface="Georgia"/>
                <a:ea typeface="Georgia"/>
                <a:cs typeface="Georgia"/>
                <a:sym typeface="Georgia"/>
              </a:rPr>
              <a:t> (SC stands for Schwarz Criterion after Gideon Schwarz who proposed it). HQ is the </a:t>
            </a:r>
            <a:r>
              <a:rPr lang="en" sz="1200">
                <a:solidFill>
                  <a:srgbClr val="FF0000"/>
                </a:solidFill>
                <a:highlight>
                  <a:srgbClr val="FFFFFF"/>
                </a:highlight>
                <a:latin typeface="Georgia"/>
                <a:ea typeface="Georgia"/>
                <a:cs typeface="Georgia"/>
                <a:sym typeface="Georgia"/>
              </a:rPr>
              <a:t>Hannan-Quinn criterion</a:t>
            </a:r>
            <a:r>
              <a:rPr lang="en" sz="1200">
                <a:solidFill>
                  <a:srgbClr val="333333"/>
                </a:solidFill>
                <a:highlight>
                  <a:srgbClr val="FFFFFF"/>
                </a:highlight>
                <a:latin typeface="Georgia"/>
                <a:ea typeface="Georgia"/>
                <a:cs typeface="Georgia"/>
                <a:sym typeface="Georgia"/>
              </a:rPr>
              <a:t> and FPE is the “</a:t>
            </a:r>
            <a:r>
              <a:rPr lang="en" sz="1200">
                <a:solidFill>
                  <a:srgbClr val="FF0000"/>
                </a:solidFill>
                <a:highlight>
                  <a:srgbClr val="FFFFFF"/>
                </a:highlight>
                <a:latin typeface="Georgia"/>
                <a:ea typeface="Georgia"/>
                <a:cs typeface="Georgia"/>
                <a:sym typeface="Georgia"/>
              </a:rPr>
              <a:t>Final Prediction Error” criterion.</a:t>
            </a:r>
            <a:r>
              <a:rPr lang="en" sz="1200" u="sng" baseline="30000">
                <a:solidFill>
                  <a:srgbClr val="3C6900"/>
                </a:solidFill>
                <a:highlight>
                  <a:srgbClr val="FFFFFF"/>
                </a:highlight>
                <a:latin typeface="Georgia"/>
                <a:ea typeface="Georgia"/>
                <a:cs typeface="Georgia"/>
                <a:sym typeface="Georgia"/>
                <a:hlinkClick r:id="rId3"/>
              </a:rPr>
              <a:t>3</a:t>
            </a:r>
            <a:r>
              <a:rPr lang="en" sz="1200">
                <a:solidFill>
                  <a:srgbClr val="333333"/>
                </a:solidFill>
                <a:highlight>
                  <a:srgbClr val="FFFFFF"/>
                </a:highlight>
                <a:latin typeface="Georgia"/>
                <a:ea typeface="Georgia"/>
                <a:cs typeface="Georgia"/>
                <a:sym typeface="Georgia"/>
              </a:rPr>
              <a:t> Care should be taken using the AIC as it tends to choose large numbers of lags. Instead, for VAR models, we prefer to use the BIC.</a:t>
            </a:r>
            <a:endParaRPr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Do the in-sample Prediction from 2015Q2 to 2016Q3</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http://www.russia-direct.org/rd-explainer-oil-prices-and-russia</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Russian Central Bank, bloomberg graph</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X-13ARIMA-Seats cut off one year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If a non-stationary series, yt must be differenced d times before it becomes stationary, then it is said to be integrated of order d. We write yt ∼ I(d).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spcAft>
                <a:spcPts val="0"/>
              </a:spcAft>
              <a:buNone/>
            </a:pPr>
            <a:endParaRPr/>
          </a:p>
        </p:txBody>
      </p:sp>
      <p:cxnSp>
        <p:nvCxnSpPr>
          <p:cNvPr id="11" name="Shape 11"/>
          <p:cNvCxnSpPr/>
          <p:nvPr/>
        </p:nvCxnSpPr>
        <p:spPr>
          <a:xfrm>
            <a:off x="641934" y="3597500"/>
            <a:ext cx="390300"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512700" y="1893300"/>
            <a:ext cx="8118600" cy="1522800"/>
          </a:xfrm>
          <a:prstGeom prst="rect">
            <a:avLst/>
          </a:prstGeom>
        </p:spPr>
        <p:txBody>
          <a:bodyPr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p:spPr>
        <p:txBody>
          <a:bodyPr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Shape 43"/>
          <p:cNvSpPr txBox="1">
            <a:spLocks noGrp="1"/>
          </p:cNvSpPr>
          <p:nvPr>
            <p:ph type="subTitle" idx="1"/>
          </p:nvPr>
        </p:nvSpPr>
        <p:spPr>
          <a:xfrm>
            <a:off x="265500" y="276900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dk1"/>
                </a:solidFill>
                <a:latin typeface="Old Standard TT"/>
                <a:ea typeface="Old Standard TT"/>
                <a:cs typeface="Old Standard TT"/>
                <a:sym typeface="Old Standard TT"/>
              </a:rPr>
              <a:t>‹#›</a:t>
            </a:fld>
            <a:endParaRPr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8.gif"/><Relationship Id="rId4" Type="http://schemas.openxmlformats.org/officeDocument/2006/relationships/image" Target="../media/image17.gif"/></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7.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4.gif"/><Relationship Id="rId3" Type="http://schemas.openxmlformats.org/officeDocument/2006/relationships/image" Target="../media/image29.png"/><Relationship Id="rId7" Type="http://schemas.openxmlformats.org/officeDocument/2006/relationships/image" Target="../media/image33.gif"/><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2.gif"/><Relationship Id="rId5" Type="http://schemas.openxmlformats.org/officeDocument/2006/relationships/image" Target="../media/image31.gif"/><Relationship Id="rId4" Type="http://schemas.openxmlformats.org/officeDocument/2006/relationships/image" Target="../media/image30.gif"/><Relationship Id="rId9" Type="http://schemas.openxmlformats.org/officeDocument/2006/relationships/image" Target="../media/image35.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1893300"/>
            <a:ext cx="8118600" cy="1522800"/>
          </a:xfrm>
          <a:prstGeom prst="rect">
            <a:avLst/>
          </a:prstGeom>
        </p:spPr>
        <p:txBody>
          <a:bodyPr wrap="square" lIns="91425" tIns="91425" rIns="91425" bIns="91425" anchor="b" anchorCtr="0">
            <a:noAutofit/>
          </a:bodyPr>
          <a:lstStyle/>
          <a:p>
            <a:pPr marL="0" lvl="0" indent="0">
              <a:spcBef>
                <a:spcPts val="0"/>
              </a:spcBef>
              <a:spcAft>
                <a:spcPts val="0"/>
              </a:spcAft>
              <a:buNone/>
            </a:pPr>
            <a:r>
              <a:rPr lang="en">
                <a:latin typeface="Times New Roman"/>
                <a:ea typeface="Times New Roman"/>
                <a:cs typeface="Times New Roman"/>
                <a:sym typeface="Times New Roman"/>
              </a:rPr>
              <a:t>The Role of Oil Prices </a:t>
            </a:r>
            <a:endParaRPr>
              <a:latin typeface="Times New Roman"/>
              <a:ea typeface="Times New Roman"/>
              <a:cs typeface="Times New Roman"/>
              <a:sym typeface="Times New Roman"/>
            </a:endParaRPr>
          </a:p>
          <a:p>
            <a:pPr marL="0" lvl="0" indent="0">
              <a:spcBef>
                <a:spcPts val="0"/>
              </a:spcBef>
              <a:spcAft>
                <a:spcPts val="0"/>
              </a:spcAft>
              <a:buNone/>
            </a:pPr>
            <a:r>
              <a:rPr lang="en">
                <a:latin typeface="Times New Roman"/>
                <a:ea typeface="Times New Roman"/>
                <a:cs typeface="Times New Roman"/>
                <a:sym typeface="Times New Roman"/>
              </a:rPr>
              <a:t>in Russia’s Economy</a:t>
            </a:r>
            <a:endParaRPr>
              <a:latin typeface="Times New Roman"/>
              <a:ea typeface="Times New Roman"/>
              <a:cs typeface="Times New Roman"/>
              <a:sym typeface="Times New Roman"/>
            </a:endParaRPr>
          </a:p>
        </p:txBody>
      </p:sp>
      <p:sp>
        <p:nvSpPr>
          <p:cNvPr id="60" name="Shape 60"/>
          <p:cNvSpPr txBox="1">
            <a:spLocks noGrp="1"/>
          </p:cNvSpPr>
          <p:nvPr>
            <p:ph type="subTitle" idx="1"/>
          </p:nvPr>
        </p:nvSpPr>
        <p:spPr>
          <a:xfrm>
            <a:off x="512700" y="3840639"/>
            <a:ext cx="8118600" cy="787500"/>
          </a:xfrm>
          <a:prstGeom prst="rect">
            <a:avLst/>
          </a:prstGeom>
          <a:ln w="9525" cap="flat" cmpd="sng">
            <a:solidFill>
              <a:schemeClr val="lt1"/>
            </a:solidFill>
            <a:prstDash val="solid"/>
            <a:round/>
            <a:headEnd type="none" w="med" len="med"/>
            <a:tailEnd type="none" w="med" len="med"/>
          </a:ln>
        </p:spPr>
        <p:txBody>
          <a:bodyPr wrap="square" lIns="91425" tIns="91425" rIns="91425" bIns="91425" anchor="t" anchorCtr="0">
            <a:noAutofit/>
          </a:bodyPr>
          <a:lstStyle/>
          <a:p>
            <a:pPr marL="0" lvl="0" indent="0">
              <a:spcBef>
                <a:spcPts val="0"/>
              </a:spcBef>
              <a:spcAft>
                <a:spcPts val="0"/>
              </a:spcAft>
              <a:buNone/>
            </a:pPr>
            <a:r>
              <a:rPr lang="en">
                <a:solidFill>
                  <a:srgbClr val="EFEFEF"/>
                </a:solidFill>
                <a:latin typeface="Times New Roman"/>
                <a:ea typeface="Times New Roman"/>
                <a:cs typeface="Times New Roman"/>
                <a:sym typeface="Times New Roman"/>
              </a:rPr>
              <a:t>Group members:   </a:t>
            </a:r>
            <a:r>
              <a:rPr lang="en" sz="2100">
                <a:solidFill>
                  <a:srgbClr val="EFEFEF"/>
                </a:solidFill>
                <a:latin typeface="Times New Roman"/>
                <a:ea typeface="Times New Roman"/>
                <a:cs typeface="Times New Roman"/>
                <a:sym typeface="Times New Roman"/>
              </a:rPr>
              <a:t>Michael Corcoran, Susan Hsieh, </a:t>
            </a:r>
            <a:endParaRPr sz="2100">
              <a:solidFill>
                <a:srgbClr val="EFEFEF"/>
              </a:solidFill>
              <a:latin typeface="Times New Roman"/>
              <a:ea typeface="Times New Roman"/>
              <a:cs typeface="Times New Roman"/>
              <a:sym typeface="Times New Roman"/>
            </a:endParaRPr>
          </a:p>
          <a:p>
            <a:pPr marL="0" lvl="0" indent="0" algn="ctr" rtl="0">
              <a:spcBef>
                <a:spcPts val="0"/>
              </a:spcBef>
              <a:spcAft>
                <a:spcPts val="0"/>
              </a:spcAft>
              <a:buNone/>
            </a:pPr>
            <a:r>
              <a:rPr lang="en" sz="2100">
                <a:solidFill>
                  <a:srgbClr val="EFEFEF"/>
                </a:solidFill>
                <a:latin typeface="Times New Roman"/>
                <a:ea typeface="Times New Roman"/>
                <a:cs typeface="Times New Roman"/>
                <a:sym typeface="Times New Roman"/>
              </a:rPr>
              <a:t>Eric Nechayev, Chixiang Qiu, Yujia Zhou</a:t>
            </a:r>
            <a:endParaRPr sz="1800">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Cointegration-Johansen test </a:t>
            </a:r>
            <a:endParaRPr/>
          </a:p>
        </p:txBody>
      </p:sp>
      <p:sp>
        <p:nvSpPr>
          <p:cNvPr id="134" name="Shape 134"/>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Lag Selection: Varselect( )</a:t>
            </a:r>
            <a:endParaRPr/>
          </a:p>
          <a:p>
            <a:pPr marL="0" lvl="0" indent="0">
              <a:spcBef>
                <a:spcPts val="1600"/>
              </a:spcBef>
              <a:spcAft>
                <a:spcPts val="0"/>
              </a:spcAft>
              <a:buNone/>
            </a:pPr>
            <a:endParaRPr/>
          </a:p>
          <a:p>
            <a:pPr marL="0" lvl="0" indent="0">
              <a:spcBef>
                <a:spcPts val="1600"/>
              </a:spcBef>
              <a:spcAft>
                <a:spcPts val="0"/>
              </a:spcAft>
              <a:buNone/>
            </a:pPr>
            <a:r>
              <a:rPr lang="en"/>
              <a:t>Johansen Test: find one cointegration relationship</a:t>
            </a:r>
            <a:endParaRPr/>
          </a:p>
          <a:p>
            <a:pPr marL="0" lvl="0" indent="0">
              <a:spcBef>
                <a:spcPts val="1600"/>
              </a:spcBef>
              <a:spcAft>
                <a:spcPts val="0"/>
              </a:spcAft>
              <a:buNone/>
            </a:pPr>
            <a:endParaRPr/>
          </a:p>
          <a:p>
            <a:pPr marL="0" lvl="0" indent="0">
              <a:spcBef>
                <a:spcPts val="1600"/>
              </a:spcBef>
              <a:spcAft>
                <a:spcPts val="1600"/>
              </a:spcAft>
              <a:buNone/>
            </a:pPr>
            <a:endParaRPr/>
          </a:p>
        </p:txBody>
      </p:sp>
      <p:pic>
        <p:nvPicPr>
          <p:cNvPr id="135" name="Shape 135" descr="屏幕快照 2017-05-01 下午7.43.09.png"/>
          <p:cNvPicPr preferRelativeResize="0"/>
          <p:nvPr/>
        </p:nvPicPr>
        <p:blipFill>
          <a:blip r:embed="rId3">
            <a:alphaModFix/>
          </a:blip>
          <a:stretch>
            <a:fillRect/>
          </a:stretch>
        </p:blipFill>
        <p:spPr>
          <a:xfrm>
            <a:off x="2821975" y="1597025"/>
            <a:ext cx="3347741" cy="613200"/>
          </a:xfrm>
          <a:prstGeom prst="rect">
            <a:avLst/>
          </a:prstGeom>
          <a:noFill/>
          <a:ln>
            <a:noFill/>
          </a:ln>
        </p:spPr>
      </p:pic>
      <p:pic>
        <p:nvPicPr>
          <p:cNvPr id="136" name="Shape 136" descr="屏幕快照 2017-05-01 下午7.47.28.png"/>
          <p:cNvPicPr preferRelativeResize="0"/>
          <p:nvPr/>
        </p:nvPicPr>
        <p:blipFill>
          <a:blip r:embed="rId4">
            <a:alphaModFix/>
          </a:blip>
          <a:stretch>
            <a:fillRect/>
          </a:stretch>
        </p:blipFill>
        <p:spPr>
          <a:xfrm>
            <a:off x="2057450" y="2749025"/>
            <a:ext cx="4876800" cy="182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Vector Error Correction Model</a:t>
            </a:r>
            <a:endParaRPr/>
          </a:p>
        </p:txBody>
      </p:sp>
      <p:sp>
        <p:nvSpPr>
          <p:cNvPr id="142" name="Shape 142"/>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Vector Error Correction Model</a:t>
            </a:r>
            <a:endParaRPr/>
          </a:p>
          <a:p>
            <a:pPr marL="0" lvl="0" indent="0">
              <a:spcBef>
                <a:spcPts val="1600"/>
              </a:spcBef>
              <a:spcAft>
                <a:spcPts val="0"/>
              </a:spcAft>
              <a:buNone/>
            </a:pPr>
            <a:endParaRPr/>
          </a:p>
          <a:p>
            <a:pPr marL="0" lvl="0" indent="0">
              <a:spcBef>
                <a:spcPts val="1600"/>
              </a:spcBef>
              <a:spcAft>
                <a:spcPts val="0"/>
              </a:spcAft>
              <a:buNone/>
            </a:pPr>
            <a:r>
              <a:rPr lang="en"/>
              <a:t>Only have one cointegration relationship, then,</a:t>
            </a:r>
            <a:endParaRPr/>
          </a:p>
          <a:p>
            <a:pPr marL="0" lvl="0" indent="0">
              <a:spcBef>
                <a:spcPts val="1600"/>
              </a:spcBef>
              <a:spcAft>
                <a:spcPts val="0"/>
              </a:spcAft>
              <a:buNone/>
            </a:pPr>
            <a:endParaRPr/>
          </a:p>
          <a:p>
            <a:pPr marL="0" lvl="0" indent="0">
              <a:spcBef>
                <a:spcPts val="1600"/>
              </a:spcBef>
              <a:spcAft>
                <a:spcPts val="0"/>
              </a:spcAft>
              <a:buNone/>
            </a:pPr>
            <a:r>
              <a:rPr lang="en"/>
              <a:t>where  </a:t>
            </a:r>
            <a:endParaRPr/>
          </a:p>
          <a:p>
            <a:pPr marL="0" lvl="0" indent="0">
              <a:spcBef>
                <a:spcPts val="1600"/>
              </a:spcBef>
              <a:spcAft>
                <a:spcPts val="1600"/>
              </a:spcAft>
              <a:buNone/>
            </a:pPr>
            <a:endParaRPr/>
          </a:p>
        </p:txBody>
      </p:sp>
      <p:pic>
        <p:nvPicPr>
          <p:cNvPr id="143" name="Shape 143" descr="CodeCogsEqn.gif"/>
          <p:cNvPicPr preferRelativeResize="0"/>
          <p:nvPr/>
        </p:nvPicPr>
        <p:blipFill>
          <a:blip r:embed="rId3">
            <a:alphaModFix/>
          </a:blip>
          <a:stretch>
            <a:fillRect/>
          </a:stretch>
        </p:blipFill>
        <p:spPr>
          <a:xfrm>
            <a:off x="1968038" y="1685700"/>
            <a:ext cx="5207925" cy="392200"/>
          </a:xfrm>
          <a:prstGeom prst="rect">
            <a:avLst/>
          </a:prstGeom>
          <a:noFill/>
          <a:ln>
            <a:noFill/>
          </a:ln>
        </p:spPr>
      </p:pic>
      <p:pic>
        <p:nvPicPr>
          <p:cNvPr id="144" name="Shape 144" descr="CodeCogsEqn-4.gif"/>
          <p:cNvPicPr preferRelativeResize="0"/>
          <p:nvPr/>
        </p:nvPicPr>
        <p:blipFill>
          <a:blip r:embed="rId4">
            <a:alphaModFix/>
          </a:blip>
          <a:stretch>
            <a:fillRect/>
          </a:stretch>
        </p:blipFill>
        <p:spPr>
          <a:xfrm>
            <a:off x="1161275" y="2705375"/>
            <a:ext cx="6821450" cy="392200"/>
          </a:xfrm>
          <a:prstGeom prst="rect">
            <a:avLst/>
          </a:prstGeom>
          <a:noFill/>
          <a:ln>
            <a:noFill/>
          </a:ln>
        </p:spPr>
      </p:pic>
      <p:pic>
        <p:nvPicPr>
          <p:cNvPr id="145" name="Shape 145" descr="CodeCogsEqn-7.gif"/>
          <p:cNvPicPr preferRelativeResize="0"/>
          <p:nvPr/>
        </p:nvPicPr>
        <p:blipFill>
          <a:blip r:embed="rId5">
            <a:alphaModFix/>
          </a:blip>
          <a:stretch>
            <a:fillRect/>
          </a:stretch>
        </p:blipFill>
        <p:spPr>
          <a:xfrm>
            <a:off x="1161275" y="3323900"/>
            <a:ext cx="2600325" cy="24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Vector Error Correction Model</a:t>
            </a:r>
            <a:endParaRPr/>
          </a:p>
        </p:txBody>
      </p:sp>
      <p:sp>
        <p:nvSpPr>
          <p:cNvPr id="151" name="Shape 151"/>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Then</a:t>
            </a:r>
            <a:endParaRPr/>
          </a:p>
          <a:p>
            <a:pPr marL="0" lvl="0" indent="0">
              <a:spcBef>
                <a:spcPts val="1600"/>
              </a:spcBef>
              <a:spcAft>
                <a:spcPts val="0"/>
              </a:spcAft>
              <a:buNone/>
            </a:pPr>
            <a:endParaRPr/>
          </a:p>
          <a:p>
            <a:pPr marL="0" lvl="0" indent="0">
              <a:spcBef>
                <a:spcPts val="1600"/>
              </a:spcBef>
              <a:spcAft>
                <a:spcPts val="1600"/>
              </a:spcAft>
              <a:buNone/>
            </a:pPr>
            <a:r>
              <a:rPr lang="en"/>
              <a:t>Test residuals,</a:t>
            </a:r>
            <a:endParaRPr/>
          </a:p>
        </p:txBody>
      </p:sp>
      <p:pic>
        <p:nvPicPr>
          <p:cNvPr id="152" name="Shape 152" descr="屏幕快照 2017-05-01 下午9.42.17.png"/>
          <p:cNvPicPr preferRelativeResize="0"/>
          <p:nvPr/>
        </p:nvPicPr>
        <p:blipFill>
          <a:blip r:embed="rId3">
            <a:alphaModFix/>
          </a:blip>
          <a:stretch>
            <a:fillRect/>
          </a:stretch>
        </p:blipFill>
        <p:spPr>
          <a:xfrm>
            <a:off x="1027199" y="1400475"/>
            <a:ext cx="6704146" cy="827675"/>
          </a:xfrm>
          <a:prstGeom prst="rect">
            <a:avLst/>
          </a:prstGeom>
          <a:noFill/>
          <a:ln>
            <a:noFill/>
          </a:ln>
        </p:spPr>
      </p:pic>
      <p:graphicFrame>
        <p:nvGraphicFramePr>
          <p:cNvPr id="153" name="Shape 153"/>
          <p:cNvGraphicFramePr/>
          <p:nvPr/>
        </p:nvGraphicFramePr>
        <p:xfrm>
          <a:off x="759775" y="2643450"/>
          <a:ext cx="3000000" cy="3000000"/>
        </p:xfrm>
        <a:graphic>
          <a:graphicData uri="http://schemas.openxmlformats.org/drawingml/2006/table">
            <a:tbl>
              <a:tblPr>
                <a:noFill/>
                <a:tableStyleId>{CAB11F69-C39A-412A-BB30-AD8F21CF553C}</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spcBef>
                          <a:spcPts val="0"/>
                        </a:spcBef>
                        <a:spcAft>
                          <a:spcPts val="0"/>
                        </a:spcAft>
                        <a:buNone/>
                      </a:pPr>
                      <a:endParaRPr/>
                    </a:p>
                  </a:txBody>
                  <a:tcPr marL="91425" marR="91425" marT="91425" marB="91425"/>
                </a:tc>
                <a:tc>
                  <a:txBody>
                    <a:bodyPr/>
                    <a:lstStyle/>
                    <a:p>
                      <a:pPr marL="0" lvl="0" indent="0" algn="ctr">
                        <a:spcBef>
                          <a:spcPts val="0"/>
                        </a:spcBef>
                        <a:spcAft>
                          <a:spcPts val="0"/>
                        </a:spcAft>
                        <a:buNone/>
                      </a:pPr>
                      <a:r>
                        <a:rPr lang="en"/>
                        <a:t>GDP</a:t>
                      </a:r>
                      <a:endParaRPr/>
                    </a:p>
                  </a:txBody>
                  <a:tcPr marL="91425" marR="91425" marT="91425" marB="91425"/>
                </a:tc>
                <a:tc>
                  <a:txBody>
                    <a:bodyPr/>
                    <a:lstStyle/>
                    <a:p>
                      <a:pPr marL="0" lvl="0" indent="0" algn="ctr">
                        <a:spcBef>
                          <a:spcPts val="0"/>
                        </a:spcBef>
                        <a:spcAft>
                          <a:spcPts val="0"/>
                        </a:spcAft>
                        <a:buNone/>
                      </a:pPr>
                      <a:r>
                        <a:rPr lang="en"/>
                        <a:t>GOS</a:t>
                      </a:r>
                      <a:endParaRPr/>
                    </a:p>
                  </a:txBody>
                  <a:tcPr marL="91425" marR="91425" marT="91425" marB="91425"/>
                </a:tc>
                <a:tc>
                  <a:txBody>
                    <a:bodyPr/>
                    <a:lstStyle/>
                    <a:p>
                      <a:pPr marL="0" lvl="0" indent="0" algn="ctr">
                        <a:spcBef>
                          <a:spcPts val="0"/>
                        </a:spcBef>
                        <a:spcAft>
                          <a:spcPts val="0"/>
                        </a:spcAft>
                        <a:buNone/>
                      </a:pPr>
                      <a:r>
                        <a:rPr lang="en"/>
                        <a:t>REE</a:t>
                      </a:r>
                      <a:endParaRPr/>
                    </a:p>
                  </a:txBody>
                  <a:tcPr marL="91425" marR="91425" marT="91425" marB="91425"/>
                </a:tc>
                <a:tc>
                  <a:txBody>
                    <a:bodyPr/>
                    <a:lstStyle/>
                    <a:p>
                      <a:pPr marL="0" lvl="0" indent="0" algn="ctr">
                        <a:spcBef>
                          <a:spcPts val="0"/>
                        </a:spcBef>
                        <a:spcAft>
                          <a:spcPts val="0"/>
                        </a:spcAft>
                        <a:buNone/>
                      </a:pPr>
                      <a:r>
                        <a:rPr lang="en"/>
                        <a:t>GBC</a:t>
                      </a:r>
                      <a:endParaRPr/>
                    </a:p>
                  </a:txBody>
                  <a:tcPr marL="91425" marR="91425" marT="91425" marB="91425"/>
                </a:tc>
                <a:extLst>
                  <a:ext uri="{0D108BD9-81ED-4DB2-BD59-A6C34878D82A}">
                    <a16:rowId xmlns:a16="http://schemas.microsoft.com/office/drawing/2014/main" val="10000"/>
                  </a:ext>
                </a:extLst>
              </a:tr>
              <a:tr h="435825">
                <a:tc>
                  <a:txBody>
                    <a:bodyPr/>
                    <a:lstStyle/>
                    <a:p>
                      <a:pPr marL="0" lvl="0" indent="0">
                        <a:spcBef>
                          <a:spcPts val="0"/>
                        </a:spcBef>
                        <a:spcAft>
                          <a:spcPts val="0"/>
                        </a:spcAft>
                        <a:buNone/>
                      </a:pPr>
                      <a:r>
                        <a:rPr lang="en"/>
                        <a:t>ADF Test</a:t>
                      </a:r>
                      <a:endParaRPr/>
                    </a:p>
                  </a:txBody>
                  <a:tcPr marL="91425" marR="91425" marT="91425" marB="91425"/>
                </a:tc>
                <a:tc>
                  <a:txBody>
                    <a:bodyPr/>
                    <a:lstStyle/>
                    <a:p>
                      <a:pPr marL="88900" marR="88900" lvl="0" indent="0" algn="ctr" rtl="0">
                        <a:lnSpc>
                          <a:spcPct val="142857"/>
                        </a:lnSpc>
                        <a:spcBef>
                          <a:spcPts val="0"/>
                        </a:spcBef>
                        <a:spcAft>
                          <a:spcPts val="800"/>
                        </a:spcAft>
                        <a:buClr>
                          <a:schemeClr val="dk1"/>
                        </a:buClr>
                        <a:buSzPts val="1100"/>
                        <a:buFont typeface="Arial"/>
                        <a:buNone/>
                      </a:pPr>
                      <a:r>
                        <a:rPr lang="en">
                          <a:solidFill>
                            <a:schemeClr val="dk1"/>
                          </a:solidFill>
                        </a:rPr>
                        <a:t>-4.7003***</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-4.2066***</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-4.1282***</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-5.2647***</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
                        <a:t>Normality Test</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t>0.1631***</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0.6431***</a:t>
                      </a:r>
                      <a:endParaRPr>
                        <a:solidFill>
                          <a:schemeClr val="dk1"/>
                        </a:solidFill>
                      </a:endParaRPr>
                    </a:p>
                    <a:p>
                      <a:pPr marL="0" lvl="0" indent="0" algn="ctr">
                        <a:spcBef>
                          <a:spcPts val="0"/>
                        </a:spcBef>
                        <a:spcAft>
                          <a:spcPts val="0"/>
                        </a:spcAft>
                        <a:buNone/>
                      </a:pP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0.0041</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0.0002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spcBef>
                          <a:spcPts val="0"/>
                        </a:spcBef>
                        <a:spcAft>
                          <a:spcPts val="0"/>
                        </a:spcAft>
                        <a:buNone/>
                      </a:pPr>
                      <a:r>
                        <a:rPr lang="en"/>
                        <a:t>Ljung-Box Test</a:t>
                      </a:r>
                      <a:endParaRPr/>
                    </a:p>
                  </a:txBody>
                  <a:tcPr marL="91425" marR="91425" marT="91425" marB="91425"/>
                </a:tc>
                <a:tc>
                  <a:txBody>
                    <a:bodyPr/>
                    <a:lstStyle/>
                    <a:p>
                      <a:pPr marL="0" lvl="0" indent="0" algn="ctr">
                        <a:spcBef>
                          <a:spcPts val="0"/>
                        </a:spcBef>
                        <a:spcAft>
                          <a:spcPts val="0"/>
                        </a:spcAft>
                        <a:buNone/>
                      </a:pPr>
                      <a:r>
                        <a:rPr lang="en"/>
                        <a:t>0.8729   </a:t>
                      </a:r>
                      <a:endParaRPr/>
                    </a:p>
                  </a:txBody>
                  <a:tcPr marL="91425" marR="91425" marT="91425" marB="91425"/>
                </a:tc>
                <a:tc>
                  <a:txBody>
                    <a:bodyPr/>
                    <a:lstStyle/>
                    <a:p>
                      <a:pPr marL="0" lvl="0" indent="0" algn="ctr">
                        <a:spcBef>
                          <a:spcPts val="0"/>
                        </a:spcBef>
                        <a:spcAft>
                          <a:spcPts val="0"/>
                        </a:spcAft>
                        <a:buNone/>
                      </a:pPr>
                      <a:r>
                        <a:rPr lang="en"/>
                        <a:t>0.9267</a:t>
                      </a:r>
                      <a:endParaRPr/>
                    </a:p>
                  </a:txBody>
                  <a:tcPr marL="91425" marR="91425" marT="91425" marB="91425"/>
                </a:tc>
                <a:tc>
                  <a:txBody>
                    <a:bodyPr/>
                    <a:lstStyle/>
                    <a:p>
                      <a:pPr marL="0" lvl="0" indent="0" algn="ctr">
                        <a:spcBef>
                          <a:spcPts val="0"/>
                        </a:spcBef>
                        <a:spcAft>
                          <a:spcPts val="0"/>
                        </a:spcAft>
                        <a:buNone/>
                      </a:pPr>
                      <a:r>
                        <a:rPr lang="en"/>
                        <a:t>0.5577</a:t>
                      </a:r>
                      <a:endParaRPr/>
                    </a:p>
                  </a:txBody>
                  <a:tcPr marL="91425" marR="91425" marT="91425" marB="91425"/>
                </a:tc>
                <a:tc>
                  <a:txBody>
                    <a:bodyPr/>
                    <a:lstStyle/>
                    <a:p>
                      <a:pPr marL="0" lvl="0" indent="0" algn="ctr">
                        <a:spcBef>
                          <a:spcPts val="0"/>
                        </a:spcBef>
                        <a:spcAft>
                          <a:spcPts val="0"/>
                        </a:spcAft>
                        <a:buNone/>
                      </a:pPr>
                      <a:r>
                        <a:rPr lang="en"/>
                        <a:t>0.971</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Cointegration- Engle and Granger test </a:t>
            </a:r>
            <a:endParaRPr/>
          </a:p>
          <a:p>
            <a:pPr marL="0" lvl="0" indent="0">
              <a:spcBef>
                <a:spcPts val="0"/>
              </a:spcBef>
              <a:spcAft>
                <a:spcPts val="0"/>
              </a:spcAft>
              <a:buNone/>
            </a:pPr>
            <a:endParaRPr/>
          </a:p>
        </p:txBody>
      </p:sp>
      <p:sp>
        <p:nvSpPr>
          <p:cNvPr id="159" name="Shape 159"/>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81000" rtl="0">
              <a:lnSpc>
                <a:spcPct val="115000"/>
              </a:lnSpc>
              <a:spcBef>
                <a:spcPts val="0"/>
              </a:spcBef>
              <a:spcAft>
                <a:spcPts val="0"/>
              </a:spcAft>
              <a:buSzPts val="2400"/>
              <a:buAutoNum type="arabicPeriod"/>
            </a:pPr>
            <a:r>
              <a:rPr lang="en" sz="2400"/>
              <a:t>Test if there is Unit root in each component series individually by using ADF.</a:t>
            </a:r>
            <a:endParaRPr sz="2400"/>
          </a:p>
          <a:p>
            <a:pPr marL="457200" lvl="0" indent="-381000" rtl="0">
              <a:lnSpc>
                <a:spcPct val="115000"/>
              </a:lnSpc>
              <a:spcBef>
                <a:spcPts val="0"/>
              </a:spcBef>
              <a:spcAft>
                <a:spcPts val="0"/>
              </a:spcAft>
              <a:buSzPts val="2400"/>
              <a:buAutoNum type="arabicPeriod"/>
            </a:pPr>
            <a:r>
              <a:rPr lang="en" sz="2400"/>
              <a:t>Test cointegration among the components, i.e., to test whether       is I(0). </a:t>
            </a:r>
            <a:endParaRPr sz="2400"/>
          </a:p>
          <a:p>
            <a:pPr marL="0" lvl="0" indent="0" rtl="0">
              <a:lnSpc>
                <a:spcPct val="115000"/>
              </a:lnSpc>
              <a:spcBef>
                <a:spcPts val="0"/>
              </a:spcBef>
              <a:spcAft>
                <a:spcPts val="0"/>
              </a:spcAft>
              <a:buNone/>
            </a:pPr>
            <a:endParaRPr sz="2400"/>
          </a:p>
          <a:p>
            <a:pPr marL="0" lvl="0" indent="0" rtl="0">
              <a:lnSpc>
                <a:spcPct val="150000"/>
              </a:lnSpc>
              <a:spcBef>
                <a:spcPts val="0"/>
              </a:spcBef>
              <a:spcAft>
                <a:spcPts val="0"/>
              </a:spcAft>
              <a:buNone/>
            </a:pPr>
            <a:r>
              <a:rPr lang="en" sz="2000"/>
              <a:t>• If Yt =(Y1t,Y2t,…,Ymt) is cointegrated,         is I(0) where =(1, 2,…, m). Then,           is also a cointegrated vector where </a:t>
            </a:r>
            <a:endParaRPr sz="2000"/>
          </a:p>
          <a:p>
            <a:pPr marL="0" lvl="0" indent="0" rtl="0">
              <a:lnSpc>
                <a:spcPct val="100000"/>
              </a:lnSpc>
              <a:spcBef>
                <a:spcPts val="0"/>
              </a:spcBef>
              <a:spcAft>
                <a:spcPts val="0"/>
              </a:spcAft>
              <a:buNone/>
            </a:pPr>
            <a:endParaRPr sz="2400"/>
          </a:p>
        </p:txBody>
      </p:sp>
      <p:pic>
        <p:nvPicPr>
          <p:cNvPr id="160" name="Shape 160"/>
          <p:cNvPicPr preferRelativeResize="0"/>
          <p:nvPr/>
        </p:nvPicPr>
        <p:blipFill rotWithShape="1">
          <a:blip r:embed="rId3">
            <a:alphaModFix/>
          </a:blip>
          <a:srcRect l="16987" r="12758" b="28591"/>
          <a:stretch/>
        </p:blipFill>
        <p:spPr>
          <a:xfrm>
            <a:off x="1964475" y="2542638"/>
            <a:ext cx="549200" cy="311725"/>
          </a:xfrm>
          <a:prstGeom prst="rect">
            <a:avLst/>
          </a:prstGeom>
          <a:noFill/>
          <a:ln>
            <a:noFill/>
          </a:ln>
        </p:spPr>
      </p:pic>
      <p:pic>
        <p:nvPicPr>
          <p:cNvPr id="161" name="Shape 161"/>
          <p:cNvPicPr preferRelativeResize="0"/>
          <p:nvPr/>
        </p:nvPicPr>
        <p:blipFill rotWithShape="1">
          <a:blip r:embed="rId3">
            <a:alphaModFix/>
          </a:blip>
          <a:srcRect l="16987" r="12758" b="28591"/>
          <a:stretch/>
        </p:blipFill>
        <p:spPr>
          <a:xfrm>
            <a:off x="5137525" y="3400025"/>
            <a:ext cx="549200" cy="311725"/>
          </a:xfrm>
          <a:prstGeom prst="rect">
            <a:avLst/>
          </a:prstGeom>
          <a:noFill/>
          <a:ln>
            <a:noFill/>
          </a:ln>
        </p:spPr>
      </p:pic>
      <p:pic>
        <p:nvPicPr>
          <p:cNvPr id="162" name="Shape 162"/>
          <p:cNvPicPr preferRelativeResize="0"/>
          <p:nvPr/>
        </p:nvPicPr>
        <p:blipFill rotWithShape="1">
          <a:blip r:embed="rId4">
            <a:alphaModFix/>
          </a:blip>
          <a:srcRect l="8701" r="17866" b="14037"/>
          <a:stretch/>
        </p:blipFill>
        <p:spPr>
          <a:xfrm>
            <a:off x="1468050" y="3806800"/>
            <a:ext cx="763875" cy="373175"/>
          </a:xfrm>
          <a:prstGeom prst="rect">
            <a:avLst/>
          </a:prstGeom>
          <a:noFill/>
          <a:ln>
            <a:noFill/>
          </a:ln>
        </p:spPr>
      </p:pic>
      <p:pic>
        <p:nvPicPr>
          <p:cNvPr id="163" name="Shape 163"/>
          <p:cNvPicPr preferRelativeResize="0"/>
          <p:nvPr/>
        </p:nvPicPr>
        <p:blipFill rotWithShape="1">
          <a:blip r:embed="rId5">
            <a:alphaModFix/>
          </a:blip>
          <a:srcRect l="4455" r="15697" b="39143"/>
          <a:stretch/>
        </p:blipFill>
        <p:spPr>
          <a:xfrm>
            <a:off x="6077425" y="3806788"/>
            <a:ext cx="790182" cy="31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0" y="12817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Cointegration- Engle and Granger test </a:t>
            </a:r>
            <a:endParaRPr/>
          </a:p>
          <a:p>
            <a:pPr marL="0" lvl="0" indent="0" rtl="0">
              <a:spcBef>
                <a:spcPts val="0"/>
              </a:spcBef>
              <a:spcAft>
                <a:spcPts val="0"/>
              </a:spcAft>
              <a:buNone/>
            </a:pPr>
            <a:endParaRPr/>
          </a:p>
          <a:p>
            <a:pPr marL="0" lvl="0" indent="0">
              <a:spcBef>
                <a:spcPts val="0"/>
              </a:spcBef>
              <a:spcAft>
                <a:spcPts val="0"/>
              </a:spcAft>
              <a:buNone/>
            </a:pPr>
            <a:endParaRPr/>
          </a:p>
        </p:txBody>
      </p:sp>
      <p:sp>
        <p:nvSpPr>
          <p:cNvPr id="169" name="Shape 169"/>
          <p:cNvSpPr txBox="1">
            <a:spLocks noGrp="1"/>
          </p:cNvSpPr>
          <p:nvPr>
            <p:ph type="body" idx="1"/>
          </p:nvPr>
        </p:nvSpPr>
        <p:spPr>
          <a:xfrm>
            <a:off x="353950" y="873150"/>
            <a:ext cx="8520600" cy="3397200"/>
          </a:xfrm>
          <a:prstGeom prst="rect">
            <a:avLst/>
          </a:prstGeom>
        </p:spPr>
        <p:txBody>
          <a:bodyPr wrap="square" lIns="91425" tIns="91425" rIns="91425" bIns="91425" anchor="t" anchorCtr="0">
            <a:noAutofit/>
          </a:bodyPr>
          <a:lstStyle/>
          <a:p>
            <a:pPr marL="457200" lvl="0" indent="-381000" rtl="0">
              <a:spcBef>
                <a:spcPts val="0"/>
              </a:spcBef>
              <a:spcAft>
                <a:spcPts val="0"/>
              </a:spcAft>
              <a:buSzPts val="2400"/>
              <a:buChar char="●"/>
            </a:pPr>
            <a:r>
              <a:rPr lang="en" sz="2400"/>
              <a:t>EG consider the regression model for Y1t</a:t>
            </a:r>
            <a:endParaRPr sz="2400"/>
          </a:p>
          <a:p>
            <a:pPr marL="0" lvl="0" indent="0" rtl="0">
              <a:spcBef>
                <a:spcPts val="1600"/>
              </a:spcBef>
              <a:spcAft>
                <a:spcPts val="0"/>
              </a:spcAft>
              <a:buNone/>
            </a:pPr>
            <a:endParaRPr sz="2400"/>
          </a:p>
          <a:p>
            <a:pPr marL="457200" lvl="0" indent="-381000" rtl="0">
              <a:spcBef>
                <a:spcPts val="1600"/>
              </a:spcBef>
              <a:spcAft>
                <a:spcPts val="0"/>
              </a:spcAft>
              <a:buSzPts val="2400"/>
              <a:buChar char="●"/>
            </a:pPr>
            <a:r>
              <a:rPr lang="en" sz="2400"/>
              <a:t>Check whether residual term is I(1) or I(1)</a:t>
            </a:r>
            <a:endParaRPr sz="2400"/>
          </a:p>
          <a:p>
            <a:pPr marL="914400" lvl="1" indent="-342900" rtl="0">
              <a:spcBef>
                <a:spcPts val="0"/>
              </a:spcBef>
              <a:spcAft>
                <a:spcPts val="0"/>
              </a:spcAft>
              <a:buSzPts val="1800"/>
              <a:buChar char="○"/>
            </a:pPr>
            <a:r>
              <a:rPr lang="en" sz="1800"/>
              <a:t>If I(1), then Yt is not cointegrated.</a:t>
            </a:r>
            <a:endParaRPr sz="1800"/>
          </a:p>
          <a:p>
            <a:pPr marL="914400" lvl="1" indent="-342900" rtl="0">
              <a:lnSpc>
                <a:spcPct val="150000"/>
              </a:lnSpc>
              <a:spcBef>
                <a:spcPts val="0"/>
              </a:spcBef>
              <a:spcAft>
                <a:spcPts val="0"/>
              </a:spcAft>
              <a:buSzPts val="1800"/>
              <a:buChar char="○"/>
            </a:pPr>
            <a:r>
              <a:rPr lang="en" sz="1800"/>
              <a:t>If I(0), then Yt is cointegrated with a normalized cointegrating vector</a:t>
            </a:r>
            <a:endParaRPr/>
          </a:p>
          <a:p>
            <a:pPr marL="457200" lvl="0" indent="-381000" rtl="0">
              <a:lnSpc>
                <a:spcPct val="150000"/>
              </a:lnSpc>
              <a:spcBef>
                <a:spcPts val="0"/>
              </a:spcBef>
              <a:spcAft>
                <a:spcPts val="0"/>
              </a:spcAft>
              <a:buSzPts val="2400"/>
              <a:buChar char="●"/>
            </a:pPr>
            <a:r>
              <a:rPr lang="en" sz="2400"/>
              <a:t>Steps: </a:t>
            </a:r>
            <a:endParaRPr sz="2400"/>
          </a:p>
          <a:p>
            <a:pPr marL="914400" lvl="1" indent="-342900" rtl="0">
              <a:lnSpc>
                <a:spcPct val="150000"/>
              </a:lnSpc>
              <a:spcBef>
                <a:spcPts val="0"/>
              </a:spcBef>
              <a:spcAft>
                <a:spcPts val="0"/>
              </a:spcAft>
              <a:buSzPts val="1800"/>
              <a:buChar char="○"/>
            </a:pPr>
            <a:r>
              <a:rPr lang="en" sz="1800"/>
              <a:t>Run OLS. Get estimate </a:t>
            </a:r>
            <a:endParaRPr sz="1800"/>
          </a:p>
          <a:p>
            <a:pPr marL="914400" lvl="1" indent="-342900" rtl="0">
              <a:lnSpc>
                <a:spcPct val="150000"/>
              </a:lnSpc>
              <a:spcBef>
                <a:spcPts val="0"/>
              </a:spcBef>
              <a:spcAft>
                <a:spcPts val="0"/>
              </a:spcAft>
              <a:buSzPts val="1800"/>
              <a:buChar char="○"/>
            </a:pPr>
            <a:r>
              <a:rPr lang="en" sz="1800"/>
              <a:t>Use residual for unit root testing.</a:t>
            </a:r>
            <a:endParaRPr sz="1800"/>
          </a:p>
          <a:p>
            <a:pPr marL="457200" lvl="0" indent="0" rtl="0">
              <a:spcBef>
                <a:spcPts val="1600"/>
              </a:spcBef>
              <a:spcAft>
                <a:spcPts val="1600"/>
              </a:spcAft>
              <a:buNone/>
            </a:pPr>
            <a:endParaRPr sz="2400"/>
          </a:p>
        </p:txBody>
      </p:sp>
      <p:pic>
        <p:nvPicPr>
          <p:cNvPr id="170" name="Shape 170"/>
          <p:cNvPicPr preferRelativeResize="0"/>
          <p:nvPr/>
        </p:nvPicPr>
        <p:blipFill rotWithShape="1">
          <a:blip r:embed="rId3">
            <a:alphaModFix/>
          </a:blip>
          <a:srcRect l="21498" t="43832" r="27446" b="44239"/>
          <a:stretch/>
        </p:blipFill>
        <p:spPr>
          <a:xfrm>
            <a:off x="1741500" y="1398375"/>
            <a:ext cx="5661001" cy="743601"/>
          </a:xfrm>
          <a:prstGeom prst="rect">
            <a:avLst/>
          </a:prstGeom>
          <a:noFill/>
          <a:ln>
            <a:noFill/>
          </a:ln>
        </p:spPr>
      </p:pic>
      <p:pic>
        <p:nvPicPr>
          <p:cNvPr id="171" name="Shape 171"/>
          <p:cNvPicPr preferRelativeResize="0"/>
          <p:nvPr/>
        </p:nvPicPr>
        <p:blipFill>
          <a:blip r:embed="rId4">
            <a:alphaModFix/>
          </a:blip>
          <a:stretch>
            <a:fillRect/>
          </a:stretch>
        </p:blipFill>
        <p:spPr>
          <a:xfrm>
            <a:off x="6172525" y="3221475"/>
            <a:ext cx="2139450" cy="337800"/>
          </a:xfrm>
          <a:prstGeom prst="rect">
            <a:avLst/>
          </a:prstGeom>
          <a:noFill/>
          <a:ln>
            <a:noFill/>
          </a:ln>
        </p:spPr>
      </p:pic>
      <p:pic>
        <p:nvPicPr>
          <p:cNvPr id="172" name="Shape 172"/>
          <p:cNvPicPr preferRelativeResize="0"/>
          <p:nvPr/>
        </p:nvPicPr>
        <p:blipFill>
          <a:blip r:embed="rId5">
            <a:alphaModFix/>
          </a:blip>
          <a:stretch>
            <a:fillRect/>
          </a:stretch>
        </p:blipFill>
        <p:spPr>
          <a:xfrm>
            <a:off x="3713900" y="3844375"/>
            <a:ext cx="2297900" cy="425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Cointegration- Engle and Granger test </a:t>
            </a:r>
            <a:endParaRPr/>
          </a:p>
        </p:txBody>
      </p:sp>
      <p:sp>
        <p:nvSpPr>
          <p:cNvPr id="178" name="Shape 178"/>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Is cointegrated?</a:t>
            </a:r>
            <a:endParaRPr/>
          </a:p>
          <a:p>
            <a:pPr marL="0" lvl="0" indent="0">
              <a:spcBef>
                <a:spcPts val="1600"/>
              </a:spcBef>
              <a:spcAft>
                <a:spcPts val="1600"/>
              </a:spcAft>
              <a:buNone/>
            </a:pPr>
            <a:endParaRPr/>
          </a:p>
        </p:txBody>
      </p:sp>
      <p:graphicFrame>
        <p:nvGraphicFramePr>
          <p:cNvPr id="179" name="Shape 179"/>
          <p:cNvGraphicFramePr/>
          <p:nvPr/>
        </p:nvGraphicFramePr>
        <p:xfrm>
          <a:off x="952500" y="1917700"/>
          <a:ext cx="3000000" cy="3000000"/>
        </p:xfrm>
        <a:graphic>
          <a:graphicData uri="http://schemas.openxmlformats.org/drawingml/2006/table">
            <a:tbl>
              <a:tblPr>
                <a:noFill/>
                <a:tableStyleId>{CAB11F69-C39A-412A-BB30-AD8F21CF553C}</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r>
                        <a:rPr lang="en"/>
                        <a:t>GDP</a:t>
                      </a:r>
                      <a:endParaRPr/>
                    </a:p>
                  </a:txBody>
                  <a:tcPr marL="91425" marR="91425" marT="91425" marB="91425"/>
                </a:tc>
                <a:tc>
                  <a:txBody>
                    <a:bodyPr/>
                    <a:lstStyle/>
                    <a:p>
                      <a:pPr marL="0" lvl="0" indent="0">
                        <a:spcBef>
                          <a:spcPts val="0"/>
                        </a:spcBef>
                        <a:spcAft>
                          <a:spcPts val="0"/>
                        </a:spcAft>
                        <a:buNone/>
                      </a:pPr>
                      <a:r>
                        <a:rPr lang="en"/>
                        <a:t>GOS</a:t>
                      </a:r>
                      <a:endParaRPr/>
                    </a:p>
                  </a:txBody>
                  <a:tcPr marL="91425" marR="91425" marT="91425" marB="91425"/>
                </a:tc>
                <a:tc>
                  <a:txBody>
                    <a:bodyPr/>
                    <a:lstStyle/>
                    <a:p>
                      <a:pPr marL="0" lvl="0" indent="0">
                        <a:spcBef>
                          <a:spcPts val="0"/>
                        </a:spcBef>
                        <a:spcAft>
                          <a:spcPts val="0"/>
                        </a:spcAft>
                        <a:buNone/>
                      </a:pPr>
                      <a:r>
                        <a:rPr lang="en"/>
                        <a:t>REE</a:t>
                      </a:r>
                      <a:endParaRPr/>
                    </a:p>
                  </a:txBody>
                  <a:tcPr marL="91425" marR="91425" marT="91425" marB="91425"/>
                </a:tc>
                <a:tc>
                  <a:txBody>
                    <a:bodyPr/>
                    <a:lstStyle/>
                    <a:p>
                      <a:pPr marL="0" lvl="0" indent="0">
                        <a:spcBef>
                          <a:spcPts val="0"/>
                        </a:spcBef>
                        <a:spcAft>
                          <a:spcPts val="0"/>
                        </a:spcAft>
                        <a:buNone/>
                      </a:pPr>
                      <a:r>
                        <a:rPr lang="en"/>
                        <a:t>GBC</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
                        <a:t>GDP</a:t>
                      </a: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r>
                        <a:rPr lang="en"/>
                        <a:t>No</a:t>
                      </a:r>
                      <a:endParaRPr/>
                    </a:p>
                  </a:txBody>
                  <a:tcPr marL="91425" marR="91425" marT="91425" marB="91425"/>
                </a:tc>
                <a:tc>
                  <a:txBody>
                    <a:bodyPr/>
                    <a:lstStyle/>
                    <a:p>
                      <a:pPr marL="0" lvl="0" indent="0">
                        <a:spcBef>
                          <a:spcPts val="0"/>
                        </a:spcBef>
                        <a:spcAft>
                          <a:spcPts val="0"/>
                        </a:spcAft>
                        <a:buNone/>
                      </a:pPr>
                      <a:r>
                        <a:rPr lang="en"/>
                        <a:t>No</a:t>
                      </a:r>
                      <a:endParaRPr/>
                    </a:p>
                  </a:txBody>
                  <a:tcPr marL="91425" marR="91425" marT="91425" marB="91425"/>
                </a:tc>
                <a:tc>
                  <a:txBody>
                    <a:bodyPr/>
                    <a:lstStyle/>
                    <a:p>
                      <a:pPr marL="0" lvl="0" indent="0">
                        <a:spcBef>
                          <a:spcPts val="0"/>
                        </a:spcBef>
                        <a:spcAft>
                          <a:spcPts val="0"/>
                        </a:spcAft>
                        <a:buNone/>
                      </a:pPr>
                      <a:r>
                        <a:rPr lang="en"/>
                        <a:t>No</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
                        <a:t>GOS</a:t>
                      </a:r>
                      <a:endParaRPr/>
                    </a:p>
                  </a:txBody>
                  <a:tcPr marL="91425" marR="91425" marT="91425" marB="91425"/>
                </a:tc>
                <a:tc>
                  <a:txBody>
                    <a:bodyPr/>
                    <a:lstStyle/>
                    <a:p>
                      <a:pPr marL="0" lvl="0" indent="0">
                        <a:spcBef>
                          <a:spcPts val="0"/>
                        </a:spcBef>
                        <a:spcAft>
                          <a:spcPts val="0"/>
                        </a:spcAft>
                        <a:buNone/>
                      </a:pPr>
                      <a:r>
                        <a:rPr lang="en"/>
                        <a:t>No</a:t>
                      </a: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r>
                        <a:rPr lang="en"/>
                        <a:t>No</a:t>
                      </a:r>
                      <a:endParaRPr/>
                    </a:p>
                  </a:txBody>
                  <a:tcPr marL="91425" marR="91425" marT="91425" marB="91425"/>
                </a:tc>
                <a:tc>
                  <a:txBody>
                    <a:bodyPr/>
                    <a:lstStyle/>
                    <a:p>
                      <a:pPr marL="0" lvl="0" indent="0">
                        <a:spcBef>
                          <a:spcPts val="0"/>
                        </a:spcBef>
                        <a:spcAft>
                          <a:spcPts val="0"/>
                        </a:spcAft>
                        <a:buNone/>
                      </a:pPr>
                      <a:r>
                        <a:rPr lang="en"/>
                        <a:t>No</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spcBef>
                          <a:spcPts val="0"/>
                        </a:spcBef>
                        <a:spcAft>
                          <a:spcPts val="0"/>
                        </a:spcAft>
                        <a:buNone/>
                      </a:pPr>
                      <a:r>
                        <a:rPr lang="en"/>
                        <a:t>REE</a:t>
                      </a:r>
                      <a:endParaRPr/>
                    </a:p>
                  </a:txBody>
                  <a:tcPr marL="91425" marR="91425" marT="91425" marB="91425"/>
                </a:tc>
                <a:tc>
                  <a:txBody>
                    <a:bodyPr/>
                    <a:lstStyle/>
                    <a:p>
                      <a:pPr marL="0" lvl="0" indent="0">
                        <a:spcBef>
                          <a:spcPts val="0"/>
                        </a:spcBef>
                        <a:spcAft>
                          <a:spcPts val="0"/>
                        </a:spcAft>
                        <a:buNone/>
                      </a:pPr>
                      <a:r>
                        <a:rPr lang="en"/>
                        <a:t>No</a:t>
                      </a:r>
                      <a:endParaRPr/>
                    </a:p>
                  </a:txBody>
                  <a:tcPr marL="91425" marR="91425" marT="91425" marB="91425"/>
                </a:tc>
                <a:tc>
                  <a:txBody>
                    <a:bodyPr/>
                    <a:lstStyle/>
                    <a:p>
                      <a:pPr marL="0" lvl="0" indent="0">
                        <a:spcBef>
                          <a:spcPts val="0"/>
                        </a:spcBef>
                        <a:spcAft>
                          <a:spcPts val="0"/>
                        </a:spcAft>
                        <a:buNone/>
                      </a:pPr>
                      <a:r>
                        <a:rPr lang="en"/>
                        <a:t>No</a:t>
                      </a: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r>
                        <a:rPr lang="en">
                          <a:solidFill>
                            <a:srgbClr val="FF9900"/>
                          </a:solidFill>
                        </a:rPr>
                        <a:t>Yes</a:t>
                      </a:r>
                      <a:endParaRPr>
                        <a:solidFill>
                          <a:srgbClr val="FF9900"/>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spcBef>
                          <a:spcPts val="0"/>
                        </a:spcBef>
                        <a:spcAft>
                          <a:spcPts val="0"/>
                        </a:spcAft>
                        <a:buNone/>
                      </a:pPr>
                      <a:r>
                        <a:rPr lang="en"/>
                        <a:t>GBC</a:t>
                      </a:r>
                      <a:endParaRPr/>
                    </a:p>
                  </a:txBody>
                  <a:tcPr marL="91425" marR="91425" marT="91425" marB="91425"/>
                </a:tc>
                <a:tc>
                  <a:txBody>
                    <a:bodyPr/>
                    <a:lstStyle/>
                    <a:p>
                      <a:pPr marL="0" lvl="0" indent="0">
                        <a:spcBef>
                          <a:spcPts val="0"/>
                        </a:spcBef>
                        <a:spcAft>
                          <a:spcPts val="0"/>
                        </a:spcAft>
                        <a:buNone/>
                      </a:pPr>
                      <a:r>
                        <a:rPr lang="en">
                          <a:solidFill>
                            <a:srgbClr val="FF9900"/>
                          </a:solidFill>
                        </a:rPr>
                        <a:t>Yes</a:t>
                      </a:r>
                      <a:endParaRPr>
                        <a:solidFill>
                          <a:srgbClr val="FF9900"/>
                        </a:solidFill>
                      </a:endParaRPr>
                    </a:p>
                  </a:txBody>
                  <a:tcPr marL="91425" marR="91425" marT="91425" marB="91425"/>
                </a:tc>
                <a:tc>
                  <a:txBody>
                    <a:bodyPr/>
                    <a:lstStyle/>
                    <a:p>
                      <a:pPr marL="0" lvl="0" indent="0">
                        <a:spcBef>
                          <a:spcPts val="0"/>
                        </a:spcBef>
                        <a:spcAft>
                          <a:spcPts val="0"/>
                        </a:spcAft>
                        <a:buNone/>
                      </a:pPr>
                      <a:r>
                        <a:rPr lang="en"/>
                        <a:t>No</a:t>
                      </a:r>
                      <a:endParaRPr/>
                    </a:p>
                  </a:txBody>
                  <a:tcPr marL="91425" marR="91425" marT="91425" marB="91425"/>
                </a:tc>
                <a:tc>
                  <a:txBody>
                    <a:bodyPr/>
                    <a:lstStyle/>
                    <a:p>
                      <a:pPr marL="0" lvl="0" indent="0">
                        <a:spcBef>
                          <a:spcPts val="0"/>
                        </a:spcBef>
                        <a:spcAft>
                          <a:spcPts val="0"/>
                        </a:spcAft>
                        <a:buNone/>
                      </a:pPr>
                      <a:r>
                        <a:rPr lang="en">
                          <a:solidFill>
                            <a:schemeClr val="accent3"/>
                          </a:solidFill>
                        </a:rPr>
                        <a:t>Yes</a:t>
                      </a:r>
                      <a:endParaRPr>
                        <a:solidFill>
                          <a:schemeClr val="accent3"/>
                        </a:solidFill>
                      </a:endParaRPr>
                    </a:p>
                  </a:txBody>
                  <a:tcPr marL="91425" marR="91425" marT="91425" marB="91425"/>
                </a:tc>
                <a:tc>
                  <a:txBody>
                    <a:bodyPr/>
                    <a:lstStyle/>
                    <a:p>
                      <a:pPr marL="0" lvl="0" indent="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bl>
          </a:graphicData>
        </a:graphic>
      </p:graphicFrame>
      <p:cxnSp>
        <p:nvCxnSpPr>
          <p:cNvPr id="180" name="Shape 180"/>
          <p:cNvCxnSpPr/>
          <p:nvPr/>
        </p:nvCxnSpPr>
        <p:spPr>
          <a:xfrm>
            <a:off x="2409125" y="2336850"/>
            <a:ext cx="5793900" cy="15420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Causality test of GDP and GBC</a:t>
            </a:r>
            <a:endParaRPr/>
          </a:p>
        </p:txBody>
      </p:sp>
      <p:sp>
        <p:nvSpPr>
          <p:cNvPr id="186" name="Shape 186"/>
          <p:cNvSpPr txBox="1">
            <a:spLocks noGrp="1"/>
          </p:cNvSpPr>
          <p:nvPr>
            <p:ph type="body" idx="1"/>
          </p:nvPr>
        </p:nvSpPr>
        <p:spPr>
          <a:xfrm>
            <a:off x="311700" y="2939800"/>
            <a:ext cx="8520600" cy="1629000"/>
          </a:xfrm>
          <a:prstGeom prst="rect">
            <a:avLst/>
          </a:prstGeom>
        </p:spPr>
        <p:txBody>
          <a:bodyPr wrap="square" lIns="91425" tIns="91425" rIns="91425" bIns="91425" anchor="t" anchorCtr="0">
            <a:noAutofit/>
          </a:bodyPr>
          <a:lstStyle/>
          <a:p>
            <a:pPr marL="457200" lvl="0" indent="-381000" rtl="0">
              <a:spcBef>
                <a:spcPts val="0"/>
              </a:spcBef>
              <a:spcAft>
                <a:spcPts val="0"/>
              </a:spcAft>
              <a:buSzPts val="2400"/>
              <a:buFont typeface="Times New Roman"/>
              <a:buChar char="●"/>
            </a:pPr>
            <a:r>
              <a:rPr lang="en" sz="2400">
                <a:latin typeface="Times New Roman"/>
                <a:ea typeface="Times New Roman"/>
                <a:cs typeface="Times New Roman"/>
                <a:sym typeface="Times New Roman"/>
              </a:rPr>
              <a:t>GBC granger causes Russia GDP.</a:t>
            </a:r>
            <a:endParaRPr sz="2400">
              <a:latin typeface="Times New Roman"/>
              <a:ea typeface="Times New Roman"/>
              <a:cs typeface="Times New Roman"/>
              <a:sym typeface="Times New Roman"/>
            </a:endParaRPr>
          </a:p>
          <a:p>
            <a:pPr marL="457200" lvl="0" indent="-381000" rtl="0">
              <a:spcBef>
                <a:spcPts val="0"/>
              </a:spcBef>
              <a:spcAft>
                <a:spcPts val="0"/>
              </a:spcAft>
              <a:buSzPts val="2400"/>
              <a:buFont typeface="Times New Roman"/>
              <a:buChar char="●"/>
            </a:pPr>
            <a:r>
              <a:rPr lang="en" sz="2400">
                <a:latin typeface="Times New Roman"/>
                <a:ea typeface="Times New Roman"/>
                <a:cs typeface="Times New Roman"/>
                <a:sym typeface="Times New Roman"/>
              </a:rPr>
              <a:t>At the same time, Russia GDP does not granger cause GBC</a:t>
            </a:r>
            <a:endParaRPr>
              <a:latin typeface="Times New Roman"/>
              <a:ea typeface="Times New Roman"/>
              <a:cs typeface="Times New Roman"/>
              <a:sym typeface="Times New Roman"/>
            </a:endParaRPr>
          </a:p>
        </p:txBody>
      </p:sp>
      <p:graphicFrame>
        <p:nvGraphicFramePr>
          <p:cNvPr id="187" name="Shape 187"/>
          <p:cNvGraphicFramePr/>
          <p:nvPr/>
        </p:nvGraphicFramePr>
        <p:xfrm>
          <a:off x="1922175" y="1482688"/>
          <a:ext cx="3000000" cy="3000000"/>
        </p:xfrm>
        <a:graphic>
          <a:graphicData uri="http://schemas.openxmlformats.org/drawingml/2006/table">
            <a:tbl>
              <a:tblPr>
                <a:noFill/>
                <a:tableStyleId>{CAB11F69-C39A-412A-BB30-AD8F21CF553C}</a:tableStyleId>
              </a:tblPr>
              <a:tblGrid>
                <a:gridCol w="3571325">
                  <a:extLst>
                    <a:ext uri="{9D8B030D-6E8A-4147-A177-3AD203B41FA5}">
                      <a16:colId xmlns:a16="http://schemas.microsoft.com/office/drawing/2014/main" val="20000"/>
                    </a:ext>
                  </a:extLst>
                </a:gridCol>
                <a:gridCol w="1728325">
                  <a:extLst>
                    <a:ext uri="{9D8B030D-6E8A-4147-A177-3AD203B41FA5}">
                      <a16:colId xmlns:a16="http://schemas.microsoft.com/office/drawing/2014/main" val="20001"/>
                    </a:ext>
                  </a:extLst>
                </a:gridCol>
              </a:tblGrid>
              <a:tr h="381000">
                <a:tc>
                  <a:txBody>
                    <a:bodyPr/>
                    <a:lstStyle/>
                    <a:p>
                      <a:pPr marL="0" lvl="0" indent="0" algn="r">
                        <a:spcBef>
                          <a:spcPts val="0"/>
                        </a:spcBef>
                        <a:spcAft>
                          <a:spcPts val="0"/>
                        </a:spcAft>
                        <a:buNone/>
                      </a:pPr>
                      <a:r>
                        <a:rPr lang="en" b="1"/>
                        <a:t>Granger Causality Null Hypothesis </a:t>
                      </a:r>
                      <a:endParaRPr b="1"/>
                    </a:p>
                  </a:txBody>
                  <a:tcPr marL="91425" marR="91425" marT="91425" marB="91425"/>
                </a:tc>
                <a:tc>
                  <a:txBody>
                    <a:bodyPr/>
                    <a:lstStyle/>
                    <a:p>
                      <a:pPr marL="0" lvl="0" indent="0">
                        <a:spcBef>
                          <a:spcPts val="0"/>
                        </a:spcBef>
                        <a:spcAft>
                          <a:spcPts val="0"/>
                        </a:spcAft>
                        <a:buNone/>
                      </a:pPr>
                      <a:r>
                        <a:rPr lang="en" b="1"/>
                        <a:t>P-value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r">
                        <a:spcBef>
                          <a:spcPts val="0"/>
                        </a:spcBef>
                        <a:spcAft>
                          <a:spcPts val="0"/>
                        </a:spcAft>
                        <a:buNone/>
                      </a:pPr>
                      <a:r>
                        <a:rPr lang="en"/>
                        <a:t>GDP do not Granger-cause GBC</a:t>
                      </a:r>
                      <a:endParaRPr/>
                    </a:p>
                  </a:txBody>
                  <a:tcPr marL="91425" marR="91425" marT="91425" marB="91425"/>
                </a:tc>
                <a:tc>
                  <a:txBody>
                    <a:bodyPr/>
                    <a:lstStyle/>
                    <a:p>
                      <a:pPr marL="0" lvl="0" indent="0">
                        <a:spcBef>
                          <a:spcPts val="0"/>
                        </a:spcBef>
                        <a:spcAft>
                          <a:spcPts val="0"/>
                        </a:spcAft>
                        <a:buNone/>
                      </a:pPr>
                      <a:r>
                        <a:rPr lang="en"/>
                        <a:t>0.7794***</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r">
                        <a:spcBef>
                          <a:spcPts val="0"/>
                        </a:spcBef>
                        <a:spcAft>
                          <a:spcPts val="0"/>
                        </a:spcAft>
                        <a:buNone/>
                      </a:pPr>
                      <a:r>
                        <a:rPr lang="en"/>
                        <a:t>GBC do not Granger cause GDP</a:t>
                      </a:r>
                      <a:endParaRPr/>
                    </a:p>
                  </a:txBody>
                  <a:tcPr marL="91425" marR="91425" marT="91425" marB="91425"/>
                </a:tc>
                <a:tc>
                  <a:txBody>
                    <a:bodyPr/>
                    <a:lstStyle/>
                    <a:p>
                      <a:pPr marL="0" lvl="0" indent="0">
                        <a:spcBef>
                          <a:spcPts val="0"/>
                        </a:spcBef>
                        <a:spcAft>
                          <a:spcPts val="0"/>
                        </a:spcAft>
                        <a:buNone/>
                      </a:pPr>
                      <a:r>
                        <a:rPr lang="en"/>
                        <a:t>0.0051</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Error Correction Model of GDP and GBC </a:t>
            </a:r>
            <a:endParaRPr/>
          </a:p>
          <a:p>
            <a:pPr marL="0" lvl="0" indent="0">
              <a:spcBef>
                <a:spcPts val="0"/>
              </a:spcBef>
              <a:spcAft>
                <a:spcPts val="0"/>
              </a:spcAft>
              <a:buNone/>
            </a:pPr>
            <a:endParaRPr/>
          </a:p>
        </p:txBody>
      </p:sp>
      <p:sp>
        <p:nvSpPr>
          <p:cNvPr id="193" name="Shape 193"/>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Select Lags</a:t>
            </a:r>
            <a:endParaRPr/>
          </a:p>
          <a:p>
            <a:pPr marL="0" lvl="0" indent="0">
              <a:spcBef>
                <a:spcPts val="1600"/>
              </a:spcBef>
              <a:spcAft>
                <a:spcPts val="0"/>
              </a:spcAft>
              <a:buNone/>
            </a:pPr>
            <a:endParaRPr/>
          </a:p>
          <a:p>
            <a:pPr marL="0" lvl="0" indent="0">
              <a:spcBef>
                <a:spcPts val="1600"/>
              </a:spcBef>
              <a:spcAft>
                <a:spcPts val="0"/>
              </a:spcAft>
              <a:buNone/>
            </a:pPr>
            <a:r>
              <a:rPr lang="en"/>
              <a:t>Then,</a:t>
            </a:r>
            <a:endParaRPr/>
          </a:p>
          <a:p>
            <a:pPr marL="0" lvl="0" indent="0">
              <a:spcBef>
                <a:spcPts val="1600"/>
              </a:spcBef>
              <a:spcAft>
                <a:spcPts val="1600"/>
              </a:spcAft>
              <a:buNone/>
            </a:pPr>
            <a:endParaRPr/>
          </a:p>
        </p:txBody>
      </p:sp>
      <p:pic>
        <p:nvPicPr>
          <p:cNvPr id="194" name="Shape 194" descr="屏幕快照 2017-05-01 下午10.28.02.png"/>
          <p:cNvPicPr preferRelativeResize="0"/>
          <p:nvPr/>
        </p:nvPicPr>
        <p:blipFill>
          <a:blip r:embed="rId3">
            <a:alphaModFix/>
          </a:blip>
          <a:stretch>
            <a:fillRect/>
          </a:stretch>
        </p:blipFill>
        <p:spPr>
          <a:xfrm>
            <a:off x="2457450" y="1641125"/>
            <a:ext cx="4229100" cy="704850"/>
          </a:xfrm>
          <a:prstGeom prst="rect">
            <a:avLst/>
          </a:prstGeom>
          <a:noFill/>
          <a:ln>
            <a:noFill/>
          </a:ln>
        </p:spPr>
      </p:pic>
      <p:pic>
        <p:nvPicPr>
          <p:cNvPr id="195" name="Shape 195" descr="CodeCogsEqn-2.gif"/>
          <p:cNvPicPr preferRelativeResize="0"/>
          <p:nvPr/>
        </p:nvPicPr>
        <p:blipFill>
          <a:blip r:embed="rId4">
            <a:alphaModFix/>
          </a:blip>
          <a:stretch>
            <a:fillRect/>
          </a:stretch>
        </p:blipFill>
        <p:spPr>
          <a:xfrm>
            <a:off x="723900" y="2799500"/>
            <a:ext cx="7696200" cy="628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The residual of ECM</a:t>
            </a:r>
            <a:endParaRPr/>
          </a:p>
        </p:txBody>
      </p:sp>
      <p:sp>
        <p:nvSpPr>
          <p:cNvPr id="201" name="Shape 201"/>
          <p:cNvSpPr txBox="1">
            <a:spLocks noGrp="1"/>
          </p:cNvSpPr>
          <p:nvPr>
            <p:ph type="body" idx="1"/>
          </p:nvPr>
        </p:nvSpPr>
        <p:spPr>
          <a:xfrm>
            <a:off x="311700" y="3657975"/>
            <a:ext cx="8520600" cy="9108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By using the ADF test, we can find out that the residual of ECM follow the I(0).</a:t>
            </a:r>
            <a:endParaRPr/>
          </a:p>
          <a:p>
            <a:pPr marL="0" lvl="0" indent="0">
              <a:spcBef>
                <a:spcPts val="1600"/>
              </a:spcBef>
              <a:spcAft>
                <a:spcPts val="1600"/>
              </a:spcAft>
              <a:buNone/>
            </a:pPr>
            <a:r>
              <a:rPr lang="en"/>
              <a:t>Thus, the long run are stationary.</a:t>
            </a:r>
            <a:endParaRPr/>
          </a:p>
        </p:txBody>
      </p:sp>
      <p:graphicFrame>
        <p:nvGraphicFramePr>
          <p:cNvPr id="202" name="Shape 202"/>
          <p:cNvGraphicFramePr/>
          <p:nvPr/>
        </p:nvGraphicFramePr>
        <p:xfrm>
          <a:off x="952500" y="1573300"/>
          <a:ext cx="3000000" cy="3000000"/>
        </p:xfrm>
        <a:graphic>
          <a:graphicData uri="http://schemas.openxmlformats.org/drawingml/2006/table">
            <a:tbl>
              <a:tblPr>
                <a:noFill/>
                <a:tableStyleId>{CAB11F69-C39A-412A-BB30-AD8F21CF553C}</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a:spcBef>
                          <a:spcPts val="0"/>
                        </a:spcBef>
                        <a:spcAft>
                          <a:spcPts val="0"/>
                        </a:spcAft>
                        <a:buNone/>
                      </a:pPr>
                      <a:r>
                        <a:rPr lang="en"/>
                        <a:t>Test</a:t>
                      </a:r>
                      <a:endParaRPr/>
                    </a:p>
                  </a:txBody>
                  <a:tcPr marL="91425" marR="91425" marT="91425" marB="91425"/>
                </a:tc>
                <a:tc>
                  <a:txBody>
                    <a:bodyPr/>
                    <a:lstStyle/>
                    <a:p>
                      <a:pPr marL="0" lvl="0" indent="0" algn="ctr">
                        <a:spcBef>
                          <a:spcPts val="0"/>
                        </a:spcBef>
                        <a:spcAft>
                          <a:spcPts val="0"/>
                        </a:spcAft>
                        <a:buNone/>
                      </a:pPr>
                      <a:r>
                        <a:rPr lang="en"/>
                        <a:t>Value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a:spcBef>
                          <a:spcPts val="0"/>
                        </a:spcBef>
                        <a:spcAft>
                          <a:spcPts val="0"/>
                        </a:spcAft>
                        <a:buNone/>
                      </a:pPr>
                      <a:r>
                        <a:rPr lang="en"/>
                        <a:t>ADF</a:t>
                      </a:r>
                      <a:endParaRPr/>
                    </a:p>
                  </a:txBody>
                  <a:tcPr marL="91425" marR="91425" marT="91425" marB="91425"/>
                </a:tc>
                <a:tc>
                  <a:txBody>
                    <a:bodyPr/>
                    <a:lstStyle/>
                    <a:p>
                      <a:pPr marL="0" lvl="0" indent="0" algn="ctr">
                        <a:spcBef>
                          <a:spcPts val="0"/>
                        </a:spcBef>
                        <a:spcAft>
                          <a:spcPts val="0"/>
                        </a:spcAft>
                        <a:buNone/>
                      </a:pPr>
                      <a:r>
                        <a:rPr lang="en"/>
                        <a:t>-5.0995***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a:spcBef>
                          <a:spcPts val="0"/>
                        </a:spcBef>
                        <a:spcAft>
                          <a:spcPts val="0"/>
                        </a:spcAft>
                        <a:buNone/>
                      </a:pPr>
                      <a:r>
                        <a:rPr lang="en"/>
                        <a:t>Normality Test</a:t>
                      </a:r>
                      <a:endParaRPr/>
                    </a:p>
                  </a:txBody>
                  <a:tcPr marL="91425" marR="91425" marT="91425" marB="91425"/>
                </a:tc>
                <a:tc>
                  <a:txBody>
                    <a:bodyPr/>
                    <a:lstStyle/>
                    <a:p>
                      <a:pPr marL="0" lvl="0" indent="0" algn="ctr">
                        <a:spcBef>
                          <a:spcPts val="0"/>
                        </a:spcBef>
                        <a:spcAft>
                          <a:spcPts val="0"/>
                        </a:spcAft>
                        <a:buNone/>
                      </a:pPr>
                      <a:r>
                        <a:rPr lang="en"/>
                        <a:t>0.0001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a:spcBef>
                          <a:spcPts val="0"/>
                        </a:spcBef>
                        <a:spcAft>
                          <a:spcPts val="0"/>
                        </a:spcAft>
                        <a:buClr>
                          <a:schemeClr val="dk1"/>
                        </a:buClr>
                        <a:buSzPts val="1100"/>
                        <a:buFont typeface="Arial"/>
                        <a:buNone/>
                      </a:pPr>
                      <a:r>
                        <a:rPr lang="en">
                          <a:solidFill>
                            <a:schemeClr val="dk1"/>
                          </a:solidFill>
                        </a:rPr>
                        <a:t>Ljung-Box Test</a:t>
                      </a:r>
                      <a:endParaRPr/>
                    </a:p>
                  </a:txBody>
                  <a:tcPr marL="91425" marR="91425" marT="91425" marB="91425"/>
                </a:tc>
                <a:tc>
                  <a:txBody>
                    <a:bodyPr/>
                    <a:lstStyle/>
                    <a:p>
                      <a:pPr marL="0" lvl="0" indent="0" algn="ctr">
                        <a:spcBef>
                          <a:spcPts val="0"/>
                        </a:spcBef>
                        <a:spcAft>
                          <a:spcPts val="0"/>
                        </a:spcAft>
                        <a:buNone/>
                      </a:pPr>
                      <a:r>
                        <a:rPr lang="en"/>
                        <a:t>0.9994***</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Comparison of Engle-Granger Test and Johansen Test</a:t>
            </a:r>
            <a:endParaRPr/>
          </a:p>
        </p:txBody>
      </p:sp>
      <p:sp>
        <p:nvSpPr>
          <p:cNvPr id="208" name="Shape 208"/>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a:spcBef>
                <a:spcPts val="0"/>
              </a:spcBef>
              <a:spcAft>
                <a:spcPts val="1600"/>
              </a:spcAft>
              <a:buNone/>
            </a:pPr>
            <a:endParaRPr/>
          </a:p>
        </p:txBody>
      </p:sp>
      <p:graphicFrame>
        <p:nvGraphicFramePr>
          <p:cNvPr id="209" name="Shape 209"/>
          <p:cNvGraphicFramePr/>
          <p:nvPr/>
        </p:nvGraphicFramePr>
        <p:xfrm>
          <a:off x="428525" y="1660750"/>
          <a:ext cx="3000000" cy="3000000"/>
        </p:xfrm>
        <a:graphic>
          <a:graphicData uri="http://schemas.openxmlformats.org/drawingml/2006/table">
            <a:tbl>
              <a:tblPr>
                <a:noFill/>
                <a:tableStyleId>{CAB11F69-C39A-412A-BB30-AD8F21CF553C}</a:tableStyleId>
              </a:tblPr>
              <a:tblGrid>
                <a:gridCol w="8347200">
                  <a:extLst>
                    <a:ext uri="{9D8B030D-6E8A-4147-A177-3AD203B41FA5}">
                      <a16:colId xmlns:a16="http://schemas.microsoft.com/office/drawing/2014/main" val="20000"/>
                    </a:ext>
                  </a:extLst>
                </a:gridCol>
              </a:tblGrid>
              <a:tr h="1365650">
                <a:tc>
                  <a:txBody>
                    <a:bodyPr/>
                    <a:lstStyle/>
                    <a:p>
                      <a:pPr marL="0" lvl="0" indent="0" algn="just" rtl="0">
                        <a:lnSpc>
                          <a:spcPct val="115000"/>
                        </a:lnSpc>
                        <a:spcBef>
                          <a:spcPts val="0"/>
                        </a:spcBef>
                        <a:spcAft>
                          <a:spcPts val="0"/>
                        </a:spcAft>
                        <a:buNone/>
                      </a:pPr>
                      <a:r>
                        <a:rPr lang="en" sz="1600">
                          <a:solidFill>
                            <a:srgbClr val="454545"/>
                          </a:solidFill>
                        </a:rPr>
                        <a:t>Two methods are essentially different, and may disagree on inferences from the same data. The Engle-Granger two-step method for estimating the VEC model, first estimating the cointegrating relation and then estimating the remaining model coefficients, differs from Johansen's  approach. </a:t>
                      </a:r>
                      <a:endParaRPr sz="1600"/>
                    </a:p>
                  </a:txBody>
                  <a:tcPr marL="91425" marR="91425" marT="91425" marB="91425"/>
                </a:tc>
                <a:extLst>
                  <a:ext uri="{0D108BD9-81ED-4DB2-BD59-A6C34878D82A}">
                    <a16:rowId xmlns:a16="http://schemas.microsoft.com/office/drawing/2014/main" val="10000"/>
                  </a:ext>
                </a:extLst>
              </a:tr>
              <a:tr h="903800">
                <a:tc>
                  <a:txBody>
                    <a:bodyPr/>
                    <a:lstStyle/>
                    <a:p>
                      <a:pPr marL="0" lvl="0" indent="0" algn="just" rtl="0">
                        <a:lnSpc>
                          <a:spcPct val="115000"/>
                        </a:lnSpc>
                        <a:spcBef>
                          <a:spcPts val="0"/>
                        </a:spcBef>
                        <a:spcAft>
                          <a:spcPts val="0"/>
                        </a:spcAft>
                        <a:buClr>
                          <a:schemeClr val="dk1"/>
                        </a:buClr>
                        <a:buSzPts val="1100"/>
                        <a:buFont typeface="Arial"/>
                        <a:buNone/>
                      </a:pPr>
                      <a:r>
                        <a:rPr lang="en">
                          <a:solidFill>
                            <a:srgbClr val="454545"/>
                          </a:solidFill>
                        </a:rPr>
                        <a:t>The cointegrating relations estimated by the Engle-Granger approach may not correspond to the cointegrating relations estimated by the Johansen approach, especially in the presence of multiple cointegrating relations. It is important, in this context, to remember that cointegrating relations are not uniquely defined, but depend on the decomposition             of the impact matrix.</a:t>
                      </a:r>
                      <a:endParaRPr>
                        <a:solidFill>
                          <a:srgbClr val="454545"/>
                        </a:solidFill>
                      </a:endParaRPr>
                    </a:p>
                  </a:txBody>
                  <a:tcPr marL="91425" marR="91425" marT="91425" marB="91425"/>
                </a:tc>
                <a:extLst>
                  <a:ext uri="{0D108BD9-81ED-4DB2-BD59-A6C34878D82A}">
                    <a16:rowId xmlns:a16="http://schemas.microsoft.com/office/drawing/2014/main" val="10001"/>
                  </a:ext>
                </a:extLst>
              </a:tr>
            </a:tbl>
          </a:graphicData>
        </a:graphic>
      </p:graphicFrame>
      <p:pic>
        <p:nvPicPr>
          <p:cNvPr id="210" name="Shape 210"/>
          <p:cNvPicPr preferRelativeResize="0"/>
          <p:nvPr/>
        </p:nvPicPr>
        <p:blipFill>
          <a:blip r:embed="rId3">
            <a:alphaModFix/>
          </a:blip>
          <a:stretch>
            <a:fillRect/>
          </a:stretch>
        </p:blipFill>
        <p:spPr>
          <a:xfrm>
            <a:off x="4588275" y="3926150"/>
            <a:ext cx="542925" cy="114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Introduction </a:t>
            </a:r>
            <a:endParaRPr/>
          </a:p>
        </p:txBody>
      </p:sp>
      <p:sp>
        <p:nvSpPr>
          <p:cNvPr id="66" name="Shape 66"/>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Economy is highly dependent</a:t>
            </a:r>
            <a:endParaRPr/>
          </a:p>
          <a:p>
            <a:pPr marL="914400" lvl="1" indent="-317500" rtl="0">
              <a:spcBef>
                <a:spcPts val="0"/>
              </a:spcBef>
              <a:spcAft>
                <a:spcPts val="0"/>
              </a:spcAft>
              <a:buSzPts val="1400"/>
              <a:buChar char="○"/>
            </a:pPr>
            <a:r>
              <a:rPr lang="en"/>
              <a:t>In 2013, oil and gas was 68% of Russian exports</a:t>
            </a:r>
            <a:endParaRPr/>
          </a:p>
          <a:p>
            <a:pPr marL="457200" lvl="0" indent="-342900" rtl="0">
              <a:spcBef>
                <a:spcPts val="0"/>
              </a:spcBef>
              <a:spcAft>
                <a:spcPts val="0"/>
              </a:spcAft>
              <a:buSzPts val="1800"/>
              <a:buChar char="●"/>
            </a:pPr>
            <a:r>
              <a:rPr lang="en"/>
              <a:t>Oil and gas is nearly half of the Russian government’s budget</a:t>
            </a:r>
            <a:endParaRPr/>
          </a:p>
          <a:p>
            <a:pPr marL="457200" lvl="0" indent="-342900" rtl="0">
              <a:spcBef>
                <a:spcPts val="0"/>
              </a:spcBef>
              <a:spcAft>
                <a:spcPts val="0"/>
              </a:spcAft>
              <a:buSzPts val="1800"/>
              <a:buChar char="●"/>
            </a:pPr>
            <a:r>
              <a:rPr lang="en"/>
              <a:t>Oil price directly impacts the Ruble price: </a:t>
            </a:r>
            <a:endParaRPr/>
          </a:p>
          <a:p>
            <a:pPr marL="914400" lvl="1" indent="-317500" rtl="0">
              <a:spcBef>
                <a:spcPts val="0"/>
              </a:spcBef>
              <a:spcAft>
                <a:spcPts val="0"/>
              </a:spcAft>
              <a:buSzPts val="1400"/>
              <a:buChar char="○"/>
            </a:pPr>
            <a:r>
              <a:rPr lang="en"/>
              <a:t>Cheap oil causes depreciation</a:t>
            </a:r>
            <a:endParaRPr/>
          </a:p>
          <a:p>
            <a:pPr marL="914400" lvl="1" indent="-317500" rtl="0">
              <a:spcBef>
                <a:spcPts val="0"/>
              </a:spcBef>
              <a:spcAft>
                <a:spcPts val="0"/>
              </a:spcAft>
              <a:buSzPts val="1400"/>
              <a:buChar char="○"/>
            </a:pPr>
            <a:r>
              <a:rPr lang="en"/>
              <a:t>Correlation strengthened as oil production increased</a:t>
            </a:r>
            <a:endParaRPr/>
          </a:p>
          <a:p>
            <a:pPr marL="457200" lvl="0" indent="-342900" rtl="0">
              <a:spcBef>
                <a:spcPts val="0"/>
              </a:spcBef>
              <a:spcAft>
                <a:spcPts val="0"/>
              </a:spcAft>
              <a:buSzPts val="1800"/>
              <a:buChar char="●"/>
            </a:pPr>
            <a:r>
              <a:rPr lang="en"/>
              <a:t>Crucial factor in geopolitics</a:t>
            </a:r>
            <a:endParaRPr/>
          </a:p>
          <a:p>
            <a:pPr marL="914400" lvl="1" indent="-317500" rtl="0">
              <a:spcBef>
                <a:spcPts val="0"/>
              </a:spcBef>
              <a:spcAft>
                <a:spcPts val="0"/>
              </a:spcAft>
              <a:buSzPts val="1400"/>
              <a:buChar char="○"/>
            </a:pPr>
            <a:r>
              <a:rPr lang="en"/>
              <a:t>May impact military spending</a:t>
            </a:r>
            <a:endParaRPr/>
          </a:p>
        </p:txBody>
      </p:sp>
      <p:pic>
        <p:nvPicPr>
          <p:cNvPr id="67" name="Shape 67"/>
          <p:cNvPicPr preferRelativeResize="0"/>
          <p:nvPr/>
        </p:nvPicPr>
        <p:blipFill>
          <a:blip r:embed="rId3">
            <a:alphaModFix/>
          </a:blip>
          <a:stretch>
            <a:fillRect/>
          </a:stretch>
        </p:blipFill>
        <p:spPr>
          <a:xfrm>
            <a:off x="5438875" y="2417201"/>
            <a:ext cx="3606450" cy="2369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New Vector Error Correction Model</a:t>
            </a:r>
            <a:endParaRPr/>
          </a:p>
          <a:p>
            <a:pPr marL="0" lvl="0" indent="0">
              <a:spcBef>
                <a:spcPts val="0"/>
              </a:spcBef>
              <a:spcAft>
                <a:spcPts val="0"/>
              </a:spcAft>
              <a:buNone/>
            </a:pPr>
            <a:endParaRPr/>
          </a:p>
        </p:txBody>
      </p:sp>
      <p:sp>
        <p:nvSpPr>
          <p:cNvPr id="216" name="Shape 216"/>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After using Engle-Granger test, we will model GDP, REE and GBC with VECM.</a:t>
            </a:r>
            <a:endParaRPr/>
          </a:p>
          <a:p>
            <a:pPr marL="0" lvl="0" indent="0">
              <a:spcBef>
                <a:spcPts val="1600"/>
              </a:spcBef>
              <a:spcAft>
                <a:spcPts val="0"/>
              </a:spcAft>
              <a:buNone/>
            </a:pPr>
            <a:r>
              <a:rPr lang="en"/>
              <a:t>Johansen Test: The impact matrix has rank 2.</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r>
              <a:rPr lang="en"/>
              <a:t>Model: </a:t>
            </a:r>
            <a:endParaRPr/>
          </a:p>
          <a:p>
            <a:pPr marL="0" lvl="0" indent="0">
              <a:spcBef>
                <a:spcPts val="1600"/>
              </a:spcBef>
              <a:spcAft>
                <a:spcPts val="0"/>
              </a:spcAft>
              <a:buNone/>
            </a:pPr>
            <a:r>
              <a:rPr lang="en"/>
              <a:t>where                                      </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1600"/>
              </a:spcAft>
              <a:buNone/>
            </a:pPr>
            <a:endParaRPr/>
          </a:p>
        </p:txBody>
      </p:sp>
      <p:pic>
        <p:nvPicPr>
          <p:cNvPr id="217" name="Shape 217" descr="Capture.PNG"/>
          <p:cNvPicPr preferRelativeResize="0"/>
          <p:nvPr/>
        </p:nvPicPr>
        <p:blipFill>
          <a:blip r:embed="rId3">
            <a:alphaModFix/>
          </a:blip>
          <a:stretch>
            <a:fillRect/>
          </a:stretch>
        </p:blipFill>
        <p:spPr>
          <a:xfrm>
            <a:off x="3333750" y="2174075"/>
            <a:ext cx="2476500" cy="723900"/>
          </a:xfrm>
          <a:prstGeom prst="rect">
            <a:avLst/>
          </a:prstGeom>
          <a:noFill/>
          <a:ln>
            <a:noFill/>
          </a:ln>
        </p:spPr>
      </p:pic>
      <p:pic>
        <p:nvPicPr>
          <p:cNvPr id="218" name="Shape 218" descr="CodeCogsEqn(8).gif"/>
          <p:cNvPicPr preferRelativeResize="0"/>
          <p:nvPr/>
        </p:nvPicPr>
        <p:blipFill>
          <a:blip r:embed="rId4">
            <a:alphaModFix/>
          </a:blip>
          <a:stretch>
            <a:fillRect/>
          </a:stretch>
        </p:blipFill>
        <p:spPr>
          <a:xfrm>
            <a:off x="2808075" y="3296868"/>
            <a:ext cx="3527826" cy="269850"/>
          </a:xfrm>
          <a:prstGeom prst="rect">
            <a:avLst/>
          </a:prstGeom>
          <a:noFill/>
          <a:ln>
            <a:noFill/>
          </a:ln>
        </p:spPr>
      </p:pic>
      <p:pic>
        <p:nvPicPr>
          <p:cNvPr id="219" name="Shape 219" descr="CodeCogsEqn(3).gif"/>
          <p:cNvPicPr preferRelativeResize="0"/>
          <p:nvPr/>
        </p:nvPicPr>
        <p:blipFill>
          <a:blip r:embed="rId5">
            <a:alphaModFix/>
          </a:blip>
          <a:stretch>
            <a:fillRect/>
          </a:stretch>
        </p:blipFill>
        <p:spPr>
          <a:xfrm>
            <a:off x="1104923" y="3897498"/>
            <a:ext cx="2228825" cy="196175"/>
          </a:xfrm>
          <a:prstGeom prst="rect">
            <a:avLst/>
          </a:prstGeom>
          <a:noFill/>
          <a:ln>
            <a:noFill/>
          </a:ln>
        </p:spPr>
      </p:pic>
      <p:pic>
        <p:nvPicPr>
          <p:cNvPr id="220" name="Shape 220" descr="CodeCogsEqn(4).gif"/>
          <p:cNvPicPr preferRelativeResize="0"/>
          <p:nvPr/>
        </p:nvPicPr>
        <p:blipFill>
          <a:blip r:embed="rId6">
            <a:alphaModFix/>
          </a:blip>
          <a:stretch>
            <a:fillRect/>
          </a:stretch>
        </p:blipFill>
        <p:spPr>
          <a:xfrm>
            <a:off x="3457654" y="3897492"/>
            <a:ext cx="2228676" cy="196175"/>
          </a:xfrm>
          <a:prstGeom prst="rect">
            <a:avLst/>
          </a:prstGeom>
          <a:noFill/>
          <a:ln>
            <a:noFill/>
          </a:ln>
        </p:spPr>
      </p:pic>
      <p:pic>
        <p:nvPicPr>
          <p:cNvPr id="221" name="Shape 221" descr="CodeCogsEqn(5).gif"/>
          <p:cNvPicPr preferRelativeResize="0"/>
          <p:nvPr/>
        </p:nvPicPr>
        <p:blipFill>
          <a:blip r:embed="rId7">
            <a:alphaModFix/>
          </a:blip>
          <a:stretch>
            <a:fillRect/>
          </a:stretch>
        </p:blipFill>
        <p:spPr>
          <a:xfrm>
            <a:off x="1104925" y="4139451"/>
            <a:ext cx="2228674" cy="219057"/>
          </a:xfrm>
          <a:prstGeom prst="rect">
            <a:avLst/>
          </a:prstGeom>
          <a:noFill/>
          <a:ln>
            <a:noFill/>
          </a:ln>
        </p:spPr>
      </p:pic>
      <p:pic>
        <p:nvPicPr>
          <p:cNvPr id="222" name="Shape 222" descr="CodeCogsEqn(6).gif"/>
          <p:cNvPicPr preferRelativeResize="0"/>
          <p:nvPr/>
        </p:nvPicPr>
        <p:blipFill>
          <a:blip r:embed="rId8">
            <a:alphaModFix/>
          </a:blip>
          <a:stretch>
            <a:fillRect/>
          </a:stretch>
        </p:blipFill>
        <p:spPr>
          <a:xfrm>
            <a:off x="3457650" y="4141038"/>
            <a:ext cx="2228674" cy="215883"/>
          </a:xfrm>
          <a:prstGeom prst="rect">
            <a:avLst/>
          </a:prstGeom>
          <a:noFill/>
          <a:ln>
            <a:noFill/>
          </a:ln>
        </p:spPr>
      </p:pic>
      <p:pic>
        <p:nvPicPr>
          <p:cNvPr id="223" name="Shape 223" descr="CodeCogsEqn(7).gif"/>
          <p:cNvPicPr preferRelativeResize="0"/>
          <p:nvPr/>
        </p:nvPicPr>
        <p:blipFill>
          <a:blip r:embed="rId9">
            <a:alphaModFix/>
          </a:blip>
          <a:stretch>
            <a:fillRect/>
          </a:stretch>
        </p:blipFill>
        <p:spPr>
          <a:xfrm>
            <a:off x="5935275" y="3813567"/>
            <a:ext cx="2509990" cy="61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New Vector Error Correction Model</a:t>
            </a:r>
            <a:endParaRPr/>
          </a:p>
        </p:txBody>
      </p:sp>
      <p:sp>
        <p:nvSpPr>
          <p:cNvPr id="229" name="Shape 229"/>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a:spcBef>
                <a:spcPts val="0"/>
              </a:spcBef>
              <a:spcAft>
                <a:spcPts val="1600"/>
              </a:spcAft>
              <a:buNone/>
            </a:pPr>
            <a:endParaRPr/>
          </a:p>
        </p:txBody>
      </p:sp>
      <p:graphicFrame>
        <p:nvGraphicFramePr>
          <p:cNvPr id="230" name="Shape 230"/>
          <p:cNvGraphicFramePr/>
          <p:nvPr/>
        </p:nvGraphicFramePr>
        <p:xfrm>
          <a:off x="952500" y="1809750"/>
          <a:ext cx="3000000" cy="3000000"/>
        </p:xfrm>
        <a:graphic>
          <a:graphicData uri="http://schemas.openxmlformats.org/drawingml/2006/table">
            <a:tbl>
              <a:tblPr>
                <a:noFill/>
                <a:tableStyleId>{CAB11F69-C39A-412A-BB30-AD8F21CF553C}</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r>
                        <a:rPr lang="en"/>
                        <a:t>GDP</a:t>
                      </a:r>
                      <a:endParaRPr/>
                    </a:p>
                  </a:txBody>
                  <a:tcPr marL="91425" marR="91425" marT="91425" marB="91425"/>
                </a:tc>
                <a:tc>
                  <a:txBody>
                    <a:bodyPr/>
                    <a:lstStyle/>
                    <a:p>
                      <a:pPr marL="0" lvl="0" indent="0">
                        <a:spcBef>
                          <a:spcPts val="0"/>
                        </a:spcBef>
                        <a:spcAft>
                          <a:spcPts val="0"/>
                        </a:spcAft>
                        <a:buNone/>
                      </a:pPr>
                      <a:r>
                        <a:rPr lang="en"/>
                        <a:t>REE</a:t>
                      </a:r>
                      <a:endParaRPr/>
                    </a:p>
                  </a:txBody>
                  <a:tcPr marL="91425" marR="91425" marT="91425" marB="91425"/>
                </a:tc>
                <a:tc>
                  <a:txBody>
                    <a:bodyPr/>
                    <a:lstStyle/>
                    <a:p>
                      <a:pPr marL="0" lvl="0" indent="0">
                        <a:spcBef>
                          <a:spcPts val="0"/>
                        </a:spcBef>
                        <a:spcAft>
                          <a:spcPts val="0"/>
                        </a:spcAft>
                        <a:buNone/>
                      </a:pPr>
                      <a:r>
                        <a:rPr lang="en"/>
                        <a:t>GBC</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
                        <a:t>ADF Test</a:t>
                      </a:r>
                      <a:endParaRPr/>
                    </a:p>
                  </a:txBody>
                  <a:tcPr marL="91425" marR="91425" marT="91425" marB="91425"/>
                </a:tc>
                <a:tc>
                  <a:txBody>
                    <a:bodyPr/>
                    <a:lstStyle/>
                    <a:p>
                      <a:pPr marL="0" lvl="0" indent="0">
                        <a:spcBef>
                          <a:spcPts val="0"/>
                        </a:spcBef>
                        <a:spcAft>
                          <a:spcPts val="0"/>
                        </a:spcAft>
                        <a:buNone/>
                      </a:pPr>
                      <a:r>
                        <a:rPr lang="en"/>
                        <a:t>-5.366***</a:t>
                      </a:r>
                      <a:endParaRPr/>
                    </a:p>
                  </a:txBody>
                  <a:tcPr marL="91425" marR="91425" marT="91425" marB="91425"/>
                </a:tc>
                <a:tc>
                  <a:txBody>
                    <a:bodyPr/>
                    <a:lstStyle/>
                    <a:p>
                      <a:pPr marL="0" lvl="0" indent="0">
                        <a:spcBef>
                          <a:spcPts val="0"/>
                        </a:spcBef>
                        <a:spcAft>
                          <a:spcPts val="0"/>
                        </a:spcAft>
                        <a:buNone/>
                      </a:pPr>
                      <a:r>
                        <a:rPr lang="en"/>
                        <a:t>-4.496***</a:t>
                      </a:r>
                      <a:endParaRPr/>
                    </a:p>
                  </a:txBody>
                  <a:tcPr marL="91425" marR="91425" marT="91425" marB="91425"/>
                </a:tc>
                <a:tc>
                  <a:txBody>
                    <a:bodyPr/>
                    <a:lstStyle/>
                    <a:p>
                      <a:pPr marL="0" lvl="0" indent="0">
                        <a:spcBef>
                          <a:spcPts val="0"/>
                        </a:spcBef>
                        <a:spcAft>
                          <a:spcPts val="0"/>
                        </a:spcAft>
                        <a:buNone/>
                      </a:pPr>
                      <a:r>
                        <a:rPr lang="en"/>
                        <a:t>-5.317***</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
                        <a:t>Normality Test</a:t>
                      </a:r>
                      <a:endParaRPr/>
                    </a:p>
                  </a:txBody>
                  <a:tcPr marL="91425" marR="91425" marT="91425" marB="91425"/>
                </a:tc>
                <a:tc>
                  <a:txBody>
                    <a:bodyPr/>
                    <a:lstStyle/>
                    <a:p>
                      <a:pPr marL="0" lvl="0" indent="0">
                        <a:spcBef>
                          <a:spcPts val="0"/>
                        </a:spcBef>
                        <a:spcAft>
                          <a:spcPts val="0"/>
                        </a:spcAft>
                        <a:buNone/>
                      </a:pPr>
                      <a:r>
                        <a:rPr lang="en"/>
                        <a:t>0.005</a:t>
                      </a:r>
                      <a:endParaRPr/>
                    </a:p>
                  </a:txBody>
                  <a:tcPr marL="91425" marR="91425" marT="91425" marB="91425"/>
                </a:tc>
                <a:tc>
                  <a:txBody>
                    <a:bodyPr/>
                    <a:lstStyle/>
                    <a:p>
                      <a:pPr marL="0" lvl="0" indent="0">
                        <a:spcBef>
                          <a:spcPts val="0"/>
                        </a:spcBef>
                        <a:spcAft>
                          <a:spcPts val="0"/>
                        </a:spcAft>
                        <a:buNone/>
                      </a:pPr>
                      <a:r>
                        <a:rPr lang="en"/>
                        <a:t>0.003</a:t>
                      </a:r>
                      <a:endParaRPr/>
                    </a:p>
                  </a:txBody>
                  <a:tcPr marL="91425" marR="91425" marT="91425" marB="91425"/>
                </a:tc>
                <a:tc>
                  <a:txBody>
                    <a:bodyPr/>
                    <a:lstStyle/>
                    <a:p>
                      <a:pPr marL="0" lvl="0" indent="0">
                        <a:spcBef>
                          <a:spcPts val="0"/>
                        </a:spcBef>
                        <a:spcAft>
                          <a:spcPts val="0"/>
                        </a:spcAft>
                        <a:buNone/>
                      </a:pPr>
                      <a:r>
                        <a:rPr lang="en"/>
                        <a:t>0.0002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spcBef>
                          <a:spcPts val="0"/>
                        </a:spcBef>
                        <a:spcAft>
                          <a:spcPts val="0"/>
                        </a:spcAft>
                        <a:buClr>
                          <a:schemeClr val="dk1"/>
                        </a:buClr>
                        <a:buSzPts val="1100"/>
                        <a:buFont typeface="Arial"/>
                        <a:buNone/>
                      </a:pPr>
                      <a:r>
                        <a:rPr lang="en">
                          <a:solidFill>
                            <a:schemeClr val="dk1"/>
                          </a:solidFill>
                        </a:rPr>
                        <a:t>Ljung-Box Test</a:t>
                      </a:r>
                      <a:endParaRPr/>
                    </a:p>
                  </a:txBody>
                  <a:tcPr marL="91425" marR="91425" marT="91425" marB="91425"/>
                </a:tc>
                <a:tc>
                  <a:txBody>
                    <a:bodyPr/>
                    <a:lstStyle/>
                    <a:p>
                      <a:pPr marL="0" lvl="0" indent="0">
                        <a:spcBef>
                          <a:spcPts val="0"/>
                        </a:spcBef>
                        <a:spcAft>
                          <a:spcPts val="0"/>
                        </a:spcAft>
                        <a:buNone/>
                      </a:pPr>
                      <a:r>
                        <a:rPr lang="en"/>
                        <a:t>0.7132***</a:t>
                      </a:r>
                      <a:endParaRPr/>
                    </a:p>
                  </a:txBody>
                  <a:tcPr marL="91425" marR="91425" marT="91425" marB="91425"/>
                </a:tc>
                <a:tc>
                  <a:txBody>
                    <a:bodyPr/>
                    <a:lstStyle/>
                    <a:p>
                      <a:pPr marL="0" lvl="0" indent="0">
                        <a:spcBef>
                          <a:spcPts val="0"/>
                        </a:spcBef>
                        <a:spcAft>
                          <a:spcPts val="0"/>
                        </a:spcAft>
                        <a:buNone/>
                      </a:pPr>
                      <a:r>
                        <a:rPr lang="en"/>
                        <a:t>0.9465***</a:t>
                      </a:r>
                      <a:endParaRPr/>
                    </a:p>
                  </a:txBody>
                  <a:tcPr marL="91425" marR="91425" marT="91425" marB="91425"/>
                </a:tc>
                <a:tc>
                  <a:txBody>
                    <a:bodyPr/>
                    <a:lstStyle/>
                    <a:p>
                      <a:pPr marL="0" lvl="0" indent="0">
                        <a:spcBef>
                          <a:spcPts val="0"/>
                        </a:spcBef>
                        <a:spcAft>
                          <a:spcPts val="0"/>
                        </a:spcAft>
                        <a:buNone/>
                      </a:pPr>
                      <a:r>
                        <a:rPr lang="en"/>
                        <a:t>0.7491***</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Vector Autoregressive Model</a:t>
            </a:r>
            <a:endParaRPr/>
          </a:p>
          <a:p>
            <a:pPr marL="0" lvl="0" indent="0">
              <a:spcBef>
                <a:spcPts val="0"/>
              </a:spcBef>
              <a:spcAft>
                <a:spcPts val="0"/>
              </a:spcAft>
              <a:buNone/>
            </a:pPr>
            <a:endParaRPr/>
          </a:p>
        </p:txBody>
      </p:sp>
      <p:sp>
        <p:nvSpPr>
          <p:cNvPr id="236" name="Shape 236"/>
          <p:cNvSpPr txBox="1">
            <a:spLocks noGrp="1"/>
          </p:cNvSpPr>
          <p:nvPr>
            <p:ph type="body" idx="1"/>
          </p:nvPr>
        </p:nvSpPr>
        <p:spPr>
          <a:xfrm>
            <a:off x="746100" y="1213825"/>
            <a:ext cx="7122300" cy="3393600"/>
          </a:xfrm>
          <a:prstGeom prst="rect">
            <a:avLst/>
          </a:prstGeom>
        </p:spPr>
        <p:txBody>
          <a:bodyPr wrap="square" lIns="91425" tIns="91425" rIns="91425" bIns="91425" anchor="t" anchorCtr="0">
            <a:noAutofit/>
          </a:bodyPr>
          <a:lstStyle/>
          <a:p>
            <a:pPr marL="457200" lvl="0" indent="-342900" rtl="0">
              <a:lnSpc>
                <a:spcPct val="150000"/>
              </a:lnSpc>
              <a:spcBef>
                <a:spcPts val="0"/>
              </a:spcBef>
              <a:spcAft>
                <a:spcPts val="0"/>
              </a:spcAft>
              <a:buSzPts val="1800"/>
              <a:buChar char="●"/>
            </a:pPr>
            <a:r>
              <a:rPr lang="en"/>
              <a:t>VAR model is successful and flexible models for the analysis of multivariate time series. </a:t>
            </a:r>
            <a:endParaRPr/>
          </a:p>
          <a:p>
            <a:pPr marL="457200" lvl="0" indent="-342900" rtl="0">
              <a:lnSpc>
                <a:spcPct val="150000"/>
              </a:lnSpc>
              <a:spcBef>
                <a:spcPts val="0"/>
              </a:spcBef>
              <a:spcAft>
                <a:spcPts val="0"/>
              </a:spcAft>
              <a:buSzPts val="1800"/>
              <a:buChar char="●"/>
            </a:pPr>
            <a:r>
              <a:rPr lang="en"/>
              <a:t>VAR model is a multi-equation system where all the variables are treated as endogenous. </a:t>
            </a:r>
            <a:endParaRPr/>
          </a:p>
          <a:p>
            <a:pPr marL="457200" lvl="0" indent="-342900" rtl="0">
              <a:lnSpc>
                <a:spcPct val="150000"/>
              </a:lnSpc>
              <a:spcBef>
                <a:spcPts val="0"/>
              </a:spcBef>
              <a:spcAft>
                <a:spcPts val="0"/>
              </a:spcAft>
              <a:buSzPts val="1800"/>
              <a:buChar char="●"/>
            </a:pPr>
            <a:r>
              <a:rPr lang="en"/>
              <a:t>Especially useful for describing the dynamic behavior of economic and financial time series  </a:t>
            </a:r>
            <a:endParaRPr/>
          </a:p>
          <a:p>
            <a:pPr marL="457200" lvl="0" indent="-342900">
              <a:lnSpc>
                <a:spcPct val="150000"/>
              </a:lnSpc>
              <a:spcBef>
                <a:spcPts val="0"/>
              </a:spcBef>
              <a:spcAft>
                <a:spcPts val="0"/>
              </a:spcAft>
              <a:buSzPts val="1800"/>
              <a:buChar char="●"/>
            </a:pPr>
            <a:r>
              <a:rPr lang="en"/>
              <a:t>Useful for forecasting </a:t>
            </a:r>
            <a:endParaRPr/>
          </a:p>
        </p:txBody>
      </p:sp>
      <p:sp>
        <p:nvSpPr>
          <p:cNvPr id="237" name="Shape 237"/>
          <p:cNvSpPr txBox="1"/>
          <p:nvPr/>
        </p:nvSpPr>
        <p:spPr>
          <a:xfrm>
            <a:off x="3844425" y="4333925"/>
            <a:ext cx="6083400" cy="709800"/>
          </a:xfrm>
          <a:prstGeom prst="rect">
            <a:avLst/>
          </a:prstGeom>
          <a:noFill/>
          <a:ln>
            <a:noFill/>
          </a:ln>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215525"/>
            <a:ext cx="8520600" cy="613200"/>
          </a:xfrm>
          <a:prstGeom prst="rect">
            <a:avLst/>
          </a:prstGeom>
        </p:spPr>
        <p:txBody>
          <a:bodyPr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Vector Autoregressive Model</a:t>
            </a:r>
            <a:endParaRPr/>
          </a:p>
        </p:txBody>
      </p:sp>
      <p:pic>
        <p:nvPicPr>
          <p:cNvPr id="243" name="Shape 243" descr="daum_equation_1493731430599.png"/>
          <p:cNvPicPr preferRelativeResize="0"/>
          <p:nvPr/>
        </p:nvPicPr>
        <p:blipFill rotWithShape="1">
          <a:blip r:embed="rId3">
            <a:alphaModFix/>
          </a:blip>
          <a:srcRect b="24579"/>
          <a:stretch/>
        </p:blipFill>
        <p:spPr>
          <a:xfrm>
            <a:off x="930000" y="1259400"/>
            <a:ext cx="7445324" cy="2470150"/>
          </a:xfrm>
          <a:prstGeom prst="rect">
            <a:avLst/>
          </a:prstGeom>
          <a:noFill/>
          <a:ln>
            <a:noFill/>
          </a:ln>
        </p:spPr>
      </p:pic>
      <p:pic>
        <p:nvPicPr>
          <p:cNvPr id="244" name="Shape 244" descr="daum_equation_1493731430599.png"/>
          <p:cNvPicPr preferRelativeResize="0"/>
          <p:nvPr/>
        </p:nvPicPr>
        <p:blipFill rotWithShape="1">
          <a:blip r:embed="rId3">
            <a:alphaModFix/>
          </a:blip>
          <a:srcRect t="75856" r="92948" b="9239"/>
          <a:stretch/>
        </p:blipFill>
        <p:spPr>
          <a:xfrm>
            <a:off x="849425" y="3729550"/>
            <a:ext cx="525025" cy="488150"/>
          </a:xfrm>
          <a:prstGeom prst="rect">
            <a:avLst/>
          </a:prstGeom>
          <a:noFill/>
          <a:ln>
            <a:noFill/>
          </a:ln>
        </p:spPr>
      </p:pic>
      <p:sp>
        <p:nvSpPr>
          <p:cNvPr id="245" name="Shape 245"/>
          <p:cNvSpPr txBox="1"/>
          <p:nvPr/>
        </p:nvSpPr>
        <p:spPr>
          <a:xfrm>
            <a:off x="1314900" y="3729550"/>
            <a:ext cx="6858000" cy="800100"/>
          </a:xfrm>
          <a:prstGeom prst="rect">
            <a:avLst/>
          </a:prstGeom>
          <a:noFill/>
          <a:ln>
            <a:noFill/>
          </a:ln>
        </p:spPr>
        <p:txBody>
          <a:bodyPr wrap="square" lIns="91425" tIns="91425" rIns="91425" bIns="91425" anchor="t" anchorCtr="0">
            <a:noAutofit/>
          </a:bodyPr>
          <a:lstStyle/>
          <a:p>
            <a:pPr marL="0" lvl="0" indent="0">
              <a:spcBef>
                <a:spcPts val="0"/>
              </a:spcBef>
              <a:spcAft>
                <a:spcPts val="0"/>
              </a:spcAft>
              <a:buNone/>
            </a:pPr>
            <a:r>
              <a:rPr lang="en" sz="1800">
                <a:latin typeface="Times New Roman"/>
                <a:ea typeface="Times New Roman"/>
                <a:cs typeface="Times New Roman"/>
                <a:sym typeface="Times New Roman"/>
              </a:rPr>
              <a:t>vector of unobservable i.i.d. zero mean error term (vector white noise) </a:t>
            </a:r>
            <a:endParaRPr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Vector Autoregressive Model</a:t>
            </a:r>
            <a:endParaRPr/>
          </a:p>
          <a:p>
            <a:pPr marL="0" lvl="0" indent="0">
              <a:spcBef>
                <a:spcPts val="0"/>
              </a:spcBef>
              <a:spcAft>
                <a:spcPts val="0"/>
              </a:spcAft>
              <a:buNone/>
            </a:pPr>
            <a:endParaRPr/>
          </a:p>
        </p:txBody>
      </p:sp>
      <p:pic>
        <p:nvPicPr>
          <p:cNvPr id="251" name="Shape 251"/>
          <p:cNvPicPr preferRelativeResize="0"/>
          <p:nvPr/>
        </p:nvPicPr>
        <p:blipFill rotWithShape="1">
          <a:blip r:embed="rId3">
            <a:alphaModFix/>
          </a:blip>
          <a:srcRect l="3411" t="26978" r="27807" b="11144"/>
          <a:stretch/>
        </p:blipFill>
        <p:spPr>
          <a:xfrm>
            <a:off x="967913" y="1192725"/>
            <a:ext cx="7208174" cy="36476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Vector Autoregressive After Difference</a:t>
            </a:r>
            <a:endParaRPr/>
          </a:p>
        </p:txBody>
      </p:sp>
      <p:sp>
        <p:nvSpPr>
          <p:cNvPr id="257" name="Shape 257"/>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Select lag</a:t>
            </a:r>
            <a:endParaRPr/>
          </a:p>
          <a:p>
            <a:pPr marL="0" lvl="0" indent="0">
              <a:spcBef>
                <a:spcPts val="1600"/>
              </a:spcBef>
              <a:spcAft>
                <a:spcPts val="0"/>
              </a:spcAft>
              <a:buNone/>
            </a:pPr>
            <a:endParaRPr/>
          </a:p>
          <a:p>
            <a:pPr marL="0" lvl="0" indent="0">
              <a:spcBef>
                <a:spcPts val="1600"/>
              </a:spcBef>
              <a:spcAft>
                <a:spcPts val="0"/>
              </a:spcAft>
              <a:buNone/>
            </a:pPr>
            <a:r>
              <a:rPr lang="en"/>
              <a:t>VAR with lag 1</a:t>
            </a:r>
            <a:endParaRPr/>
          </a:p>
          <a:p>
            <a:pPr marL="0" lvl="0" indent="0">
              <a:spcBef>
                <a:spcPts val="1600"/>
              </a:spcBef>
              <a:spcAft>
                <a:spcPts val="1600"/>
              </a:spcAft>
              <a:buNone/>
            </a:pPr>
            <a:endParaRPr/>
          </a:p>
        </p:txBody>
      </p:sp>
      <p:pic>
        <p:nvPicPr>
          <p:cNvPr id="258" name="Shape 258" descr="屏幕快照 2017-05-01 下午11.08.42.png"/>
          <p:cNvPicPr preferRelativeResize="0"/>
          <p:nvPr/>
        </p:nvPicPr>
        <p:blipFill>
          <a:blip r:embed="rId3">
            <a:alphaModFix/>
          </a:blip>
          <a:stretch>
            <a:fillRect/>
          </a:stretch>
        </p:blipFill>
        <p:spPr>
          <a:xfrm>
            <a:off x="1169100" y="2736173"/>
            <a:ext cx="6805801" cy="1063075"/>
          </a:xfrm>
          <a:prstGeom prst="rect">
            <a:avLst/>
          </a:prstGeom>
          <a:noFill/>
          <a:ln>
            <a:noFill/>
          </a:ln>
        </p:spPr>
      </p:pic>
      <p:pic>
        <p:nvPicPr>
          <p:cNvPr id="259" name="Shape 259" descr="屏幕快照 2017-05-01 下午11.49.45.png"/>
          <p:cNvPicPr preferRelativeResize="0"/>
          <p:nvPr/>
        </p:nvPicPr>
        <p:blipFill>
          <a:blip r:embed="rId4">
            <a:alphaModFix/>
          </a:blip>
          <a:stretch>
            <a:fillRect/>
          </a:stretch>
        </p:blipFill>
        <p:spPr>
          <a:xfrm>
            <a:off x="2552700" y="1554300"/>
            <a:ext cx="4038600" cy="68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Breusch-Godfrey test</a:t>
            </a:r>
            <a:endParaRPr/>
          </a:p>
        </p:txBody>
      </p:sp>
      <p:sp>
        <p:nvSpPr>
          <p:cNvPr id="265" name="Shape 265"/>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H0: There is no ACF of any order up to 10</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a:p>
          <a:p>
            <a:pPr marL="0" lvl="0" indent="0" algn="ctr" rtl="0">
              <a:spcBef>
                <a:spcPts val="1600"/>
              </a:spcBef>
              <a:spcAft>
                <a:spcPts val="0"/>
              </a:spcAft>
              <a:buNone/>
            </a:pPr>
            <a:endParaRPr/>
          </a:p>
          <a:p>
            <a:pPr marL="0" lvl="0" indent="0" algn="ctr">
              <a:spcBef>
                <a:spcPts val="1600"/>
              </a:spcBef>
              <a:spcAft>
                <a:spcPts val="0"/>
              </a:spcAft>
              <a:buNone/>
            </a:pPr>
            <a:r>
              <a:rPr lang="en"/>
              <a:t>Fail to reject H0, our residuals of VAR model are independent。 </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1600"/>
              </a:spcAft>
              <a:buNone/>
            </a:pPr>
            <a:endParaRPr/>
          </a:p>
        </p:txBody>
      </p:sp>
      <p:pic>
        <p:nvPicPr>
          <p:cNvPr id="266" name="Shape 266" descr="屏幕快照 2017-05-01 下午11.12.00.png"/>
          <p:cNvPicPr preferRelativeResize="0"/>
          <p:nvPr/>
        </p:nvPicPr>
        <p:blipFill>
          <a:blip r:embed="rId3">
            <a:alphaModFix/>
          </a:blip>
          <a:stretch>
            <a:fillRect/>
          </a:stretch>
        </p:blipFill>
        <p:spPr>
          <a:xfrm>
            <a:off x="1554200" y="2032926"/>
            <a:ext cx="5872776" cy="1127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Predict GDP</a:t>
            </a:r>
            <a:endParaRPr/>
          </a:p>
        </p:txBody>
      </p:sp>
      <p:sp>
        <p:nvSpPr>
          <p:cNvPr id="272" name="Shape 272"/>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a:spcBef>
                <a:spcPts val="0"/>
              </a:spcBef>
              <a:spcAft>
                <a:spcPts val="1600"/>
              </a:spcAft>
              <a:buNone/>
            </a:pPr>
            <a:endParaRPr/>
          </a:p>
        </p:txBody>
      </p:sp>
      <p:pic>
        <p:nvPicPr>
          <p:cNvPr id="273" name="Shape 273" descr="Rplot.png"/>
          <p:cNvPicPr preferRelativeResize="0"/>
          <p:nvPr/>
        </p:nvPicPr>
        <p:blipFill>
          <a:blip r:embed="rId3">
            <a:alphaModFix/>
          </a:blip>
          <a:stretch>
            <a:fillRect/>
          </a:stretch>
        </p:blipFill>
        <p:spPr>
          <a:xfrm>
            <a:off x="1416038" y="1292213"/>
            <a:ext cx="6311926" cy="3155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Conclusion </a:t>
            </a:r>
            <a:endParaRPr/>
          </a:p>
        </p:txBody>
      </p:sp>
      <p:sp>
        <p:nvSpPr>
          <p:cNvPr id="279" name="Shape 279"/>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We examined how sensitive Russia’s output and fiscal policy are to changes in international oil prices and the real exchange rate of the rouble. The findings support the prevailing common view that both of these factors play a major role in the Russian economy.</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More interesting, we found Russia’s GDP and international oil prices has a long-run stationary relationship.</a:t>
            </a:r>
            <a:endParaRPr>
              <a:latin typeface="Times New Roman"/>
              <a:ea typeface="Times New Roman"/>
              <a:cs typeface="Times New Roman"/>
              <a:sym typeface="Times New Roman"/>
            </a:endParaRPr>
          </a:p>
          <a:p>
            <a:pPr marL="0" lvl="0" indent="0" algn="just">
              <a:spcBef>
                <a:spcPts val="1600"/>
              </a:spcBef>
              <a:spcAft>
                <a:spcPts val="1600"/>
              </a:spcAft>
              <a:buNone/>
            </a:pP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10296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Economic Impact </a:t>
            </a:r>
            <a:endParaRPr/>
          </a:p>
          <a:p>
            <a:pPr marL="0" lvl="0" indent="0">
              <a:spcBef>
                <a:spcPts val="0"/>
              </a:spcBef>
              <a:spcAft>
                <a:spcPts val="0"/>
              </a:spcAft>
              <a:buNone/>
            </a:pPr>
            <a:r>
              <a:rPr lang="en"/>
              <a:t>of the Oil Price</a:t>
            </a:r>
            <a:endParaRPr/>
          </a:p>
        </p:txBody>
      </p:sp>
      <p:sp>
        <p:nvSpPr>
          <p:cNvPr id="73" name="Shape 73"/>
          <p:cNvSpPr txBox="1">
            <a:spLocks noGrp="1"/>
          </p:cNvSpPr>
          <p:nvPr>
            <p:ph type="body" idx="1"/>
          </p:nvPr>
        </p:nvSpPr>
        <p:spPr>
          <a:xfrm>
            <a:off x="311700" y="2241575"/>
            <a:ext cx="8832300" cy="27312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sz="1400">
              <a:solidFill>
                <a:srgbClr val="000000"/>
              </a:solidFill>
            </a:endParaRPr>
          </a:p>
          <a:p>
            <a:pPr marL="0" lvl="0" indent="0" rtl="0">
              <a:spcBef>
                <a:spcPts val="1600"/>
              </a:spcBef>
              <a:spcAft>
                <a:spcPts val="0"/>
              </a:spcAft>
              <a:buNone/>
            </a:pPr>
            <a:endParaRPr sz="1400">
              <a:solidFill>
                <a:srgbClr val="000000"/>
              </a:solidFill>
            </a:endParaRPr>
          </a:p>
          <a:p>
            <a:pPr marL="0" lvl="0" indent="0" rtl="0">
              <a:spcBef>
                <a:spcPts val="0"/>
              </a:spcBef>
              <a:spcAft>
                <a:spcPts val="0"/>
              </a:spcAft>
              <a:buNone/>
            </a:pPr>
            <a:endParaRPr sz="1400">
              <a:solidFill>
                <a:srgbClr val="000000"/>
              </a:solidFill>
            </a:endParaRPr>
          </a:p>
          <a:p>
            <a:pPr marL="457200" lvl="0" indent="-317500" rtl="0">
              <a:lnSpc>
                <a:spcPct val="150000"/>
              </a:lnSpc>
              <a:spcBef>
                <a:spcPts val="0"/>
              </a:spcBef>
              <a:spcAft>
                <a:spcPts val="0"/>
              </a:spcAft>
              <a:buClr>
                <a:srgbClr val="000000"/>
              </a:buClr>
              <a:buSzPts val="1400"/>
              <a:buChar char="●"/>
            </a:pPr>
            <a:r>
              <a:rPr lang="en" sz="1400">
                <a:solidFill>
                  <a:srgbClr val="000000"/>
                </a:solidFill>
              </a:rPr>
              <a:t>As cheap oil weakens the Russian economy, this causes the ruble to depreciate, leading to inflation.</a:t>
            </a:r>
            <a:endParaRPr sz="1400">
              <a:solidFill>
                <a:srgbClr val="000000"/>
              </a:solidFill>
            </a:endParaRPr>
          </a:p>
          <a:p>
            <a:pPr marL="457200" lvl="0" indent="-317500" rtl="0">
              <a:lnSpc>
                <a:spcPct val="150000"/>
              </a:lnSpc>
              <a:spcBef>
                <a:spcPts val="0"/>
              </a:spcBef>
              <a:spcAft>
                <a:spcPts val="0"/>
              </a:spcAft>
              <a:buClr>
                <a:srgbClr val="000000"/>
              </a:buClr>
              <a:buSzPts val="1400"/>
              <a:buChar char="●"/>
            </a:pPr>
            <a:r>
              <a:rPr lang="en" sz="1400">
                <a:solidFill>
                  <a:srgbClr val="000000"/>
                </a:solidFill>
              </a:rPr>
              <a:t>Causes high volatility in foreign exchange markets.</a:t>
            </a:r>
            <a:endParaRPr sz="1400">
              <a:solidFill>
                <a:srgbClr val="000000"/>
              </a:solidFill>
            </a:endParaRPr>
          </a:p>
          <a:p>
            <a:pPr marL="457200" lvl="0" indent="-317500" rtl="0">
              <a:lnSpc>
                <a:spcPct val="150000"/>
              </a:lnSpc>
              <a:spcBef>
                <a:spcPts val="0"/>
              </a:spcBef>
              <a:spcAft>
                <a:spcPts val="0"/>
              </a:spcAft>
              <a:buClr>
                <a:srgbClr val="000000"/>
              </a:buClr>
              <a:buSzPts val="1400"/>
              <a:buChar char="●"/>
            </a:pPr>
            <a:r>
              <a:rPr lang="en" sz="1400">
                <a:solidFill>
                  <a:srgbClr val="000000"/>
                </a:solidFill>
              </a:rPr>
              <a:t>Currency weakness accelerated inflation to a 13-year high of 16.9 percent in March 2015. </a:t>
            </a:r>
            <a:endParaRPr sz="1400">
              <a:solidFill>
                <a:srgbClr val="000000"/>
              </a:solidFill>
            </a:endParaRPr>
          </a:p>
          <a:p>
            <a:pPr marL="457200" lvl="0" indent="-317500">
              <a:lnSpc>
                <a:spcPct val="150000"/>
              </a:lnSpc>
              <a:spcBef>
                <a:spcPts val="0"/>
              </a:spcBef>
              <a:spcAft>
                <a:spcPts val="0"/>
              </a:spcAft>
              <a:buClr>
                <a:srgbClr val="000000"/>
              </a:buClr>
              <a:buSzPts val="1400"/>
              <a:buChar char="●"/>
            </a:pPr>
            <a:r>
              <a:rPr lang="en" sz="1400">
                <a:solidFill>
                  <a:srgbClr val="000000"/>
                </a:solidFill>
              </a:rPr>
              <a:t>Annual consumer-price growth eased to 12.9 percent in December 2015.</a:t>
            </a:r>
            <a:endParaRPr sz="1400">
              <a:solidFill>
                <a:srgbClr val="000000"/>
              </a:solidFill>
            </a:endParaRPr>
          </a:p>
          <a:p>
            <a:pPr marL="0" lvl="0" indent="0">
              <a:spcBef>
                <a:spcPts val="1600"/>
              </a:spcBef>
              <a:spcAft>
                <a:spcPts val="1600"/>
              </a:spcAft>
              <a:buNone/>
            </a:pPr>
            <a:endParaRPr/>
          </a:p>
        </p:txBody>
      </p:sp>
      <p:pic>
        <p:nvPicPr>
          <p:cNvPr id="74" name="Shape 74"/>
          <p:cNvPicPr preferRelativeResize="0"/>
          <p:nvPr/>
        </p:nvPicPr>
        <p:blipFill>
          <a:blip r:embed="rId3">
            <a:alphaModFix/>
          </a:blip>
          <a:stretch>
            <a:fillRect/>
          </a:stretch>
        </p:blipFill>
        <p:spPr>
          <a:xfrm>
            <a:off x="4715900" y="95800"/>
            <a:ext cx="3888700" cy="3009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Data set</a:t>
            </a:r>
            <a:endParaRPr/>
          </a:p>
        </p:txBody>
      </p:sp>
      <p:sp>
        <p:nvSpPr>
          <p:cNvPr id="80" name="Shape 80"/>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latin typeface="Times New Roman"/>
              <a:ea typeface="Times New Roman"/>
              <a:cs typeface="Times New Roman"/>
              <a:sym typeface="Times New Roman"/>
            </a:endParaRPr>
          </a:p>
          <a:p>
            <a:pPr marL="0" lvl="0" indent="0">
              <a:spcBef>
                <a:spcPts val="1600"/>
              </a:spcBef>
              <a:spcAft>
                <a:spcPts val="0"/>
              </a:spcAft>
              <a:buClr>
                <a:schemeClr val="dk1"/>
              </a:buClr>
              <a:buSzPts val="1100"/>
              <a:buFont typeface="Arial"/>
              <a:buNone/>
            </a:pPr>
            <a:r>
              <a:rPr lang="en">
                <a:latin typeface="Times New Roman"/>
                <a:ea typeface="Times New Roman"/>
                <a:cs typeface="Times New Roman"/>
                <a:sym typeface="Times New Roman"/>
              </a:rPr>
              <a:t>2003 Q1 - 2016 Q3</a:t>
            </a:r>
            <a:endParaRPr>
              <a:latin typeface="Times New Roman"/>
              <a:ea typeface="Times New Roman"/>
              <a:cs typeface="Times New Roman"/>
              <a:sym typeface="Times New Roman"/>
            </a:endParaRPr>
          </a:p>
          <a:p>
            <a:pPr marL="0" lvl="0" indent="0">
              <a:spcBef>
                <a:spcPts val="1600"/>
              </a:spcBef>
              <a:spcAft>
                <a:spcPts val="0"/>
              </a:spcAft>
              <a:buNone/>
            </a:pPr>
            <a:r>
              <a:rPr lang="en">
                <a:latin typeface="Times New Roman"/>
                <a:ea typeface="Times New Roman"/>
                <a:cs typeface="Times New Roman"/>
                <a:sym typeface="Times New Roman"/>
              </a:rPr>
              <a:t>Gross Domestic Product (GDP)</a:t>
            </a:r>
            <a:endParaRPr>
              <a:latin typeface="Times New Roman"/>
              <a:ea typeface="Times New Roman"/>
              <a:cs typeface="Times New Roman"/>
              <a:sym typeface="Times New Roman"/>
            </a:endParaRPr>
          </a:p>
          <a:p>
            <a:pPr marL="0" lvl="0" indent="0">
              <a:spcBef>
                <a:spcPts val="1600"/>
              </a:spcBef>
              <a:spcAft>
                <a:spcPts val="0"/>
              </a:spcAft>
              <a:buNone/>
            </a:pPr>
            <a:r>
              <a:rPr lang="en">
                <a:latin typeface="Times New Roman"/>
                <a:ea typeface="Times New Roman"/>
                <a:cs typeface="Times New Roman"/>
                <a:sym typeface="Times New Roman"/>
              </a:rPr>
              <a:t>Gross Operating Surplus (GOS)</a:t>
            </a:r>
            <a:endParaRPr>
              <a:latin typeface="Times New Roman"/>
              <a:ea typeface="Times New Roman"/>
              <a:cs typeface="Times New Roman"/>
              <a:sym typeface="Times New Roman"/>
            </a:endParaRPr>
          </a:p>
          <a:p>
            <a:pPr marL="0" lvl="0" indent="0">
              <a:spcBef>
                <a:spcPts val="1600"/>
              </a:spcBef>
              <a:spcAft>
                <a:spcPts val="0"/>
              </a:spcAft>
              <a:buNone/>
            </a:pPr>
            <a:r>
              <a:rPr lang="en">
                <a:latin typeface="Times New Roman"/>
                <a:ea typeface="Times New Roman"/>
                <a:cs typeface="Times New Roman"/>
                <a:sym typeface="Times New Roman"/>
              </a:rPr>
              <a:t>Real Effective Exchange Rates (REE)</a:t>
            </a:r>
            <a:endParaRPr>
              <a:latin typeface="Times New Roman"/>
              <a:ea typeface="Times New Roman"/>
              <a:cs typeface="Times New Roman"/>
              <a:sym typeface="Times New Roman"/>
            </a:endParaRPr>
          </a:p>
          <a:p>
            <a:pPr marL="0" lvl="0" indent="0">
              <a:spcBef>
                <a:spcPts val="1600"/>
              </a:spcBef>
              <a:spcAft>
                <a:spcPts val="1600"/>
              </a:spcAft>
              <a:buNone/>
            </a:pPr>
            <a:r>
              <a:rPr lang="en">
                <a:latin typeface="Times New Roman"/>
                <a:ea typeface="Times New Roman"/>
                <a:cs typeface="Times New Roman"/>
                <a:sym typeface="Times New Roman"/>
              </a:rPr>
              <a:t>Global Price of Brent Crude (GBC)</a:t>
            </a:r>
            <a:endParaRPr>
              <a:latin typeface="Times New Roman"/>
              <a:ea typeface="Times New Roman"/>
              <a:cs typeface="Times New Roman"/>
              <a:sym typeface="Times New Roman"/>
            </a:endParaRPr>
          </a:p>
        </p:txBody>
      </p:sp>
      <p:pic>
        <p:nvPicPr>
          <p:cNvPr id="81" name="Shape 81"/>
          <p:cNvPicPr preferRelativeResize="0"/>
          <p:nvPr/>
        </p:nvPicPr>
        <p:blipFill>
          <a:blip r:embed="rId3">
            <a:alphaModFix/>
          </a:blip>
          <a:stretch>
            <a:fillRect/>
          </a:stretch>
        </p:blipFill>
        <p:spPr>
          <a:xfrm>
            <a:off x="4477975" y="889500"/>
            <a:ext cx="4125376" cy="2320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
        <p:nvSpPr>
          <p:cNvPr id="87" name="Shape 87"/>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a:spcBef>
                <a:spcPts val="0"/>
              </a:spcBef>
              <a:spcAft>
                <a:spcPts val="1600"/>
              </a:spcAft>
              <a:buNone/>
            </a:pPr>
            <a:endParaRPr/>
          </a:p>
        </p:txBody>
      </p:sp>
      <p:pic>
        <p:nvPicPr>
          <p:cNvPr id="88" name="Shape 88"/>
          <p:cNvPicPr preferRelativeResize="0"/>
          <p:nvPr/>
        </p:nvPicPr>
        <p:blipFill>
          <a:blip r:embed="rId3">
            <a:alphaModFix/>
          </a:blip>
          <a:stretch>
            <a:fillRect/>
          </a:stretch>
        </p:blipFill>
        <p:spPr>
          <a:xfrm>
            <a:off x="341088" y="84450"/>
            <a:ext cx="4389574" cy="2448775"/>
          </a:xfrm>
          <a:prstGeom prst="rect">
            <a:avLst/>
          </a:prstGeom>
          <a:noFill/>
          <a:ln>
            <a:noFill/>
          </a:ln>
        </p:spPr>
      </p:pic>
      <p:pic>
        <p:nvPicPr>
          <p:cNvPr id="89" name="Shape 89"/>
          <p:cNvPicPr preferRelativeResize="0"/>
          <p:nvPr/>
        </p:nvPicPr>
        <p:blipFill>
          <a:blip r:embed="rId4">
            <a:alphaModFix/>
          </a:blip>
          <a:stretch>
            <a:fillRect/>
          </a:stretch>
        </p:blipFill>
        <p:spPr>
          <a:xfrm>
            <a:off x="4854075" y="175738"/>
            <a:ext cx="4101875" cy="2266201"/>
          </a:xfrm>
          <a:prstGeom prst="rect">
            <a:avLst/>
          </a:prstGeom>
          <a:noFill/>
          <a:ln>
            <a:noFill/>
          </a:ln>
        </p:spPr>
      </p:pic>
      <p:pic>
        <p:nvPicPr>
          <p:cNvPr id="90" name="Shape 90"/>
          <p:cNvPicPr preferRelativeResize="0"/>
          <p:nvPr/>
        </p:nvPicPr>
        <p:blipFill>
          <a:blip r:embed="rId5">
            <a:alphaModFix/>
          </a:blip>
          <a:stretch>
            <a:fillRect/>
          </a:stretch>
        </p:blipFill>
        <p:spPr>
          <a:xfrm>
            <a:off x="311700" y="2533225"/>
            <a:ext cx="4448350" cy="2128475"/>
          </a:xfrm>
          <a:prstGeom prst="rect">
            <a:avLst/>
          </a:prstGeom>
          <a:noFill/>
          <a:ln>
            <a:noFill/>
          </a:ln>
        </p:spPr>
      </p:pic>
      <p:pic>
        <p:nvPicPr>
          <p:cNvPr id="91" name="Shape 91"/>
          <p:cNvPicPr preferRelativeResize="0"/>
          <p:nvPr/>
        </p:nvPicPr>
        <p:blipFill>
          <a:blip r:embed="rId6">
            <a:alphaModFix/>
          </a:blip>
          <a:stretch>
            <a:fillRect/>
          </a:stretch>
        </p:blipFill>
        <p:spPr>
          <a:xfrm>
            <a:off x="4854073" y="2482175"/>
            <a:ext cx="4274577" cy="2028975"/>
          </a:xfrm>
          <a:prstGeom prst="rect">
            <a:avLst/>
          </a:prstGeom>
          <a:noFill/>
          <a:ln>
            <a:noFill/>
          </a:ln>
        </p:spPr>
      </p:pic>
      <p:sp>
        <p:nvSpPr>
          <p:cNvPr id="92" name="Shape 92"/>
          <p:cNvSpPr txBox="1"/>
          <p:nvPr/>
        </p:nvSpPr>
        <p:spPr>
          <a:xfrm>
            <a:off x="834475" y="658175"/>
            <a:ext cx="246900" cy="834600"/>
          </a:xfrm>
          <a:prstGeom prst="rect">
            <a:avLst/>
          </a:prstGeom>
          <a:noFill/>
          <a:ln>
            <a:noFill/>
          </a:ln>
        </p:spPr>
        <p:txBody>
          <a:bodyPr wrap="square" lIns="91425" tIns="91425" rIns="91425" bIns="91425" anchor="t" anchorCtr="0">
            <a:noAutofit/>
          </a:bodyPr>
          <a:lstStyle/>
          <a:p>
            <a:pPr marL="0" lvl="0" indent="0">
              <a:spcBef>
                <a:spcPts val="0"/>
              </a:spcBef>
              <a:spcAft>
                <a:spcPts val="0"/>
              </a:spcAft>
              <a:buNone/>
            </a:pPr>
            <a:r>
              <a:rPr lang="en"/>
              <a:t>G</a:t>
            </a:r>
            <a:endParaRPr/>
          </a:p>
          <a:p>
            <a:pPr marL="0" lvl="0" indent="0">
              <a:spcBef>
                <a:spcPts val="0"/>
              </a:spcBef>
              <a:spcAft>
                <a:spcPts val="0"/>
              </a:spcAft>
              <a:buNone/>
            </a:pPr>
            <a:r>
              <a:rPr lang="en"/>
              <a:t>D</a:t>
            </a:r>
            <a:endParaRPr/>
          </a:p>
          <a:p>
            <a:pPr marL="0" lvl="0" indent="0">
              <a:spcBef>
                <a:spcPts val="0"/>
              </a:spcBef>
              <a:spcAft>
                <a:spcPts val="0"/>
              </a:spcAft>
              <a:buNone/>
            </a:pPr>
            <a:r>
              <a:rPr lang="en"/>
              <a:t>P</a:t>
            </a:r>
            <a:endParaRPr/>
          </a:p>
        </p:txBody>
      </p:sp>
      <p:sp>
        <p:nvSpPr>
          <p:cNvPr id="93" name="Shape 93"/>
          <p:cNvSpPr txBox="1"/>
          <p:nvPr/>
        </p:nvSpPr>
        <p:spPr>
          <a:xfrm>
            <a:off x="5453475" y="646475"/>
            <a:ext cx="399600" cy="858000"/>
          </a:xfrm>
          <a:prstGeom prst="rect">
            <a:avLst/>
          </a:prstGeom>
          <a:noFill/>
          <a:ln>
            <a:noFill/>
          </a:ln>
        </p:spPr>
        <p:txBody>
          <a:bodyPr wrap="square" lIns="91425" tIns="91425" rIns="91425" bIns="91425" anchor="t" anchorCtr="0">
            <a:noAutofit/>
          </a:bodyPr>
          <a:lstStyle/>
          <a:p>
            <a:pPr marL="0" lvl="0" indent="0">
              <a:spcBef>
                <a:spcPts val="0"/>
              </a:spcBef>
              <a:spcAft>
                <a:spcPts val="0"/>
              </a:spcAft>
              <a:buNone/>
            </a:pPr>
            <a:r>
              <a:rPr lang="en"/>
              <a:t>G</a:t>
            </a:r>
            <a:endParaRPr/>
          </a:p>
          <a:p>
            <a:pPr marL="0" lvl="0" indent="0">
              <a:spcBef>
                <a:spcPts val="0"/>
              </a:spcBef>
              <a:spcAft>
                <a:spcPts val="0"/>
              </a:spcAft>
              <a:buNone/>
            </a:pPr>
            <a:r>
              <a:rPr lang="en"/>
              <a:t>O</a:t>
            </a:r>
            <a:endParaRPr/>
          </a:p>
          <a:p>
            <a:pPr marL="0" lvl="0" indent="0">
              <a:spcBef>
                <a:spcPts val="0"/>
              </a:spcBef>
              <a:spcAft>
                <a:spcPts val="0"/>
              </a:spcAft>
              <a:buNone/>
            </a:pPr>
            <a:r>
              <a:rPr lang="en"/>
              <a:t>S</a:t>
            </a:r>
            <a:endParaRPr/>
          </a:p>
        </p:txBody>
      </p:sp>
      <p:sp>
        <p:nvSpPr>
          <p:cNvPr id="94" name="Shape 94"/>
          <p:cNvSpPr txBox="1"/>
          <p:nvPr/>
        </p:nvSpPr>
        <p:spPr>
          <a:xfrm>
            <a:off x="816775" y="2973563"/>
            <a:ext cx="282300" cy="834600"/>
          </a:xfrm>
          <a:prstGeom prst="rect">
            <a:avLst/>
          </a:prstGeom>
          <a:noFill/>
          <a:ln>
            <a:noFill/>
          </a:ln>
        </p:spPr>
        <p:txBody>
          <a:bodyPr wrap="square" lIns="91425" tIns="91425" rIns="91425" bIns="91425" anchor="t" anchorCtr="0">
            <a:noAutofit/>
          </a:bodyPr>
          <a:lstStyle/>
          <a:p>
            <a:pPr marL="0" lvl="0" indent="0">
              <a:spcBef>
                <a:spcPts val="0"/>
              </a:spcBef>
              <a:spcAft>
                <a:spcPts val="0"/>
              </a:spcAft>
              <a:buNone/>
            </a:pPr>
            <a:r>
              <a:rPr lang="en"/>
              <a:t>R</a:t>
            </a:r>
            <a:endParaRPr/>
          </a:p>
          <a:p>
            <a:pPr marL="0" lvl="0" indent="0">
              <a:spcBef>
                <a:spcPts val="0"/>
              </a:spcBef>
              <a:spcAft>
                <a:spcPts val="0"/>
              </a:spcAft>
              <a:buNone/>
            </a:pPr>
            <a:r>
              <a:rPr lang="en"/>
              <a:t>E</a:t>
            </a:r>
            <a:endParaRPr/>
          </a:p>
          <a:p>
            <a:pPr marL="0" lvl="0" indent="0">
              <a:spcBef>
                <a:spcPts val="0"/>
              </a:spcBef>
              <a:spcAft>
                <a:spcPts val="0"/>
              </a:spcAft>
              <a:buNone/>
            </a:pPr>
            <a:r>
              <a:rPr lang="en"/>
              <a:t>E</a:t>
            </a:r>
            <a:endParaRPr/>
          </a:p>
        </p:txBody>
      </p:sp>
      <p:sp>
        <p:nvSpPr>
          <p:cNvPr id="95" name="Shape 95"/>
          <p:cNvSpPr txBox="1"/>
          <p:nvPr/>
        </p:nvSpPr>
        <p:spPr>
          <a:xfrm>
            <a:off x="5500425" y="3008825"/>
            <a:ext cx="305700" cy="764100"/>
          </a:xfrm>
          <a:prstGeom prst="rect">
            <a:avLst/>
          </a:prstGeom>
          <a:noFill/>
          <a:ln>
            <a:noFill/>
          </a:ln>
        </p:spPr>
        <p:txBody>
          <a:bodyPr wrap="square" lIns="91425" tIns="91425" rIns="91425" bIns="91425" anchor="t" anchorCtr="0">
            <a:noAutofit/>
          </a:bodyPr>
          <a:lstStyle/>
          <a:p>
            <a:pPr marL="0" lvl="0" indent="0">
              <a:spcBef>
                <a:spcPts val="0"/>
              </a:spcBef>
              <a:spcAft>
                <a:spcPts val="0"/>
              </a:spcAft>
              <a:buNone/>
            </a:pPr>
            <a:r>
              <a:rPr lang="en"/>
              <a:t>G</a:t>
            </a:r>
            <a:endParaRPr/>
          </a:p>
          <a:p>
            <a:pPr marL="0" lvl="0" indent="0">
              <a:spcBef>
                <a:spcPts val="0"/>
              </a:spcBef>
              <a:spcAft>
                <a:spcPts val="0"/>
              </a:spcAft>
              <a:buNone/>
            </a:pPr>
            <a:r>
              <a:rPr lang="en"/>
              <a:t>B</a:t>
            </a:r>
            <a:endParaRPr/>
          </a:p>
          <a:p>
            <a:pPr marL="0" lvl="0" indent="0">
              <a:spcBef>
                <a:spcPts val="0"/>
              </a:spcBef>
              <a:spcAft>
                <a:spcPts val="0"/>
              </a:spcAft>
              <a:buNone/>
            </a:pPr>
            <a:r>
              <a:rPr lang="en"/>
              <a: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Seasonal adjustment</a:t>
            </a:r>
            <a:endParaRPr/>
          </a:p>
        </p:txBody>
      </p:sp>
      <p:sp>
        <p:nvSpPr>
          <p:cNvPr id="101" name="Shape 101"/>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by using X-13ARIMA-Seats</a:t>
            </a:r>
            <a:endParaRPr/>
          </a:p>
        </p:txBody>
      </p:sp>
      <p:pic>
        <p:nvPicPr>
          <p:cNvPr id="102" name="Shape 102"/>
          <p:cNvPicPr preferRelativeResize="0"/>
          <p:nvPr/>
        </p:nvPicPr>
        <p:blipFill>
          <a:blip r:embed="rId3">
            <a:alphaModFix/>
          </a:blip>
          <a:stretch>
            <a:fillRect/>
          </a:stretch>
        </p:blipFill>
        <p:spPr>
          <a:xfrm>
            <a:off x="126325" y="1774751"/>
            <a:ext cx="4354400" cy="3287700"/>
          </a:xfrm>
          <a:prstGeom prst="rect">
            <a:avLst/>
          </a:prstGeom>
          <a:noFill/>
          <a:ln>
            <a:noFill/>
          </a:ln>
        </p:spPr>
      </p:pic>
      <p:pic>
        <p:nvPicPr>
          <p:cNvPr id="103" name="Shape 103"/>
          <p:cNvPicPr preferRelativeResize="0"/>
          <p:nvPr/>
        </p:nvPicPr>
        <p:blipFill>
          <a:blip r:embed="rId4">
            <a:alphaModFix/>
          </a:blip>
          <a:stretch>
            <a:fillRect/>
          </a:stretch>
        </p:blipFill>
        <p:spPr>
          <a:xfrm>
            <a:off x="4589450" y="1774748"/>
            <a:ext cx="4484024" cy="328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Log Transformation on GDP and GOS</a:t>
            </a:r>
            <a:endParaRPr/>
          </a:p>
        </p:txBody>
      </p:sp>
      <p:sp>
        <p:nvSpPr>
          <p:cNvPr id="109" name="Shape 109"/>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a:spcBef>
                <a:spcPts val="0"/>
              </a:spcBef>
              <a:spcAft>
                <a:spcPts val="1600"/>
              </a:spcAft>
              <a:buNone/>
            </a:pPr>
            <a:endParaRPr/>
          </a:p>
        </p:txBody>
      </p:sp>
      <p:pic>
        <p:nvPicPr>
          <p:cNvPr id="110" name="Shape 110"/>
          <p:cNvPicPr preferRelativeResize="0"/>
          <p:nvPr/>
        </p:nvPicPr>
        <p:blipFill>
          <a:blip r:embed="rId3">
            <a:alphaModFix/>
          </a:blip>
          <a:stretch>
            <a:fillRect/>
          </a:stretch>
        </p:blipFill>
        <p:spPr>
          <a:xfrm>
            <a:off x="311700" y="1394900"/>
            <a:ext cx="4283575" cy="2824500"/>
          </a:xfrm>
          <a:prstGeom prst="rect">
            <a:avLst/>
          </a:prstGeom>
          <a:noFill/>
          <a:ln>
            <a:noFill/>
          </a:ln>
        </p:spPr>
      </p:pic>
      <p:pic>
        <p:nvPicPr>
          <p:cNvPr id="111" name="Shape 111"/>
          <p:cNvPicPr preferRelativeResize="0"/>
          <p:nvPr/>
        </p:nvPicPr>
        <p:blipFill>
          <a:blip r:embed="rId4">
            <a:alphaModFix/>
          </a:blip>
          <a:stretch>
            <a:fillRect/>
          </a:stretch>
        </p:blipFill>
        <p:spPr>
          <a:xfrm>
            <a:off x="4728050" y="1470400"/>
            <a:ext cx="4054551" cy="267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Unit root tests</a:t>
            </a:r>
            <a:endParaRPr/>
          </a:p>
        </p:txBody>
      </p:sp>
      <p:sp>
        <p:nvSpPr>
          <p:cNvPr id="117" name="Shape 117"/>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Augmented Dickey-Fuller test: All series are I(1)</a:t>
            </a:r>
            <a:endParaRPr/>
          </a:p>
          <a:p>
            <a:pPr marL="88900" marR="88900" lvl="0" indent="0" rtl="0">
              <a:lnSpc>
                <a:spcPct val="142857"/>
              </a:lnSpc>
              <a:spcBef>
                <a:spcPts val="1600"/>
              </a:spcBef>
              <a:spcAft>
                <a:spcPts val="0"/>
              </a:spcAft>
              <a:buClr>
                <a:schemeClr val="dk1"/>
              </a:buClr>
              <a:buSzPts val="1100"/>
              <a:buFont typeface="Arial"/>
              <a:buNone/>
            </a:pPr>
            <a:endParaRPr sz="1000">
              <a:solidFill>
                <a:srgbClr val="333333"/>
              </a:solidFill>
              <a:highlight>
                <a:srgbClr val="FFFFFF"/>
              </a:highlight>
              <a:latin typeface="Arial"/>
              <a:ea typeface="Arial"/>
              <a:cs typeface="Arial"/>
              <a:sym typeface="Arial"/>
            </a:endParaRPr>
          </a:p>
          <a:p>
            <a:pPr marL="0" lvl="0" indent="0">
              <a:spcBef>
                <a:spcPts val="800"/>
              </a:spcBef>
              <a:spcAft>
                <a:spcPts val="0"/>
              </a:spcAft>
              <a:buNone/>
            </a:pPr>
            <a:endParaRPr/>
          </a:p>
          <a:p>
            <a:pPr marL="0" lvl="0" indent="0">
              <a:spcBef>
                <a:spcPts val="1600"/>
              </a:spcBef>
              <a:spcAft>
                <a:spcPts val="0"/>
              </a:spcAft>
              <a:buNone/>
            </a:pPr>
            <a:endParaRPr/>
          </a:p>
          <a:p>
            <a:pPr marL="0" lvl="0" indent="0">
              <a:spcBef>
                <a:spcPts val="1600"/>
              </a:spcBef>
              <a:spcAft>
                <a:spcPts val="1600"/>
              </a:spcAft>
              <a:buNone/>
            </a:pPr>
            <a:endParaRPr/>
          </a:p>
        </p:txBody>
      </p:sp>
      <p:graphicFrame>
        <p:nvGraphicFramePr>
          <p:cNvPr id="118" name="Shape 118"/>
          <p:cNvGraphicFramePr/>
          <p:nvPr/>
        </p:nvGraphicFramePr>
        <p:xfrm>
          <a:off x="524813" y="1809750"/>
          <a:ext cx="3000000" cy="3000000"/>
        </p:xfrm>
        <a:graphic>
          <a:graphicData uri="http://schemas.openxmlformats.org/drawingml/2006/table">
            <a:tbl>
              <a:tblPr>
                <a:noFill/>
                <a:tableStyleId>{CAB11F69-C39A-412A-BB30-AD8F21CF553C}</a:tableStyleId>
              </a:tblPr>
              <a:tblGrid>
                <a:gridCol w="907400">
                  <a:extLst>
                    <a:ext uri="{9D8B030D-6E8A-4147-A177-3AD203B41FA5}">
                      <a16:colId xmlns:a16="http://schemas.microsoft.com/office/drawing/2014/main" val="20000"/>
                    </a:ext>
                  </a:extLst>
                </a:gridCol>
                <a:gridCol w="907400">
                  <a:extLst>
                    <a:ext uri="{9D8B030D-6E8A-4147-A177-3AD203B41FA5}">
                      <a16:colId xmlns:a16="http://schemas.microsoft.com/office/drawing/2014/main" val="20001"/>
                    </a:ext>
                  </a:extLst>
                </a:gridCol>
                <a:gridCol w="1084050">
                  <a:extLst>
                    <a:ext uri="{9D8B030D-6E8A-4147-A177-3AD203B41FA5}">
                      <a16:colId xmlns:a16="http://schemas.microsoft.com/office/drawing/2014/main" val="20002"/>
                    </a:ext>
                  </a:extLst>
                </a:gridCol>
                <a:gridCol w="718975">
                  <a:extLst>
                    <a:ext uri="{9D8B030D-6E8A-4147-A177-3AD203B41FA5}">
                      <a16:colId xmlns:a16="http://schemas.microsoft.com/office/drawing/2014/main" val="20003"/>
                    </a:ext>
                  </a:extLst>
                </a:gridCol>
                <a:gridCol w="977900">
                  <a:extLst>
                    <a:ext uri="{9D8B030D-6E8A-4147-A177-3AD203B41FA5}">
                      <a16:colId xmlns:a16="http://schemas.microsoft.com/office/drawing/2014/main" val="20004"/>
                    </a:ext>
                  </a:extLst>
                </a:gridCol>
                <a:gridCol w="728200">
                  <a:extLst>
                    <a:ext uri="{9D8B030D-6E8A-4147-A177-3AD203B41FA5}">
                      <a16:colId xmlns:a16="http://schemas.microsoft.com/office/drawing/2014/main" val="20005"/>
                    </a:ext>
                  </a:extLst>
                </a:gridCol>
                <a:gridCol w="1027850">
                  <a:extLst>
                    <a:ext uri="{9D8B030D-6E8A-4147-A177-3AD203B41FA5}">
                      <a16:colId xmlns:a16="http://schemas.microsoft.com/office/drawing/2014/main" val="20006"/>
                    </a:ext>
                  </a:extLst>
                </a:gridCol>
                <a:gridCol w="801625">
                  <a:extLst>
                    <a:ext uri="{9D8B030D-6E8A-4147-A177-3AD203B41FA5}">
                      <a16:colId xmlns:a16="http://schemas.microsoft.com/office/drawing/2014/main" val="20007"/>
                    </a:ext>
                  </a:extLst>
                </a:gridCol>
                <a:gridCol w="1013175">
                  <a:extLst>
                    <a:ext uri="{9D8B030D-6E8A-4147-A177-3AD203B41FA5}">
                      <a16:colId xmlns:a16="http://schemas.microsoft.com/office/drawing/2014/main" val="20008"/>
                    </a:ext>
                  </a:extLst>
                </a:gridCol>
              </a:tblGrid>
              <a:tr h="620050">
                <a:tc>
                  <a:txBody>
                    <a:bodyPr/>
                    <a:lstStyle/>
                    <a:p>
                      <a:pPr marL="0" lvl="0" indent="0" algn="r">
                        <a:spcBef>
                          <a:spcPts val="0"/>
                        </a:spcBef>
                        <a:spcAft>
                          <a:spcPts val="0"/>
                        </a:spcAft>
                        <a:buNone/>
                      </a:pPr>
                      <a:endParaRPr/>
                    </a:p>
                  </a:txBody>
                  <a:tcPr marL="91425" marR="91425" marT="91425" marB="91425"/>
                </a:tc>
                <a:tc>
                  <a:txBody>
                    <a:bodyPr/>
                    <a:lstStyle/>
                    <a:p>
                      <a:pPr marL="0" lvl="0" indent="0" algn="r">
                        <a:spcBef>
                          <a:spcPts val="0"/>
                        </a:spcBef>
                        <a:spcAft>
                          <a:spcPts val="0"/>
                        </a:spcAft>
                        <a:buNone/>
                      </a:pPr>
                      <a:r>
                        <a:rPr lang="en"/>
                        <a:t>GDP</a:t>
                      </a:r>
                      <a:endParaRPr/>
                    </a:p>
                  </a:txBody>
                  <a:tcPr marL="91425" marR="91425" marT="91425" marB="91425"/>
                </a:tc>
                <a:tc>
                  <a:txBody>
                    <a:bodyPr/>
                    <a:lstStyle/>
                    <a:p>
                      <a:pPr marL="0" lvl="0" indent="0" algn="r">
                        <a:spcBef>
                          <a:spcPts val="0"/>
                        </a:spcBef>
                        <a:spcAft>
                          <a:spcPts val="0"/>
                        </a:spcAft>
                        <a:buNone/>
                      </a:pPr>
                      <a:r>
                        <a:rPr lang="en"/>
                        <a:t>Diff_GDP</a:t>
                      </a:r>
                      <a:endParaRPr/>
                    </a:p>
                  </a:txBody>
                  <a:tcPr marL="91425" marR="91425" marT="91425" marB="91425"/>
                </a:tc>
                <a:tc>
                  <a:txBody>
                    <a:bodyPr/>
                    <a:lstStyle/>
                    <a:p>
                      <a:pPr marL="0" lvl="0" indent="0" algn="r">
                        <a:spcBef>
                          <a:spcPts val="0"/>
                        </a:spcBef>
                        <a:spcAft>
                          <a:spcPts val="0"/>
                        </a:spcAft>
                        <a:buNone/>
                      </a:pPr>
                      <a:r>
                        <a:rPr lang="en"/>
                        <a:t>GOS</a:t>
                      </a:r>
                      <a:endParaRPr/>
                    </a:p>
                  </a:txBody>
                  <a:tcPr marL="91425" marR="91425" marT="91425" marB="91425"/>
                </a:tc>
                <a:tc>
                  <a:txBody>
                    <a:bodyPr/>
                    <a:lstStyle/>
                    <a:p>
                      <a:pPr marL="0" lvl="0" indent="0" algn="r">
                        <a:spcBef>
                          <a:spcPts val="0"/>
                        </a:spcBef>
                        <a:spcAft>
                          <a:spcPts val="0"/>
                        </a:spcAft>
                        <a:buNone/>
                      </a:pPr>
                      <a:r>
                        <a:rPr lang="en"/>
                        <a:t>Diff_GOS</a:t>
                      </a:r>
                      <a:endParaRPr/>
                    </a:p>
                  </a:txBody>
                  <a:tcPr marL="91425" marR="91425" marT="91425" marB="91425"/>
                </a:tc>
                <a:tc>
                  <a:txBody>
                    <a:bodyPr/>
                    <a:lstStyle/>
                    <a:p>
                      <a:pPr marL="0" lvl="0" indent="0" algn="r">
                        <a:spcBef>
                          <a:spcPts val="0"/>
                        </a:spcBef>
                        <a:spcAft>
                          <a:spcPts val="0"/>
                        </a:spcAft>
                        <a:buNone/>
                      </a:pPr>
                      <a:r>
                        <a:rPr lang="en"/>
                        <a:t>REE</a:t>
                      </a:r>
                      <a:endParaRPr/>
                    </a:p>
                  </a:txBody>
                  <a:tcPr marL="91425" marR="91425" marT="91425" marB="91425"/>
                </a:tc>
                <a:tc>
                  <a:txBody>
                    <a:bodyPr/>
                    <a:lstStyle/>
                    <a:p>
                      <a:pPr marL="0" lvl="0" indent="0" algn="r">
                        <a:spcBef>
                          <a:spcPts val="0"/>
                        </a:spcBef>
                        <a:spcAft>
                          <a:spcPts val="0"/>
                        </a:spcAft>
                        <a:buNone/>
                      </a:pPr>
                      <a:r>
                        <a:rPr lang="en"/>
                        <a:t>Diff_REE</a:t>
                      </a:r>
                      <a:endParaRPr/>
                    </a:p>
                  </a:txBody>
                  <a:tcPr marL="91425" marR="91425" marT="91425" marB="91425"/>
                </a:tc>
                <a:tc>
                  <a:txBody>
                    <a:bodyPr/>
                    <a:lstStyle/>
                    <a:p>
                      <a:pPr marL="0" lvl="0" indent="0" algn="r">
                        <a:spcBef>
                          <a:spcPts val="0"/>
                        </a:spcBef>
                        <a:spcAft>
                          <a:spcPts val="0"/>
                        </a:spcAft>
                        <a:buNone/>
                      </a:pPr>
                      <a:r>
                        <a:rPr lang="en"/>
                        <a:t>GBC</a:t>
                      </a:r>
                      <a:endParaRPr/>
                    </a:p>
                  </a:txBody>
                  <a:tcPr marL="91425" marR="91425" marT="91425" marB="91425"/>
                </a:tc>
                <a:tc>
                  <a:txBody>
                    <a:bodyPr/>
                    <a:lstStyle/>
                    <a:p>
                      <a:pPr marL="0" lvl="0" indent="0" algn="r">
                        <a:spcBef>
                          <a:spcPts val="0"/>
                        </a:spcBef>
                        <a:spcAft>
                          <a:spcPts val="0"/>
                        </a:spcAft>
                        <a:buNone/>
                      </a:pPr>
                      <a:r>
                        <a:rPr lang="en"/>
                        <a:t>Diff_GBC</a:t>
                      </a:r>
                      <a:endParaRPr/>
                    </a:p>
                  </a:txBody>
                  <a:tcPr marL="91425" marR="91425" marT="91425" marB="91425"/>
                </a:tc>
                <a:extLst>
                  <a:ext uri="{0D108BD9-81ED-4DB2-BD59-A6C34878D82A}">
                    <a16:rowId xmlns:a16="http://schemas.microsoft.com/office/drawing/2014/main" val="10000"/>
                  </a:ext>
                </a:extLst>
              </a:tr>
              <a:tr h="408125">
                <a:tc>
                  <a:txBody>
                    <a:bodyPr/>
                    <a:lstStyle/>
                    <a:p>
                      <a:pPr marL="0" lvl="0" indent="0" algn="r">
                        <a:spcBef>
                          <a:spcPts val="0"/>
                        </a:spcBef>
                        <a:spcAft>
                          <a:spcPts val="0"/>
                        </a:spcAft>
                        <a:buNone/>
                      </a:pPr>
                      <a:r>
                        <a:rPr lang="en"/>
                        <a:t>None</a:t>
                      </a:r>
                      <a:endParaRPr/>
                    </a:p>
                  </a:txBody>
                  <a:tcPr marL="91425" marR="91425" marT="91425" marB="91425"/>
                </a:tc>
                <a:tc>
                  <a:txBody>
                    <a:bodyPr/>
                    <a:lstStyle/>
                    <a:p>
                      <a:pPr marL="0" lvl="0" indent="0" algn="r" rtl="0">
                        <a:spcBef>
                          <a:spcPts val="0"/>
                        </a:spcBef>
                        <a:spcAft>
                          <a:spcPts val="0"/>
                        </a:spcAft>
                        <a:buNone/>
                      </a:pPr>
                      <a:r>
                        <a:rPr lang="en"/>
                        <a:t>-1.832</a:t>
                      </a:r>
                      <a:endParaRPr/>
                    </a:p>
                  </a:txBody>
                  <a:tcPr marL="91425" marR="91425" marT="91425" marB="91425"/>
                </a:tc>
                <a:tc>
                  <a:txBody>
                    <a:bodyPr/>
                    <a:lstStyle/>
                    <a:p>
                      <a:pPr marL="0" lvl="0" indent="0" algn="r">
                        <a:spcBef>
                          <a:spcPts val="0"/>
                        </a:spcBef>
                        <a:spcAft>
                          <a:spcPts val="0"/>
                        </a:spcAft>
                        <a:buNone/>
                      </a:pPr>
                      <a:r>
                        <a:rPr lang="en"/>
                        <a:t>-4.726***</a:t>
                      </a:r>
                      <a:endParaRPr/>
                    </a:p>
                  </a:txBody>
                  <a:tcPr marL="91425" marR="91425" marT="91425" marB="91425"/>
                </a:tc>
                <a:tc>
                  <a:txBody>
                    <a:bodyPr/>
                    <a:lstStyle/>
                    <a:p>
                      <a:pPr marL="0" lvl="0" indent="0" algn="r">
                        <a:spcBef>
                          <a:spcPts val="0"/>
                        </a:spcBef>
                        <a:spcAft>
                          <a:spcPts val="0"/>
                        </a:spcAft>
                        <a:buClr>
                          <a:schemeClr val="dk1"/>
                        </a:buClr>
                        <a:buSzPts val="1100"/>
                        <a:buFont typeface="Arial"/>
                        <a:buNone/>
                      </a:pPr>
                      <a:r>
                        <a:rPr lang="en">
                          <a:solidFill>
                            <a:schemeClr val="dk1"/>
                          </a:solidFill>
                        </a:rPr>
                        <a:t>-1.618</a:t>
                      </a:r>
                      <a:endParaRPr/>
                    </a:p>
                  </a:txBody>
                  <a:tcPr marL="91425" marR="91425" marT="91425" marB="91425"/>
                </a:tc>
                <a:tc>
                  <a:txBody>
                    <a:bodyPr/>
                    <a:lstStyle/>
                    <a:p>
                      <a:pPr marL="0" lvl="0" indent="0" algn="r">
                        <a:spcBef>
                          <a:spcPts val="0"/>
                        </a:spcBef>
                        <a:spcAft>
                          <a:spcPts val="0"/>
                        </a:spcAft>
                        <a:buNone/>
                      </a:pPr>
                      <a:r>
                        <a:rPr lang="en"/>
                        <a:t>-4.445***</a:t>
                      </a:r>
                      <a:endParaRPr/>
                    </a:p>
                  </a:txBody>
                  <a:tcPr marL="91425" marR="91425" marT="91425" marB="91425"/>
                </a:tc>
                <a:tc>
                  <a:txBody>
                    <a:bodyPr/>
                    <a:lstStyle/>
                    <a:p>
                      <a:pPr marL="0" lvl="0" indent="0" algn="r">
                        <a:spcBef>
                          <a:spcPts val="0"/>
                        </a:spcBef>
                        <a:spcAft>
                          <a:spcPts val="0"/>
                        </a:spcAft>
                        <a:buNone/>
                      </a:pPr>
                      <a:r>
                        <a:rPr lang="en"/>
                        <a:t>-1.565</a:t>
                      </a:r>
                      <a:endParaRPr/>
                    </a:p>
                  </a:txBody>
                  <a:tcPr marL="91425" marR="91425" marT="91425" marB="91425"/>
                </a:tc>
                <a:tc>
                  <a:txBody>
                    <a:bodyPr/>
                    <a:lstStyle/>
                    <a:p>
                      <a:pPr marL="0" lvl="0" indent="0" algn="r">
                        <a:spcBef>
                          <a:spcPts val="0"/>
                        </a:spcBef>
                        <a:spcAft>
                          <a:spcPts val="0"/>
                        </a:spcAft>
                        <a:buNone/>
                      </a:pPr>
                      <a:r>
                        <a:rPr lang="en"/>
                        <a:t>-5.959***</a:t>
                      </a:r>
                      <a:endParaRPr/>
                    </a:p>
                  </a:txBody>
                  <a:tcPr marL="91425" marR="91425" marT="91425" marB="91425"/>
                </a:tc>
                <a:tc>
                  <a:txBody>
                    <a:bodyPr/>
                    <a:lstStyle/>
                    <a:p>
                      <a:pPr marL="0" lvl="0" indent="0" algn="r">
                        <a:spcBef>
                          <a:spcPts val="0"/>
                        </a:spcBef>
                        <a:spcAft>
                          <a:spcPts val="0"/>
                        </a:spcAft>
                        <a:buNone/>
                      </a:pPr>
                      <a:r>
                        <a:rPr lang="en"/>
                        <a:t>-2.116</a:t>
                      </a:r>
                      <a:endParaRPr/>
                    </a:p>
                  </a:txBody>
                  <a:tcPr marL="91425" marR="91425" marT="91425" marB="91425"/>
                </a:tc>
                <a:tc>
                  <a:txBody>
                    <a:bodyPr/>
                    <a:lstStyle/>
                    <a:p>
                      <a:pPr marL="0" lvl="0" indent="0" algn="r">
                        <a:spcBef>
                          <a:spcPts val="0"/>
                        </a:spcBef>
                        <a:spcAft>
                          <a:spcPts val="0"/>
                        </a:spcAft>
                        <a:buNone/>
                      </a:pPr>
                      <a:r>
                        <a:rPr lang="en"/>
                        <a:t>-5.490***</a:t>
                      </a:r>
                      <a:endParaRPr/>
                    </a:p>
                  </a:txBody>
                  <a:tcPr marL="91425" marR="91425" marT="91425" marB="91425"/>
                </a:tc>
                <a:extLst>
                  <a:ext uri="{0D108BD9-81ED-4DB2-BD59-A6C34878D82A}">
                    <a16:rowId xmlns:a16="http://schemas.microsoft.com/office/drawing/2014/main" val="10001"/>
                  </a:ext>
                </a:extLst>
              </a:tr>
              <a:tr h="620050">
                <a:tc>
                  <a:txBody>
                    <a:bodyPr/>
                    <a:lstStyle/>
                    <a:p>
                      <a:pPr marL="0" lvl="0" indent="0" algn="r">
                        <a:spcBef>
                          <a:spcPts val="0"/>
                        </a:spcBef>
                        <a:spcAft>
                          <a:spcPts val="0"/>
                        </a:spcAft>
                        <a:buNone/>
                      </a:pPr>
                      <a:r>
                        <a:rPr lang="en"/>
                        <a:t>Constant</a:t>
                      </a:r>
                      <a:endParaRPr/>
                    </a:p>
                  </a:txBody>
                  <a:tcPr marL="91425" marR="91425" marT="91425" marB="91425"/>
                </a:tc>
                <a:tc>
                  <a:txBody>
                    <a:bodyPr/>
                    <a:lstStyle/>
                    <a:p>
                      <a:pPr marL="0" lvl="0" indent="0" algn="r" rtl="0">
                        <a:spcBef>
                          <a:spcPts val="0"/>
                        </a:spcBef>
                        <a:spcAft>
                          <a:spcPts val="0"/>
                        </a:spcAft>
                        <a:buNone/>
                      </a:pPr>
                      <a:r>
                        <a:rPr lang="en"/>
                        <a:t>1.886</a:t>
                      </a:r>
                      <a:endParaRPr/>
                    </a:p>
                  </a:txBody>
                  <a:tcPr marL="91425" marR="91425" marT="91425" marB="91425"/>
                </a:tc>
                <a:tc>
                  <a:txBody>
                    <a:bodyPr/>
                    <a:lstStyle/>
                    <a:p>
                      <a:pPr marL="0" lvl="0" indent="0" algn="r">
                        <a:spcBef>
                          <a:spcPts val="0"/>
                        </a:spcBef>
                        <a:spcAft>
                          <a:spcPts val="0"/>
                        </a:spcAft>
                        <a:buNone/>
                      </a:pPr>
                      <a:r>
                        <a:rPr lang="en"/>
                        <a:t>7.494***</a:t>
                      </a:r>
                      <a:endParaRPr/>
                    </a:p>
                  </a:txBody>
                  <a:tcPr marL="91425" marR="91425" marT="91425" marB="91425"/>
                </a:tc>
                <a:tc>
                  <a:txBody>
                    <a:bodyPr/>
                    <a:lstStyle/>
                    <a:p>
                      <a:pPr marL="0" lvl="0" indent="0" algn="r">
                        <a:spcBef>
                          <a:spcPts val="0"/>
                        </a:spcBef>
                        <a:spcAft>
                          <a:spcPts val="0"/>
                        </a:spcAft>
                        <a:buClr>
                          <a:schemeClr val="dk1"/>
                        </a:buClr>
                        <a:buSzPts val="1100"/>
                        <a:buFont typeface="Arial"/>
                        <a:buNone/>
                      </a:pPr>
                      <a:r>
                        <a:rPr lang="en">
                          <a:solidFill>
                            <a:schemeClr val="dk1"/>
                          </a:solidFill>
                        </a:rPr>
                        <a:t>1.445</a:t>
                      </a:r>
                      <a:endParaRPr/>
                    </a:p>
                  </a:txBody>
                  <a:tcPr marL="91425" marR="91425" marT="91425" marB="91425"/>
                </a:tc>
                <a:tc>
                  <a:txBody>
                    <a:bodyPr/>
                    <a:lstStyle/>
                    <a:p>
                      <a:pPr marL="0" lvl="0" indent="0" algn="r">
                        <a:spcBef>
                          <a:spcPts val="0"/>
                        </a:spcBef>
                        <a:spcAft>
                          <a:spcPts val="0"/>
                        </a:spcAft>
                        <a:buNone/>
                      </a:pPr>
                      <a:r>
                        <a:rPr lang="en"/>
                        <a:t>6.627***</a:t>
                      </a:r>
                      <a:endParaRPr/>
                    </a:p>
                  </a:txBody>
                  <a:tcPr marL="91425" marR="91425" marT="91425" marB="91425"/>
                </a:tc>
                <a:tc>
                  <a:txBody>
                    <a:bodyPr/>
                    <a:lstStyle/>
                    <a:p>
                      <a:pPr marL="0" lvl="0" indent="0" algn="r">
                        <a:spcBef>
                          <a:spcPts val="0"/>
                        </a:spcBef>
                        <a:spcAft>
                          <a:spcPts val="0"/>
                        </a:spcAft>
                        <a:buNone/>
                      </a:pPr>
                      <a:r>
                        <a:rPr lang="en"/>
                        <a:t>1.680</a:t>
                      </a:r>
                      <a:endParaRPr/>
                    </a:p>
                  </a:txBody>
                  <a:tcPr marL="91425" marR="91425" marT="91425" marB="91425"/>
                </a:tc>
                <a:tc>
                  <a:txBody>
                    <a:bodyPr/>
                    <a:lstStyle/>
                    <a:p>
                      <a:pPr marL="0" lvl="0" indent="0" algn="r">
                        <a:spcBef>
                          <a:spcPts val="0"/>
                        </a:spcBef>
                        <a:spcAft>
                          <a:spcPts val="0"/>
                        </a:spcAft>
                        <a:buNone/>
                      </a:pPr>
                      <a:r>
                        <a:rPr lang="en"/>
                        <a:t>11.990***</a:t>
                      </a:r>
                      <a:endParaRPr/>
                    </a:p>
                  </a:txBody>
                  <a:tcPr marL="91425" marR="91425" marT="91425" marB="91425"/>
                </a:tc>
                <a:tc>
                  <a:txBody>
                    <a:bodyPr/>
                    <a:lstStyle/>
                    <a:p>
                      <a:pPr marL="0" lvl="0" indent="0" algn="r">
                        <a:spcBef>
                          <a:spcPts val="0"/>
                        </a:spcBef>
                        <a:spcAft>
                          <a:spcPts val="0"/>
                        </a:spcAft>
                        <a:buNone/>
                      </a:pPr>
                      <a:r>
                        <a:rPr lang="en"/>
                        <a:t>1.889</a:t>
                      </a:r>
                      <a:endParaRPr/>
                    </a:p>
                  </a:txBody>
                  <a:tcPr marL="91425" marR="91425" marT="91425" marB="91425"/>
                </a:tc>
                <a:tc>
                  <a:txBody>
                    <a:bodyPr/>
                    <a:lstStyle/>
                    <a:p>
                      <a:pPr marL="0" lvl="0" indent="0" algn="r">
                        <a:spcBef>
                          <a:spcPts val="0"/>
                        </a:spcBef>
                        <a:spcAft>
                          <a:spcPts val="0"/>
                        </a:spcAft>
                        <a:buNone/>
                      </a:pPr>
                      <a:r>
                        <a:rPr lang="en"/>
                        <a:t>10.07***</a:t>
                      </a:r>
                      <a:endParaRPr/>
                    </a:p>
                  </a:txBody>
                  <a:tcPr marL="91425" marR="91425" marT="91425" marB="91425"/>
                </a:tc>
                <a:extLst>
                  <a:ext uri="{0D108BD9-81ED-4DB2-BD59-A6C34878D82A}">
                    <a16:rowId xmlns:a16="http://schemas.microsoft.com/office/drawing/2014/main" val="10002"/>
                  </a:ext>
                </a:extLst>
              </a:tr>
              <a:tr h="620050">
                <a:tc>
                  <a:txBody>
                    <a:bodyPr/>
                    <a:lstStyle/>
                    <a:p>
                      <a:pPr marL="0" lvl="0" indent="0" algn="r">
                        <a:spcBef>
                          <a:spcPts val="0"/>
                        </a:spcBef>
                        <a:spcAft>
                          <a:spcPts val="0"/>
                        </a:spcAft>
                        <a:buNone/>
                      </a:pPr>
                      <a:r>
                        <a:rPr lang="en"/>
                        <a:t>Con. + Trend</a:t>
                      </a:r>
                      <a:endParaRPr/>
                    </a:p>
                  </a:txBody>
                  <a:tcPr marL="91425" marR="91425" marT="91425" marB="91425"/>
                </a:tc>
                <a:tc>
                  <a:txBody>
                    <a:bodyPr/>
                    <a:lstStyle/>
                    <a:p>
                      <a:pPr marL="0" lvl="0" indent="0" algn="r" rtl="0">
                        <a:spcBef>
                          <a:spcPts val="0"/>
                        </a:spcBef>
                        <a:spcAft>
                          <a:spcPts val="0"/>
                        </a:spcAft>
                        <a:buNone/>
                      </a:pPr>
                      <a:r>
                        <a:rPr lang="en"/>
                        <a:t>2.729</a:t>
                      </a:r>
                      <a:endParaRPr/>
                    </a:p>
                  </a:txBody>
                  <a:tcPr marL="91425" marR="91425" marT="91425" marB="91425"/>
                </a:tc>
                <a:tc>
                  <a:txBody>
                    <a:bodyPr/>
                    <a:lstStyle/>
                    <a:p>
                      <a:pPr marL="0" lvl="0" indent="0" algn="r">
                        <a:spcBef>
                          <a:spcPts val="0"/>
                        </a:spcBef>
                        <a:spcAft>
                          <a:spcPts val="0"/>
                        </a:spcAft>
                        <a:buNone/>
                      </a:pPr>
                      <a:r>
                        <a:rPr lang="en"/>
                        <a:t>11.240***</a:t>
                      </a:r>
                      <a:endParaRPr/>
                    </a:p>
                  </a:txBody>
                  <a:tcPr marL="91425" marR="91425" marT="91425" marB="91425"/>
                </a:tc>
                <a:tc>
                  <a:txBody>
                    <a:bodyPr/>
                    <a:lstStyle/>
                    <a:p>
                      <a:pPr marL="0" lvl="0" indent="0" algn="r">
                        <a:spcBef>
                          <a:spcPts val="0"/>
                        </a:spcBef>
                        <a:spcAft>
                          <a:spcPts val="0"/>
                        </a:spcAft>
                        <a:buClr>
                          <a:schemeClr val="dk1"/>
                        </a:buClr>
                        <a:buSzPts val="1100"/>
                        <a:buFont typeface="Arial"/>
                        <a:buNone/>
                      </a:pPr>
                      <a:r>
                        <a:rPr lang="en">
                          <a:solidFill>
                            <a:schemeClr val="dk1"/>
                          </a:solidFill>
                        </a:rPr>
                        <a:t>2.038</a:t>
                      </a:r>
                      <a:endParaRPr/>
                    </a:p>
                  </a:txBody>
                  <a:tcPr marL="91425" marR="91425" marT="91425" marB="91425"/>
                </a:tc>
                <a:tc>
                  <a:txBody>
                    <a:bodyPr/>
                    <a:lstStyle/>
                    <a:p>
                      <a:pPr marL="0" lvl="0" indent="0" algn="r">
                        <a:spcBef>
                          <a:spcPts val="0"/>
                        </a:spcBef>
                        <a:spcAft>
                          <a:spcPts val="0"/>
                        </a:spcAft>
                        <a:buNone/>
                      </a:pPr>
                      <a:r>
                        <a:rPr lang="en"/>
                        <a:t>9.940***</a:t>
                      </a:r>
                      <a:endParaRPr/>
                    </a:p>
                  </a:txBody>
                  <a:tcPr marL="91425" marR="91425" marT="91425" marB="91425"/>
                </a:tc>
                <a:tc>
                  <a:txBody>
                    <a:bodyPr/>
                    <a:lstStyle/>
                    <a:p>
                      <a:pPr marL="0" lvl="0" indent="0" algn="r">
                        <a:spcBef>
                          <a:spcPts val="0"/>
                        </a:spcBef>
                        <a:spcAft>
                          <a:spcPts val="0"/>
                        </a:spcAft>
                        <a:buNone/>
                      </a:pPr>
                      <a:r>
                        <a:rPr lang="en"/>
                        <a:t>2.512</a:t>
                      </a:r>
                      <a:endParaRPr/>
                    </a:p>
                  </a:txBody>
                  <a:tcPr marL="91425" marR="91425" marT="91425" marB="91425"/>
                </a:tc>
                <a:tc>
                  <a:txBody>
                    <a:bodyPr/>
                    <a:lstStyle/>
                    <a:p>
                      <a:pPr marL="0" lvl="0" indent="0" algn="r">
                        <a:spcBef>
                          <a:spcPts val="0"/>
                        </a:spcBef>
                        <a:spcAft>
                          <a:spcPts val="0"/>
                        </a:spcAft>
                        <a:buNone/>
                      </a:pPr>
                      <a:r>
                        <a:rPr lang="en"/>
                        <a:t>17.980***</a:t>
                      </a:r>
                      <a:endParaRPr/>
                    </a:p>
                  </a:txBody>
                  <a:tcPr marL="91425" marR="91425" marT="91425" marB="91425"/>
                </a:tc>
                <a:tc>
                  <a:txBody>
                    <a:bodyPr/>
                    <a:lstStyle/>
                    <a:p>
                      <a:pPr marL="0" lvl="0" indent="0" algn="r">
                        <a:spcBef>
                          <a:spcPts val="0"/>
                        </a:spcBef>
                        <a:spcAft>
                          <a:spcPts val="0"/>
                        </a:spcAft>
                        <a:buNone/>
                      </a:pPr>
                      <a:r>
                        <a:rPr lang="en"/>
                        <a:t>2.825</a:t>
                      </a:r>
                      <a:endParaRPr/>
                    </a:p>
                  </a:txBody>
                  <a:tcPr marL="91425" marR="91425" marT="91425" marB="91425"/>
                </a:tc>
                <a:tc>
                  <a:txBody>
                    <a:bodyPr/>
                    <a:lstStyle/>
                    <a:p>
                      <a:pPr marL="0" lvl="0" indent="0" algn="r">
                        <a:spcBef>
                          <a:spcPts val="0"/>
                        </a:spcBef>
                        <a:spcAft>
                          <a:spcPts val="0"/>
                        </a:spcAft>
                        <a:buNone/>
                      </a:pPr>
                      <a:r>
                        <a:rPr lang="en"/>
                        <a:t>15.098***</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
        <p:nvSpPr>
          <p:cNvPr id="124" name="Shape 124"/>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a:spcBef>
                <a:spcPts val="0"/>
              </a:spcBef>
              <a:spcAft>
                <a:spcPts val="1600"/>
              </a:spcAft>
              <a:buNone/>
            </a:pPr>
            <a:endParaRPr/>
          </a:p>
        </p:txBody>
      </p:sp>
      <p:sp>
        <p:nvSpPr>
          <p:cNvPr id="125" name="Shape 125"/>
          <p:cNvSpPr/>
          <p:nvPr/>
        </p:nvSpPr>
        <p:spPr>
          <a:xfrm>
            <a:off x="4119575" y="1787588"/>
            <a:ext cx="188100" cy="963900"/>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26" name="Shape 126"/>
          <p:cNvSpPr txBox="1"/>
          <p:nvPr/>
        </p:nvSpPr>
        <p:spPr>
          <a:xfrm>
            <a:off x="4307675" y="1957375"/>
            <a:ext cx="435000" cy="481800"/>
          </a:xfrm>
          <a:prstGeom prst="rect">
            <a:avLst/>
          </a:prstGeom>
          <a:noFill/>
          <a:ln>
            <a:noFill/>
          </a:ln>
        </p:spPr>
        <p:txBody>
          <a:bodyPr wrap="square" lIns="91425" tIns="91425" rIns="91425" bIns="91425" anchor="t" anchorCtr="0">
            <a:noAutofit/>
          </a:bodyPr>
          <a:lstStyle/>
          <a:p>
            <a:pPr marL="0" lvl="0" indent="0">
              <a:spcBef>
                <a:spcPts val="0"/>
              </a:spcBef>
              <a:spcAft>
                <a:spcPts val="0"/>
              </a:spcAft>
              <a:buNone/>
            </a:pPr>
            <a:r>
              <a:rPr lang="en" sz="2400" b="1">
                <a:solidFill>
                  <a:srgbClr val="FF0000"/>
                </a:solidFill>
              </a:rPr>
              <a:t>?</a:t>
            </a:r>
            <a:endParaRPr sz="2400" b="1">
              <a:solidFill>
                <a:srgbClr val="FF0000"/>
              </a:solidFill>
            </a:endParaRPr>
          </a:p>
        </p:txBody>
      </p:sp>
      <p:pic>
        <p:nvPicPr>
          <p:cNvPr id="127" name="Shape 127" descr="CodeCogsEqn(1).gif"/>
          <p:cNvPicPr preferRelativeResize="0"/>
          <p:nvPr/>
        </p:nvPicPr>
        <p:blipFill>
          <a:blip r:embed="rId3">
            <a:alphaModFix/>
          </a:blip>
          <a:stretch>
            <a:fillRect/>
          </a:stretch>
        </p:blipFill>
        <p:spPr>
          <a:xfrm>
            <a:off x="2425295" y="1393795"/>
            <a:ext cx="3576650" cy="363000"/>
          </a:xfrm>
          <a:prstGeom prst="rect">
            <a:avLst/>
          </a:prstGeom>
          <a:noFill/>
          <a:ln>
            <a:noFill/>
          </a:ln>
        </p:spPr>
      </p:pic>
      <p:pic>
        <p:nvPicPr>
          <p:cNvPr id="128" name="Shape 128" descr="CodeCogsEqn(2).gif"/>
          <p:cNvPicPr preferRelativeResize="0"/>
          <p:nvPr/>
        </p:nvPicPr>
        <p:blipFill>
          <a:blip r:embed="rId4">
            <a:alphaModFix/>
          </a:blip>
          <a:stretch>
            <a:fillRect/>
          </a:stretch>
        </p:blipFill>
        <p:spPr>
          <a:xfrm>
            <a:off x="2642613" y="2942021"/>
            <a:ext cx="3142033" cy="363000"/>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1099</Words>
  <Application>Microsoft Office PowerPoint</Application>
  <PresentationFormat>On-screen Show (16:9)</PresentationFormat>
  <Paragraphs>236</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Old Standard TT</vt:lpstr>
      <vt:lpstr>Arial</vt:lpstr>
      <vt:lpstr>Times New Roman</vt:lpstr>
      <vt:lpstr>Georgia</vt:lpstr>
      <vt:lpstr>Paperback</vt:lpstr>
      <vt:lpstr>The Role of Oil Prices  in Russia’s Economy</vt:lpstr>
      <vt:lpstr>Introduction </vt:lpstr>
      <vt:lpstr>Economic Impact  of the Oil Price</vt:lpstr>
      <vt:lpstr>Data set</vt:lpstr>
      <vt:lpstr>PowerPoint Presentation</vt:lpstr>
      <vt:lpstr>Seasonal adjustment</vt:lpstr>
      <vt:lpstr>Log Transformation on GDP and GOS</vt:lpstr>
      <vt:lpstr>Unit root tests</vt:lpstr>
      <vt:lpstr>PowerPoint Presentation</vt:lpstr>
      <vt:lpstr>Cointegration-Johansen test </vt:lpstr>
      <vt:lpstr>Vector Error Correction Model</vt:lpstr>
      <vt:lpstr>Vector Error Correction Model</vt:lpstr>
      <vt:lpstr>Cointegration- Engle and Granger test  </vt:lpstr>
      <vt:lpstr>Cointegration- Engle and Granger test   </vt:lpstr>
      <vt:lpstr>Cointegration- Engle and Granger test </vt:lpstr>
      <vt:lpstr>Causality test of GDP and GBC</vt:lpstr>
      <vt:lpstr>Error Correction Model of GDP and GBC  </vt:lpstr>
      <vt:lpstr>The residual of ECM</vt:lpstr>
      <vt:lpstr>Comparison of Engle-Granger Test and Johansen Test</vt:lpstr>
      <vt:lpstr>New Vector Error Correction Model </vt:lpstr>
      <vt:lpstr>New Vector Error Correction Model</vt:lpstr>
      <vt:lpstr>Vector Autoregressive Model </vt:lpstr>
      <vt:lpstr>Vector Autoregressive Model</vt:lpstr>
      <vt:lpstr>Vector Autoregressive Model </vt:lpstr>
      <vt:lpstr>Vector Autoregressive After Difference</vt:lpstr>
      <vt:lpstr>Breusch-Godfrey test</vt:lpstr>
      <vt:lpstr>Predict GDP</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Oil Prices  in Russia’s Economy</dc:title>
  <cp:lastModifiedBy>Eric Nechayev</cp:lastModifiedBy>
  <cp:revision>1</cp:revision>
  <dcterms:modified xsi:type="dcterms:W3CDTF">2018-01-09T17:29:51Z</dcterms:modified>
</cp:coreProperties>
</file>