
<file path=[Content_Types].xml><?xml version="1.0" encoding="utf-8"?>
<Types xmlns="http://schemas.openxmlformats.org/package/2006/content-types">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slides/slide9.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theme/theme1.xml" ContentType="application/vnd.openxmlformats-officedocument.theme+xml"/>
  <Override PartName="/docProps/app.xml" ContentType="application/vnd.openxmlformats-officedocument.extended-properties+xml"/>
  <Override PartName="/ppt/tableStyles.xml" ContentType="application/vnd.openxmlformats-officedocument.presentationml.tableStyles+xml"/>
  <Override PartName="/ppt/slideLayouts/slideLayout5.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Masters/slideMaster1.xml" ContentType="application/vnd.openxmlformats-officedocument.presentationml.slideMaster+xml"/>
  <Override PartName="/ppt/slides/slide8.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presentation.xml" ContentType="application/vnd.openxmlformats-officedocument.presentationml.presentation.main+xml"/>
  <Override PartName="/ppt/slideLayouts/slideLayout6.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12192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A2E991B-66D4-E566-8781-770FE245DB69}">
  <a:tblStyle styleId="{8A2E991B-66D4-E566-8781-770FE245DB69}"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 /><Relationship Id="rId14" Type="http://schemas.openxmlformats.org/officeDocument/2006/relationships/tableStyles" Target="tableStyles.xml" /><Relationship Id="rId15"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5"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en-US"/>
              <a:t>Click to edit Master title style</a:t>
            </a:r>
            <a:endParaRPr lang="en-US"/>
          </a:p>
        </p:txBody>
      </p:sp>
      <p:sp>
        <p:nvSpPr>
          <p:cNvPr id="5"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365125"/>
            <a:ext cx="10515600" cy="1325563"/>
          </a:xfrm>
        </p:spPr>
        <p:txBody>
          <a:body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9"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10" name="Footer Placeholder 7" hidden="0"/>
          <p:cNvSpPr>
            <a:spLocks noGrp="1"/>
          </p:cNvSpPr>
          <p:nvPr isPhoto="0" userDrawn="0">
            <p:ph type="ftr" sz="quarter" idx="11" hasCustomPrompt="0"/>
          </p:nvPr>
        </p:nvSpPr>
        <p:spPr bwMode="auto"/>
        <p:txBody>
          <a:bodyPr/>
          <a:lstStyle/>
          <a:p>
            <a:pPr>
              <a:defRPr/>
            </a:pPr>
            <a:endParaRPr lang="en-US"/>
          </a:p>
        </p:txBody>
      </p:sp>
      <p:sp>
        <p:nvSpPr>
          <p:cNvPr id="11"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3"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2"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8"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mailto:niyo1eric@gmail.com" TargetMode="External"/><Relationship Id="rId3" Type="http://schemas.openxmlformats.org/officeDocument/2006/relationships/hyperlink" Target="mailto:mugishayves74@gmail.com"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2800" b="1" i="0" u="none" strike="noStrike" cap="none" spc="0">
                <a:solidFill>
                  <a:schemeClr val="tx1"/>
                </a:solidFill>
                <a:latin typeface="Arial Black"/>
                <a:ea typeface="Arial Black"/>
                <a:cs typeface="Times New Roman"/>
              </a:rPr>
              <a:t>UR IN-COUNTRY MISSION AUTHORIZATION SYSTEM</a:t>
            </a:r>
            <a:endParaRPr/>
          </a:p>
        </p:txBody>
      </p:sp>
      <p:pic>
        <p:nvPicPr>
          <p:cNvPr id="5" name="Picture 10" descr="urlogo" hidden="0"/>
          <p:cNvPicPr>
            <a:picLocks noChangeAspect="1"/>
          </p:cNvPicPr>
          <p:nvPr isPhoto="0" userDrawn="0"/>
        </p:nvPicPr>
        <p:blipFill>
          <a:blip r:embed="rId2"/>
          <a:stretch/>
        </p:blipFill>
        <p:spPr bwMode="auto">
          <a:xfrm>
            <a:off x="0" y="0"/>
            <a:ext cx="2543175" cy="704849"/>
          </a:xfrm>
          <a:prstGeom prst="rect">
            <a:avLst/>
          </a:prstGeom>
        </p:spPr>
      </p:pic>
      <p:sp>
        <p:nvSpPr>
          <p:cNvPr id="6" name="" hidden="0"/>
          <p:cNvSpPr/>
          <p:nvPr isPhoto="0" userDrawn="0"/>
        </p:nvSpPr>
        <p:spPr bwMode="auto">
          <a:xfrm flipH="0" flipV="0">
            <a:off x="513246" y="1620671"/>
            <a:ext cx="10761828" cy="3411939"/>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l">
              <a:spcAft>
                <a:spcPts val="0"/>
              </a:spcAft>
              <a:defRPr/>
            </a:pPr>
            <a:r>
              <a:rPr/>
              <a:t>				</a:t>
            </a:r>
            <a:r>
              <a:rPr sz="2800" b="1">
                <a:latin typeface="Times New Roman"/>
              </a:rPr>
              <a:t>University of Rwanda</a:t>
            </a:r>
            <a:endParaRPr sz="2800" b="1" u="sng">
              <a:latin typeface="Cambria"/>
            </a:endParaRPr>
          </a:p>
          <a:p>
            <a:pPr algn="ctr">
              <a:defRPr/>
            </a:pPr>
            <a:r>
              <a:rPr sz="2800" b="1">
                <a:latin typeface="Times New Roman"/>
              </a:rPr>
              <a:t>	College of Science and Technology</a:t>
            </a:r>
            <a:endParaRPr sz="2800" b="1">
              <a:latin typeface="Times New Roman"/>
            </a:endParaRPr>
          </a:p>
          <a:p>
            <a:pPr marL="457200" algn="l">
              <a:lnSpc>
                <a:spcPct val="150000"/>
              </a:lnSpc>
              <a:defRPr/>
            </a:pPr>
            <a:r>
              <a:rPr sz="2800" b="1">
                <a:latin typeface="Times New Roman"/>
              </a:rPr>
              <a:t>					School of ICT</a:t>
            </a:r>
            <a:endParaRPr sz="2800" b="1">
              <a:latin typeface="Times New Roman"/>
            </a:endParaRPr>
          </a:p>
          <a:p>
            <a:pPr marL="457200" algn="l">
              <a:lnSpc>
                <a:spcPct val="150000"/>
              </a:lnSpc>
              <a:defRPr/>
            </a:pPr>
            <a:r>
              <a:rPr sz="2800" b="1">
                <a:latin typeface="Times New Roman"/>
              </a:rPr>
              <a:t>					</a:t>
            </a:r>
            <a:r>
              <a:rPr sz="2800" b="1">
                <a:latin typeface="Times New Roman"/>
              </a:rPr>
              <a:t>Department of IT</a:t>
            </a:r>
            <a:r>
              <a:rPr sz="1800" b="1">
                <a:latin typeface="Times New Roman"/>
                <a:cs typeface="Times New Roman"/>
              </a:rPr>
              <a:t>	</a:t>
            </a:r>
            <a:endParaRPr sz="2800" b="1">
              <a:latin typeface="Times New Roman"/>
            </a:endParaRPr>
          </a:p>
          <a:p>
            <a:pPr marL="457200" algn="l">
              <a:lnSpc>
                <a:spcPct val="150000"/>
              </a:lnSpc>
              <a:defRPr/>
            </a:pPr>
            <a:r>
              <a:rPr sz="1800" b="1">
                <a:latin typeface="Times New Roman"/>
                <a:cs typeface="Times New Roman"/>
              </a:rPr>
              <a:t>	</a:t>
            </a:r>
            <a:endParaRPr sz="1600" b="1">
              <a:latin typeface="Times New Roman"/>
            </a:endParaRPr>
          </a:p>
          <a:p>
            <a:pPr marL="457200" algn="l">
              <a:lnSpc>
                <a:spcPct val="150000"/>
              </a:lnSpc>
              <a:defRPr/>
            </a:pPr>
            <a:endParaRPr sz="1800" b="1">
              <a:latin typeface="Times New Roman"/>
              <a:cs typeface="Times New Roman"/>
            </a:endParaRPr>
          </a:p>
          <a:p>
            <a:pPr marL="457200" algn="l">
              <a:lnSpc>
                <a:spcPct val="150000"/>
              </a:lnSpc>
              <a:defRPr/>
            </a:pPr>
            <a:r>
              <a:rPr sz="1800" b="1">
                <a:latin typeface="Times New Roman"/>
                <a:cs typeface="Times New Roman"/>
              </a:rPr>
              <a:t>		TITLE: </a:t>
            </a:r>
            <a:r>
              <a:rPr sz="1800" b="0">
                <a:solidFill>
                  <a:schemeClr val="tx1"/>
                </a:solidFill>
                <a:latin typeface="Arial Black"/>
                <a:cs typeface="Times New Roman"/>
              </a:rPr>
              <a:t>UR IN-COUNTRY MISSION AUTHORIZATION SYSTEM</a:t>
            </a:r>
            <a:endParaRPr sz="1800" b="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Conclusion </a:t>
            </a:r>
            <a:endParaRPr/>
          </a:p>
        </p:txBody>
      </p:sp>
      <p:sp>
        <p:nvSpPr>
          <p:cNvPr id="5" name="Content Placeholder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b="1">
                <a:latin typeface="Times New Roman"/>
                <a:cs typeface="Times New Roman"/>
              </a:rPr>
              <a:t>				Introduction</a:t>
            </a:r>
            <a:endParaRPr/>
          </a:p>
        </p:txBody>
      </p:sp>
      <p:sp>
        <p:nvSpPr>
          <p:cNvPr id="5" name="" hidden="0"/>
          <p:cNvSpPr/>
          <p:nvPr isPhoto="0" userDrawn="0"/>
        </p:nvSpPr>
        <p:spPr bwMode="auto">
          <a:xfrm flipH="0" flipV="0">
            <a:off x="513245" y="1620670"/>
            <a:ext cx="10761827" cy="3411939"/>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l">
              <a:spcAft>
                <a:spcPts val="0"/>
              </a:spcAft>
              <a:defRPr/>
            </a:pPr>
            <a:r>
              <a:rPr/>
              <a:t>				</a:t>
            </a:r>
            <a:r>
              <a:rPr sz="2800">
                <a:latin typeface="Times New Roman"/>
                <a:cs typeface="Times New Roman"/>
              </a:rPr>
              <a:t>Mission are given to the Employees who requests for it according to th</a:t>
            </a:r>
            <a:r>
              <a:rPr sz="2800">
                <a:latin typeface="Times New Roman"/>
                <a:cs typeface="Times New Roman"/>
              </a:rPr>
              <a:t>e invitatio</a:t>
            </a:r>
            <a:r>
              <a:rPr sz="2800">
                <a:latin typeface="Times New Roman"/>
                <a:cs typeface="Times New Roman"/>
              </a:rPr>
              <a:t>n and interests to the campus. In this project, we will let them request mission everywhere they are located and get response without wasting much time. The solution is to design a Web based application system for monitoring, issuing and managing missions.</a:t>
            </a:r>
            <a:endParaRPr sz="2800" b="1" u="sng">
              <a:latin typeface="Cambria"/>
            </a:endParaRPr>
          </a:p>
        </p:txBody>
      </p:sp>
      <p:sp>
        <p:nvSpPr>
          <p:cNvPr id="6" name="" hidden="0"/>
          <p:cNvSpPr/>
          <p:nvPr isPhoto="0" userDrawn="0"/>
        </p:nvSpPr>
        <p:spPr bwMode="auto">
          <a:xfrm flipH="0" flipV="0">
            <a:off x="513245" y="1620670"/>
            <a:ext cx="10761827" cy="3411939"/>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		</a:t>
            </a:r>
            <a:endParaRPr/>
          </a:p>
          <a:p>
            <a:pPr>
              <a:defRPr/>
            </a:pPr>
            <a:r>
              <a:rPr/>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latin typeface="Calibri"/>
              </a:rPr>
              <a:t>		Team Members</a:t>
            </a:r>
            <a:endParaRPr/>
          </a:p>
        </p:txBody>
      </p:sp>
      <p:sp>
        <p:nvSpPr>
          <p:cNvPr id="5" name="Vertical Text Placeholder 2" hidden="0"/>
          <p:cNvSpPr>
            <a:spLocks noGrp="1"/>
          </p:cNvSpPr>
          <p:nvPr isPhoto="0" userDrawn="0">
            <p:ph type="body" orient="vert" idx="1" hasCustomPrompt="0"/>
          </p:nvPr>
        </p:nvSpPr>
        <p:spPr bwMode="auto"/>
        <p:txBody>
          <a:bodyPr vert="eaVert"/>
          <a:lstStyle/>
          <a:p>
            <a:pPr>
              <a:defRPr/>
            </a:pPr>
            <a:endParaRPr/>
          </a:p>
        </p:txBody>
      </p:sp>
      <p:graphicFrame>
        <p:nvGraphicFramePr>
          <p:cNvPr id="6" name="" hidden="0"/>
          <p:cNvGraphicFramePr>
            <a:graphicFrameLocks xmlns:a="http://schemas.openxmlformats.org/drawingml/2006/main"/>
          </p:cNvGraphicFramePr>
          <p:nvPr isPhoto="0" userDrawn="0"/>
        </p:nvGraphicFramePr>
        <p:xfrm>
          <a:off x="769141" y="1890783"/>
          <a:ext cx="8408275" cy="1076870"/>
        </p:xfrm>
        <a:graphic>
          <a:graphicData uri="http://schemas.openxmlformats.org/drawingml/2006/table">
            <a:tbl>
              <a:tblPr firstRow="1" firstCol="1" lastRow="0" lastCol="0" bandRow="1" bandCol="0">
                <a:tableStyleId>{8A2E991B-66D4-E566-8781-770FE245DB69}</a:tableStyleId>
              </a:tblPr>
              <a:tblGrid>
                <a:gridCol w="2583663"/>
                <a:gridCol w="1736335"/>
                <a:gridCol w="1131431"/>
                <a:gridCol w="1838567"/>
                <a:gridCol w="3274314"/>
              </a:tblGrid>
              <a:tr h="763274">
                <a:tc>
                  <a:txBody>
                    <a:bodyPr/>
                    <a:p>
                      <a:pPr algn="ctr">
                        <a:lnSpc>
                          <a:spcPct val="110000"/>
                        </a:lnSpc>
                        <a:spcBef>
                          <a:spcPts val="599"/>
                        </a:spcBef>
                        <a:spcAft>
                          <a:spcPts val="0"/>
                        </a:spcAft>
                        <a:defRPr/>
                      </a:pPr>
                      <a:r>
                        <a:rPr b="1"/>
                        <a:t>Names</a:t>
                      </a:r>
                      <a:endParaRPr b="1"/>
                    </a:p>
                  </a:txBody>
                  <a:tcPr vert="horz" anchor="ctr"/>
                </a:tc>
                <a:tc>
                  <a:txBody>
                    <a:bodyPr/>
                    <a:p>
                      <a:pPr algn="ctr">
                        <a:lnSpc>
                          <a:spcPct val="110000"/>
                        </a:lnSpc>
                        <a:spcBef>
                          <a:spcPts val="599"/>
                        </a:spcBef>
                        <a:spcAft>
                          <a:spcPts val="0"/>
                        </a:spcAft>
                        <a:defRPr/>
                      </a:pPr>
                      <a:r>
                        <a:rPr b="1"/>
                        <a:t>Reg No</a:t>
                      </a:r>
                      <a:endParaRPr b="1"/>
                    </a:p>
                  </a:txBody>
                  <a:tcPr vert="horz" anchor="ctr"/>
                </a:tc>
                <a:tc>
                  <a:txBody>
                    <a:bodyPr/>
                    <a:p>
                      <a:pPr algn="ctr">
                        <a:lnSpc>
                          <a:spcPct val="110000"/>
                        </a:lnSpc>
                        <a:spcBef>
                          <a:spcPts val="599"/>
                        </a:spcBef>
                        <a:spcAft>
                          <a:spcPts val="0"/>
                        </a:spcAft>
                        <a:defRPr/>
                      </a:pPr>
                      <a:r>
                        <a:rPr b="1"/>
                        <a:t>Department</a:t>
                      </a:r>
                      <a:endParaRPr b="1"/>
                    </a:p>
                  </a:txBody>
                  <a:tcPr vert="horz" anchor="ctr"/>
                </a:tc>
                <a:tc>
                  <a:txBody>
                    <a:bodyPr/>
                    <a:p>
                      <a:pPr algn="ctr">
                        <a:lnSpc>
                          <a:spcPct val="110000"/>
                        </a:lnSpc>
                        <a:spcBef>
                          <a:spcPts val="599"/>
                        </a:spcBef>
                        <a:spcAft>
                          <a:spcPts val="0"/>
                        </a:spcAft>
                        <a:defRPr/>
                      </a:pPr>
                      <a:r>
                        <a:rPr b="1"/>
                        <a:t>Phone</a:t>
                      </a:r>
                      <a:endParaRPr b="1"/>
                    </a:p>
                  </a:txBody>
                  <a:tcPr vert="horz" anchor="ctr"/>
                </a:tc>
                <a:tc>
                  <a:txBody>
                    <a:bodyPr/>
                    <a:p>
                      <a:pPr algn="ctr">
                        <a:lnSpc>
                          <a:spcPct val="110000"/>
                        </a:lnSpc>
                        <a:spcBef>
                          <a:spcPts val="599"/>
                        </a:spcBef>
                        <a:spcAft>
                          <a:spcPts val="0"/>
                        </a:spcAft>
                        <a:defRPr/>
                      </a:pPr>
                      <a:r>
                        <a:rPr b="1"/>
                        <a:t>Email</a:t>
                      </a:r>
                      <a:endParaRPr b="1"/>
                    </a:p>
                  </a:txBody>
                  <a:tcPr vert="horz" anchor="ctr"/>
                </a:tc>
              </a:tr>
              <a:tr h="752115">
                <a:tc>
                  <a:txBody>
                    <a:bodyPr/>
                    <a:p>
                      <a:pPr>
                        <a:lnSpc>
                          <a:spcPct val="150000"/>
                        </a:lnSpc>
                        <a:spcAft>
                          <a:spcPts val="0"/>
                        </a:spcAft>
                        <a:defRPr/>
                      </a:pPr>
                      <a:r>
                        <a:rPr lang="en-US">
                          <a:latin typeface="Cambria"/>
                          <a:ea typeface="Calibri"/>
                          <a:cs typeface="TimesNewRomanPSMT"/>
                        </a:rPr>
                        <a:t>Eric NIYONKURU</a:t>
                      </a:r>
                      <a:r>
                        <a:rPr lang="en-US">
                          <a:latin typeface="Cambria"/>
                          <a:ea typeface="Calibri"/>
                          <a:cs typeface="TimesNewRomanPSMT"/>
                        </a:rPr>
                        <a:t>                   </a:t>
                      </a:r>
                      <a:endParaRPr lang="en-US">
                        <a:latin typeface="Cambria"/>
                        <a:ea typeface="Calibri"/>
                        <a:cs typeface="TimesNewRomanPSMT"/>
                      </a:endParaRPr>
                    </a:p>
                  </a:txBody>
                  <a:tcPr vert="horz" anchor="ctr"/>
                </a:tc>
                <a:tc>
                  <a:txBody>
                    <a:bodyPr/>
                    <a:p>
                      <a:pPr algn="ctr">
                        <a:lnSpc>
                          <a:spcPct val="110000"/>
                        </a:lnSpc>
                        <a:spcBef>
                          <a:spcPts val="599"/>
                        </a:spcBef>
                        <a:spcAft>
                          <a:spcPts val="0"/>
                        </a:spcAft>
                        <a:defRPr/>
                      </a:pPr>
                      <a:r>
                        <a:rPr lang="en-US">
                          <a:latin typeface="Cambria"/>
                          <a:ea typeface="Calibri"/>
                          <a:cs typeface="TimesNewRomanPSMT"/>
                        </a:rPr>
                        <a:t>21</a:t>
                      </a:r>
                      <a:r>
                        <a:rPr lang="en-US">
                          <a:latin typeface="Cambria"/>
                          <a:ea typeface="Calibri"/>
                          <a:cs typeface="TimesNewRomanPSMT"/>
                        </a:rPr>
                        <a:t>70</a:t>
                      </a:r>
                      <a:r>
                        <a:rPr lang="en-US">
                          <a:latin typeface="Cambria"/>
                          <a:ea typeface="Calibri"/>
                          <a:cs typeface="TimesNewRomanPSMT"/>
                        </a:rPr>
                        <a:t>85342</a:t>
                      </a:r>
                      <a:endParaRPr/>
                    </a:p>
                  </a:txBody>
                  <a:tcPr vert="horz" anchor="ctr"/>
                </a:tc>
                <a:tc>
                  <a:txBody>
                    <a:bodyPr/>
                    <a:p>
                      <a:pPr algn="ctr">
                        <a:lnSpc>
                          <a:spcPct val="110000"/>
                        </a:lnSpc>
                        <a:spcBef>
                          <a:spcPts val="599"/>
                        </a:spcBef>
                        <a:spcAft>
                          <a:spcPts val="0"/>
                        </a:spcAft>
                        <a:defRPr/>
                      </a:pPr>
                      <a:r>
                        <a:rPr/>
                        <a:t>IT</a:t>
                      </a:r>
                      <a:endParaRPr/>
                    </a:p>
                  </a:txBody>
                  <a:tcPr vert="horz" anchor="ctr"/>
                </a:tc>
                <a:tc>
                  <a:txBody>
                    <a:bodyPr/>
                    <a:p>
                      <a:pPr algn="ctr">
                        <a:lnSpc>
                          <a:spcPct val="110000"/>
                        </a:lnSpc>
                        <a:spcBef>
                          <a:spcPts val="599"/>
                        </a:spcBef>
                        <a:spcAft>
                          <a:spcPts val="0"/>
                        </a:spcAft>
                        <a:defRPr/>
                      </a:pPr>
                      <a:r>
                        <a:rPr/>
                        <a:t>07</a:t>
                      </a:r>
                      <a:r>
                        <a:rPr/>
                        <a:t>88</a:t>
                      </a:r>
                      <a:r>
                        <a:rPr/>
                        <a:t>616703</a:t>
                      </a:r>
                      <a:endParaRPr/>
                    </a:p>
                  </a:txBody>
                  <a:tcPr vert="horz" anchor="ctr"/>
                </a:tc>
                <a:tc>
                  <a:txBody>
                    <a:bodyPr/>
                    <a:p>
                      <a:pPr algn="ctr">
                        <a:lnSpc>
                          <a:spcPct val="110000"/>
                        </a:lnSpc>
                        <a:spcBef>
                          <a:spcPts val="599"/>
                        </a:spcBef>
                        <a:spcAft>
                          <a:spcPts val="0"/>
                        </a:spcAft>
                        <a:defRPr/>
                      </a:pPr>
                      <a:r>
                        <a:rPr u="sng">
                          <a:solidFill>
                            <a:schemeClr val="hlink"/>
                          </a:solidFill>
                          <a:hlinkClick r:id="rId2" tooltip=""/>
                        </a:rPr>
                        <a:t>niyo1eric@gmail.com</a:t>
                      </a:r>
                      <a:endParaRPr/>
                    </a:p>
                  </a:txBody>
                  <a:tcPr vert="horz" anchor="ctr"/>
                </a:tc>
              </a:tr>
              <a:tr h="983343">
                <a:tc>
                  <a:txBody>
                    <a:bodyPr/>
                    <a:p>
                      <a:pPr>
                        <a:lnSpc>
                          <a:spcPct val="150000"/>
                        </a:lnSpc>
                        <a:spcAft>
                          <a:spcPts val="0"/>
                        </a:spcAft>
                        <a:defRPr/>
                      </a:pPr>
                      <a:r>
                        <a:rPr lang="en-US">
                          <a:latin typeface="Cambria"/>
                          <a:ea typeface="Calibri"/>
                          <a:cs typeface="Times New Roman"/>
                        </a:rPr>
                        <a:t>Yves Jean HABIMANA</a:t>
                      </a:r>
                      <a:r>
                        <a:rPr lang="en-US">
                          <a:latin typeface="Cambria"/>
                          <a:ea typeface="Calibri"/>
                          <a:cs typeface="Times New Roman"/>
                        </a:rPr>
                        <a:t>                  </a:t>
                      </a:r>
                      <a:endParaRPr lang="en-US">
                        <a:latin typeface="Cambria"/>
                        <a:ea typeface="Calibri"/>
                        <a:cs typeface="Times New Roman"/>
                      </a:endParaRPr>
                    </a:p>
                  </a:txBody>
                  <a:tcPr vert="horz" anchor="ctr"/>
                </a:tc>
                <a:tc>
                  <a:txBody>
                    <a:bodyPr/>
                    <a:p>
                      <a:pPr algn="ctr">
                        <a:lnSpc>
                          <a:spcPct val="110000"/>
                        </a:lnSpc>
                        <a:spcBef>
                          <a:spcPts val="599"/>
                        </a:spcBef>
                        <a:spcAft>
                          <a:spcPts val="0"/>
                        </a:spcAft>
                        <a:defRPr/>
                      </a:pPr>
                      <a:r>
                        <a:rPr lang="en-US">
                          <a:latin typeface="Cambria"/>
                          <a:ea typeface="Calibri"/>
                          <a:cs typeface="Times New Roman"/>
                        </a:rPr>
                        <a:t>21</a:t>
                      </a:r>
                      <a:r>
                        <a:rPr lang="en-US">
                          <a:latin typeface="Cambria"/>
                          <a:ea typeface="Calibri"/>
                          <a:cs typeface="Times New Roman"/>
                        </a:rPr>
                        <a:t>7</a:t>
                      </a:r>
                      <a:r>
                        <a:rPr lang="en-US">
                          <a:latin typeface="Cambria"/>
                          <a:ea typeface="Calibri"/>
                          <a:cs typeface="Times New Roman"/>
                        </a:rPr>
                        <a:t>141846</a:t>
                      </a:r>
                      <a:endParaRPr/>
                    </a:p>
                  </a:txBody>
                  <a:tcPr vert="horz" anchor="ctr"/>
                </a:tc>
                <a:tc>
                  <a:txBody>
                    <a:bodyPr/>
                    <a:p>
                      <a:pPr algn="ctr">
                        <a:lnSpc>
                          <a:spcPct val="110000"/>
                        </a:lnSpc>
                        <a:spcBef>
                          <a:spcPts val="599"/>
                        </a:spcBef>
                        <a:spcAft>
                          <a:spcPts val="0"/>
                        </a:spcAft>
                        <a:defRPr/>
                      </a:pPr>
                      <a:r>
                        <a:rPr/>
                        <a:t>IT</a:t>
                      </a:r>
                      <a:endParaRPr/>
                    </a:p>
                  </a:txBody>
                  <a:tcPr vert="horz" anchor="ctr"/>
                </a:tc>
                <a:tc>
                  <a:txBody>
                    <a:bodyPr/>
                    <a:p>
                      <a:pPr algn="ctr">
                        <a:lnSpc>
                          <a:spcPct val="110000"/>
                        </a:lnSpc>
                        <a:spcBef>
                          <a:spcPts val="599"/>
                        </a:spcBef>
                        <a:spcAft>
                          <a:spcPts val="0"/>
                        </a:spcAft>
                        <a:defRPr/>
                      </a:pPr>
                      <a:r>
                        <a:rPr/>
                        <a:t>078</a:t>
                      </a:r>
                      <a:r>
                        <a:rPr/>
                        <a:t>1836505</a:t>
                      </a:r>
                      <a:endParaRPr/>
                    </a:p>
                  </a:txBody>
                  <a:tcPr vert="horz" anchor="ctr"/>
                </a:tc>
                <a:tc>
                  <a:txBody>
                    <a:bodyPr/>
                    <a:p>
                      <a:pPr algn="ctr">
                        <a:lnSpc>
                          <a:spcPct val="110000"/>
                        </a:lnSpc>
                        <a:spcBef>
                          <a:spcPts val="599"/>
                        </a:spcBef>
                        <a:spcAft>
                          <a:spcPts val="0"/>
                        </a:spcAft>
                        <a:defRPr/>
                      </a:pPr>
                      <a:r>
                        <a:rPr u="sng">
                          <a:solidFill>
                            <a:schemeClr val="hlink"/>
                          </a:solidFill>
                          <a:hlinkClick r:id="rId3" tooltip=""/>
                        </a:rPr>
                        <a:t>mugishayves74@gmail.com</a:t>
                      </a:r>
                      <a:endParaRPr/>
                    </a:p>
                  </a:txBody>
                  <a:tcPr vert="horz" anchor="ctr"/>
                </a:tc>
              </a:tr>
              <a:tr h="983343">
                <a:tc>
                  <a:txBody>
                    <a:bodyPr/>
                    <a:p>
                      <a:pPr>
                        <a:lnSpc>
                          <a:spcPct val="150000"/>
                        </a:lnSpc>
                        <a:spcAft>
                          <a:spcPts val="0"/>
                        </a:spcAft>
                        <a:defRPr/>
                      </a:pPr>
                      <a:r>
                        <a:rPr lang="en-US">
                          <a:latin typeface="Cambria"/>
                          <a:ea typeface="Calibri"/>
                          <a:cs typeface="Times New Roman"/>
                        </a:rPr>
                        <a:t>Taufique IRADUKUNDA</a:t>
                      </a:r>
                      <a:r>
                        <a:rPr lang="en-US">
                          <a:latin typeface="Cambria"/>
                          <a:ea typeface="Calibri"/>
                          <a:cs typeface="Times New Roman"/>
                        </a:rPr>
                        <a:t>             </a:t>
                      </a:r>
                      <a:endParaRPr lang="en-US">
                        <a:latin typeface="Cambria"/>
                        <a:ea typeface="Calibri"/>
                        <a:cs typeface="TimesNewRomanPSMT"/>
                      </a:endParaRPr>
                    </a:p>
                  </a:txBody>
                  <a:tcPr vert="horz" anchor="ctr"/>
                </a:tc>
                <a:tc>
                  <a:txBody>
                    <a:bodyPr/>
                    <a:p>
                      <a:pPr algn="ctr">
                        <a:lnSpc>
                          <a:spcPct val="110000"/>
                        </a:lnSpc>
                        <a:spcBef>
                          <a:spcPts val="599"/>
                        </a:spcBef>
                        <a:spcAft>
                          <a:spcPts val="0"/>
                        </a:spcAft>
                        <a:defRPr/>
                      </a:pPr>
                      <a:r>
                        <a:rPr lang="en-US">
                          <a:latin typeface="Cambria"/>
                          <a:ea typeface="Calibri"/>
                          <a:cs typeface="Times New Roman"/>
                        </a:rPr>
                        <a:t>217025080</a:t>
                      </a:r>
                      <a:endParaRPr/>
                    </a:p>
                  </a:txBody>
                  <a:tcPr vert="horz" anchor="ctr"/>
                </a:tc>
                <a:tc>
                  <a:txBody>
                    <a:bodyPr/>
                    <a:p>
                      <a:pPr algn="ctr">
                        <a:lnSpc>
                          <a:spcPct val="110000"/>
                        </a:lnSpc>
                        <a:spcBef>
                          <a:spcPts val="599"/>
                        </a:spcBef>
                        <a:spcAft>
                          <a:spcPts val="0"/>
                        </a:spcAft>
                        <a:defRPr/>
                      </a:pPr>
                      <a:r>
                        <a:rPr/>
                        <a:t>IT</a:t>
                      </a:r>
                      <a:endParaRPr/>
                    </a:p>
                  </a:txBody>
                  <a:tcPr vert="horz" anchor="ctr"/>
                </a:tc>
                <a:tc>
                  <a:txBody>
                    <a:bodyPr/>
                    <a:p>
                      <a:pPr algn="ctr">
                        <a:lnSpc>
                          <a:spcPct val="110000"/>
                        </a:lnSpc>
                        <a:spcBef>
                          <a:spcPts val="599"/>
                        </a:spcBef>
                        <a:spcAft>
                          <a:spcPts val="0"/>
                        </a:spcAft>
                        <a:defRPr/>
                      </a:pPr>
                      <a:r>
                        <a:rPr/>
                        <a:t>0783845574</a:t>
                      </a:r>
                      <a:endParaRPr/>
                    </a:p>
                  </a:txBody>
                  <a:tcPr vert="horz" anchor="ctr"/>
                </a:tc>
                <a:tc>
                  <a:txBody>
                    <a:bodyPr/>
                    <a:p>
                      <a:pPr algn="ctr">
                        <a:lnSpc>
                          <a:spcPct val="110000"/>
                        </a:lnSpc>
                        <a:spcBef>
                          <a:spcPts val="599"/>
                        </a:spcBef>
                        <a:spcAft>
                          <a:spcPts val="0"/>
                        </a:spcAft>
                        <a:defRPr/>
                      </a:pPr>
                      <a:r>
                        <a:rPr/>
                        <a:t>i</a:t>
                      </a:r>
                      <a:r>
                        <a:rPr/>
                        <a:t>radukunda</a:t>
                      </a:r>
                      <a:r>
                        <a:rPr/>
                        <a:t>.</a:t>
                      </a:r>
                      <a:r>
                        <a:rPr/>
                        <a:t>ta@gmail.com</a:t>
                      </a:r>
                      <a:endParaRPr/>
                    </a:p>
                  </a:txBody>
                  <a:tcPr vert="horz"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b="1">
                <a:latin typeface="Times New Roman"/>
                <a:cs typeface="Times New Roman"/>
              </a:rPr>
              <a:t>		Background </a:t>
            </a:r>
            <a:r>
              <a:rPr b="1">
                <a:latin typeface="Times New Roman"/>
                <a:cs typeface="Times New Roman"/>
              </a:rPr>
              <a:t>To</a:t>
            </a:r>
            <a:r>
              <a:rPr b="1">
                <a:latin typeface="Times New Roman"/>
                <a:cs typeface="Times New Roman"/>
              </a:rPr>
              <a:t> The Problem</a:t>
            </a:r>
            <a:endParaRPr/>
          </a:p>
        </p:txBody>
      </p:sp>
      <p:sp>
        <p:nvSpPr>
          <p:cNvPr id="5" name="Content Placeholder 2" hidden="0"/>
          <p:cNvSpPr>
            <a:spLocks noGrp="1"/>
          </p:cNvSpPr>
          <p:nvPr isPhoto="0" userDrawn="0">
            <p:ph idx="1" hasCustomPrompt="0"/>
          </p:nvPr>
        </p:nvSpPr>
        <p:spPr bwMode="auto"/>
        <p:txBody>
          <a:bodyPr/>
          <a:lstStyle/>
          <a:p>
            <a:pPr>
              <a:defRPr/>
            </a:pPr>
            <a:r>
              <a:rPr lang="en-US" sz="2800" b="0" i="0" u="none" strike="noStrike" cap="none" spc="0">
                <a:solidFill>
                  <a:schemeClr val="tx1"/>
                </a:solidFill>
                <a:latin typeface="Times New Roman"/>
                <a:ea typeface="Times New Roman"/>
                <a:cs typeface="Times New Roman"/>
              </a:rPr>
              <a:t>Today,university employees use manual process for requesting their missions,  it is long process </a:t>
            </a:r>
            <a:r>
              <a:rPr lang="en-US" sz="2800" b="0" i="0" u="none" strike="noStrike" cap="none" spc="0">
                <a:solidFill>
                  <a:schemeClr val="tx1"/>
                </a:solidFill>
                <a:latin typeface="Times New Roman"/>
                <a:ea typeface="Times New Roman"/>
                <a:cs typeface="Times New Roman"/>
              </a:rPr>
              <a:t>and time consuming </a:t>
            </a:r>
            <a:r>
              <a:rPr lang="en-US" sz="2800" b="0" i="0" u="none" strike="noStrike" cap="none" spc="0">
                <a:solidFill>
                  <a:schemeClr val="tx1"/>
                </a:solidFill>
                <a:latin typeface="Times New Roman"/>
                <a:ea typeface="Times New Roman"/>
                <a:cs typeface="Times New Roman"/>
              </a:rPr>
              <a:t>to get they missions solution of their request of attending </a:t>
            </a:r>
            <a:r>
              <a:rPr lang="en-US" sz="2800" b="0" i="0" u="none" strike="noStrike" cap="none" spc="0">
                <a:solidFill>
                  <a:schemeClr val="tx1"/>
                </a:solidFill>
                <a:latin typeface="Times New Roman"/>
                <a:ea typeface="Times New Roman"/>
                <a:cs typeface="Times New Roman"/>
              </a:rPr>
              <a:t>or going in</a:t>
            </a:r>
            <a:r>
              <a:rPr lang="en-US" sz="2800" b="0" i="0" u="none" strike="noStrike" cap="none" spc="0">
                <a:solidFill>
                  <a:schemeClr val="tx1"/>
                </a:solidFill>
                <a:latin typeface="Times New Roman"/>
                <a:ea typeface="Times New Roman"/>
                <a:cs typeface="Times New Roman"/>
              </a:rPr>
              <a:t> mission</a:t>
            </a:r>
            <a:r>
              <a:rPr lang="en-US" sz="2800" b="0" i="0" u="none" strike="noStrike" cap="none" spc="0">
                <a:solidFill>
                  <a:schemeClr val="tx1"/>
                </a:solidFill>
                <a:latin typeface="Times New Roman"/>
                <a:ea typeface="Times New Roman"/>
                <a:cs typeface="Times New Roman"/>
              </a:rPr>
              <a:t>.  </a:t>
            </a:r>
            <a:r>
              <a:rPr lang="en-US" sz="2800" b="0" i="0" u="none" strike="noStrike" cap="none" spc="0">
                <a:solidFill>
                  <a:schemeClr val="tx1"/>
                </a:solidFill>
                <a:latin typeface="Times New Roman"/>
                <a:ea typeface="Times New Roman"/>
                <a:cs typeface="Times New Roman"/>
              </a:rPr>
              <a:t>employees spends much time look for their supervisors,</a:t>
            </a:r>
            <a:r>
              <a:rPr lang="en-US" sz="2800" b="0" i="0" u="none" strike="noStrike" cap="none" spc="0">
                <a:solidFill>
                  <a:schemeClr val="tx1"/>
                </a:solidFill>
                <a:latin typeface="Times New Roman"/>
                <a:ea typeface="Times New Roman"/>
                <a:cs typeface="Times New Roman"/>
              </a:rPr>
              <a:t>Director from different departments to approve their mission. </a:t>
            </a:r>
            <a:r>
              <a:rPr lang="en-US" sz="2800" b="0" i="0" u="none" strike="noStrike" cap="none" spc="0">
                <a:solidFill>
                  <a:schemeClr val="tx1"/>
                </a:solidFill>
                <a:latin typeface="Times New Roman"/>
                <a:ea typeface="Times New Roman"/>
                <a:cs typeface="Times New Roman"/>
              </a:rPr>
              <a:t> supervisors and authorizer must  be in their offices to be able to approve,sign ,authorize or deny the missions been requested by employees.</a:t>
            </a:r>
            <a:r>
              <a:rPr lang="en-US" sz="2800" b="0" i="0" u="none" strike="noStrike" cap="none" spc="0">
                <a:solidFill>
                  <a:schemeClr val="tx1"/>
                </a:solidFill>
                <a:latin typeface="Times New Roman"/>
                <a:ea typeface="Times New Roman"/>
                <a:cs typeface="Times New Roman"/>
              </a:rPr>
              <a:t> when the mission transport is provided by university also it take much time for finance to give them transport money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b="1">
                <a:latin typeface="Times New Roman"/>
                <a:cs typeface="Times New Roman"/>
              </a:rPr>
              <a:t>			Problem Statement</a:t>
            </a:r>
            <a:endParaRPr/>
          </a:p>
        </p:txBody>
      </p:sp>
      <p:sp>
        <p:nvSpPr>
          <p:cNvPr id="5" name="Content Placeholder 2" hidden="0"/>
          <p:cNvSpPr>
            <a:spLocks noGrp="1"/>
          </p:cNvSpPr>
          <p:nvPr isPhoto="0" userDrawn="0">
            <p:ph idx="1" hasCustomPrompt="0"/>
          </p:nvPr>
        </p:nvSpPr>
        <p:spPr bwMode="auto"/>
        <p:txBody>
          <a:bodyPr/>
          <a:lstStyle/>
          <a:p>
            <a:pPr algn="l">
              <a:lnSpc>
                <a:spcPct val="150000"/>
              </a:lnSpc>
              <a:defRPr/>
            </a:pPr>
            <a:r>
              <a:rPr>
                <a:latin typeface="Times New Roman"/>
                <a:cs typeface="Times New Roman"/>
              </a:rPr>
              <a:t>Up to now,</a:t>
            </a:r>
            <a:r>
              <a:rPr>
                <a:latin typeface="Times New Roman"/>
                <a:cs typeface="Times New Roman"/>
              </a:rPr>
              <a:t> </a:t>
            </a:r>
            <a:r>
              <a:rPr>
                <a:latin typeface="Times New Roman"/>
                <a:cs typeface="Times New Roman"/>
              </a:rPr>
              <a:t>it </a:t>
            </a:r>
            <a:r>
              <a:rPr>
                <a:latin typeface="Times New Roman"/>
                <a:cs typeface="Times New Roman"/>
              </a:rPr>
              <a:t>is </a:t>
            </a:r>
            <a:r>
              <a:rPr>
                <a:latin typeface="Times New Roman"/>
                <a:cs typeface="Times New Roman"/>
              </a:rPr>
              <a:t>still a biggest</a:t>
            </a:r>
            <a:r>
              <a:rPr>
                <a:latin typeface="Times New Roman"/>
                <a:cs typeface="Times New Roman"/>
              </a:rPr>
              <a:t> challenge in requesting mission and monitoring, digitize and manage the requested missions. Mission offered today, are in form of manual written papers, in other words they can be easily lost; and the overall control and/or statistics remains a challenge.</a:t>
            </a:r>
            <a:endParaRPr/>
          </a:p>
          <a:p>
            <a:pPr algn="l">
              <a:lnSpc>
                <a:spcPct val="150000"/>
              </a:lnSpc>
              <a:defRPr/>
            </a:pPr>
            <a:r>
              <a:rPr>
                <a:latin typeface="Times New Roman"/>
                <a:cs typeface="Times New Roman"/>
              </a:rPr>
              <a:t>This project will suitably remove those challenges using current system in digital technologies.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b="1">
                <a:latin typeface="Times New Roman"/>
                <a:cs typeface="Times New Roman"/>
              </a:rPr>
              <a:t>			OBJECTIVES</a:t>
            </a:r>
            <a:endParaRPr/>
          </a:p>
        </p:txBody>
      </p:sp>
      <p:sp>
        <p:nvSpPr>
          <p:cNvPr id="5" name="Content Placeholder 2" hidden="0"/>
          <p:cNvSpPr>
            <a:spLocks noGrp="1"/>
          </p:cNvSpPr>
          <p:nvPr isPhoto="0" userDrawn="0">
            <p:ph idx="1" hasCustomPrompt="0"/>
          </p:nvPr>
        </p:nvSpPr>
        <p:spPr bwMode="auto"/>
        <p:txBody>
          <a:bodyPr/>
          <a:lstStyle/>
          <a:p>
            <a:pPr>
              <a:defRPr/>
            </a:pPr>
            <a:r>
              <a:rPr>
                <a:latin typeface="Times New Roman"/>
                <a:cs typeface="Times New Roman"/>
              </a:rPr>
              <a:t>The objective is to design a Web-based system for in-country mission </a:t>
            </a:r>
            <a:r>
              <a:rPr>
                <a:latin typeface="Times New Roman"/>
                <a:cs typeface="Times New Roman"/>
              </a:rPr>
              <a:t>authorization  and</a:t>
            </a:r>
            <a:r>
              <a:rPr>
                <a:latin typeface="Times New Roman"/>
                <a:cs typeface="Times New Roman"/>
              </a:rPr>
              <a:t> management of the missions effectively.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b="1">
                <a:latin typeface="Times New Roman"/>
                <a:cs typeface="Times New Roman"/>
              </a:rPr>
              <a:t>			Methodology</a:t>
            </a:r>
            <a:endParaRPr/>
          </a:p>
        </p:txBody>
      </p:sp>
      <p:sp>
        <p:nvSpPr>
          <p:cNvPr id="5" name="Content Placeholder 2" hidden="0"/>
          <p:cNvSpPr>
            <a:spLocks noGrp="1"/>
          </p:cNvSpPr>
          <p:nvPr isPhoto="0" userDrawn="0">
            <p:ph idx="1" hasCustomPrompt="0"/>
          </p:nvPr>
        </p:nvSpPr>
        <p:spPr bwMode="auto"/>
        <p:txBody>
          <a:bodyPr/>
          <a:lstStyle/>
          <a:p>
            <a:pPr algn="just">
              <a:lnSpc>
                <a:spcPct val="150000"/>
              </a:lnSpc>
              <a:defRPr/>
            </a:pPr>
            <a:r>
              <a:rPr>
                <a:latin typeface="Times New Roman"/>
                <a:cs typeface="Times New Roman"/>
              </a:rPr>
              <a:t>This platform is a Web based application </a:t>
            </a:r>
            <a:r>
              <a:rPr>
                <a:latin typeface="Times New Roman"/>
                <a:cs typeface="Times New Roman"/>
              </a:rPr>
              <a:t>system</a:t>
            </a:r>
            <a:r>
              <a:rPr>
                <a:latin typeface="Times New Roman"/>
                <a:cs typeface="Times New Roman"/>
              </a:rPr>
              <a:t> built for University</a:t>
            </a:r>
            <a:r>
              <a:rPr>
                <a:latin typeface="Times New Roman"/>
                <a:cs typeface="Times New Roman"/>
              </a:rPr>
              <a:t> </a:t>
            </a:r>
            <a:r>
              <a:rPr>
                <a:latin typeface="Times New Roman"/>
                <a:cs typeface="Times New Roman"/>
              </a:rPr>
              <a:t>of </a:t>
            </a:r>
            <a:r>
              <a:rPr>
                <a:latin typeface="Times New Roman"/>
                <a:cs typeface="Times New Roman"/>
              </a:rPr>
              <a:t>R</a:t>
            </a:r>
            <a:r>
              <a:rPr>
                <a:latin typeface="Times New Roman"/>
                <a:cs typeface="Times New Roman"/>
              </a:rPr>
              <a:t>wanda employees who requests missions,</a:t>
            </a:r>
            <a:r>
              <a:rPr>
                <a:latin typeface="Times New Roman"/>
                <a:cs typeface="Times New Roman"/>
              </a:rPr>
              <a:t> to generate report about mission after the mission is done. </a:t>
            </a:r>
            <a:endParaRPr>
              <a:latin typeface="Times New Roman"/>
              <a:cs typeface="Times New Roman"/>
            </a:endParaRPr>
          </a:p>
          <a:p>
            <a:pPr algn="just">
              <a:lnSpc>
                <a:spcPct val="150000"/>
              </a:lnSpc>
              <a:defRPr/>
            </a:pPr>
            <a:r>
              <a:rPr>
                <a:latin typeface="Times New Roman"/>
                <a:cs typeface="Times New Roman"/>
              </a:rPr>
              <a:t>it also allow supervisor to know the employee that have the missions this correct job scheduler inconsistent, and availability of employees  within department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b="1">
                <a:latin typeface="Times New Roman"/>
                <a:cs typeface="Times New Roman"/>
              </a:rPr>
              <a:t>		Anticipated Outcomes</a:t>
            </a:r>
            <a:endParaRPr/>
          </a:p>
        </p:txBody>
      </p:sp>
      <p:sp>
        <p:nvSpPr>
          <p:cNvPr id="5" name="Content Placeholder 2" hidden="0"/>
          <p:cNvSpPr>
            <a:spLocks noGrp="1"/>
          </p:cNvSpPr>
          <p:nvPr isPhoto="0" userDrawn="0">
            <p:ph idx="1" hasCustomPrompt="0"/>
          </p:nvPr>
        </p:nvSpPr>
        <p:spPr bwMode="auto"/>
        <p:txBody>
          <a:bodyPr/>
          <a:lstStyle/>
          <a:p>
            <a:pPr>
              <a:defRPr/>
            </a:pPr>
            <a:endParaRPr sz="2800">
              <a:latin typeface="Abyssinica SIL"/>
              <a:ea typeface="Abyssinica SIL"/>
              <a:cs typeface="Abyssinica SIL"/>
            </a:endParaRPr>
          </a:p>
          <a:p>
            <a:pPr>
              <a:defRPr/>
            </a:pPr>
            <a:r>
              <a:rPr lang="en-US" sz="2800">
                <a:latin typeface="Abyssinica SIL"/>
                <a:ea typeface="Abyssinica SIL"/>
                <a:cs typeface="Abyssinica SIL"/>
              </a:rPr>
              <a:t>Universit</a:t>
            </a:r>
            <a:r>
              <a:rPr lang="en-US" sz="2800">
                <a:latin typeface="Abyssinica SIL"/>
                <a:ea typeface="Abyssinica SIL"/>
                <a:cs typeface="Abyssinica SIL"/>
              </a:rPr>
              <a:t>y of Rwanda </a:t>
            </a:r>
            <a:r>
              <a:rPr lang="en-US" sz="2800">
                <a:latin typeface="Abyssinica SIL"/>
                <a:ea typeface="Abyssinica SIL"/>
                <a:cs typeface="Abyssinica SIL"/>
              </a:rPr>
              <a:t>in country mission authorization system will help Campus employee to increase productivity because time spent on going in different offices for authorization will be removed by this system, Because they will be able to request mission everywhere, any time.</a:t>
            </a:r>
            <a:endParaRPr sz="2800">
              <a:latin typeface="Abyssinica SIL"/>
              <a:ea typeface="Abyssinica SIL"/>
              <a:cs typeface="Abyssinica SI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400" b="1" i="0" u="none" strike="noStrike" cap="none" spc="0">
                <a:solidFill>
                  <a:schemeClr val="tx1"/>
                </a:solidFill>
                <a:latin typeface="Times New Roman"/>
                <a:ea typeface="Times New Roman"/>
                <a:cs typeface="Times New Roman"/>
              </a:rPr>
              <a:t>		Anticipated Outcomes</a:t>
            </a:r>
            <a:r>
              <a:rPr/>
              <a:t> </a:t>
            </a:r>
            <a:r>
              <a:rPr b="1"/>
              <a:t>con't</a:t>
            </a:r>
            <a:endParaRPr b="1"/>
          </a:p>
        </p:txBody>
      </p:sp>
      <p:sp>
        <p:nvSpPr>
          <p:cNvPr id="5" name="Content Placeholder 2" hidden="0"/>
          <p:cNvSpPr>
            <a:spLocks noGrp="1"/>
          </p:cNvSpPr>
          <p:nvPr isPhoto="0" userDrawn="0">
            <p:ph idx="1" hasCustomPrompt="0"/>
          </p:nvPr>
        </p:nvSpPr>
        <p:spPr bwMode="auto"/>
        <p:txBody>
          <a:bodyPr/>
          <a:lstStyle/>
          <a:p>
            <a:pPr marL="0" indent="0">
              <a:buNone/>
              <a:defRPr/>
            </a:pPr>
            <a:endParaRPr/>
          </a:p>
          <a:p>
            <a:pPr>
              <a:defRPr/>
            </a:pPr>
            <a:r>
              <a:rPr lang="en-US" sz="2800" b="0" i="0" u="none" strike="noStrike" cap="none" spc="0">
                <a:solidFill>
                  <a:schemeClr val="tx1"/>
                </a:solidFill>
                <a:latin typeface="Abyssinica SIL"/>
                <a:ea typeface="Abyssinica SIL"/>
                <a:cs typeface="Abyssinica SIL"/>
              </a:rPr>
              <a:t>It will be easy for the supervisor and </a:t>
            </a:r>
            <a:r>
              <a:rPr lang="en-US" sz="2800" b="0" i="0" u="none" strike="noStrike" cap="none" spc="0">
                <a:solidFill>
                  <a:schemeClr val="tx1"/>
                </a:solidFill>
                <a:latin typeface="Abyssinica SIL"/>
                <a:ea typeface="Abyssinica SIL"/>
                <a:cs typeface="Abyssinica SIL"/>
              </a:rPr>
              <a:t>authorizer </a:t>
            </a:r>
            <a:r>
              <a:rPr lang="en-US" sz="2800" b="0" i="0" u="none" strike="noStrike" cap="none" spc="0">
                <a:solidFill>
                  <a:schemeClr val="tx1"/>
                </a:solidFill>
                <a:latin typeface="Abyssinica SIL"/>
                <a:ea typeface="Abyssinica SIL"/>
                <a:cs typeface="Abyssinica SIL"/>
              </a:rPr>
              <a:t>to accept or reject mission, they  can replay to the requester without going in his/her </a:t>
            </a:r>
            <a:r>
              <a:rPr lang="en-US" sz="2800" b="0" i="0" u="none" strike="noStrike" cap="none" spc="0">
                <a:solidFill>
                  <a:schemeClr val="tx1"/>
                </a:solidFill>
                <a:latin typeface="Abyssinica SIL"/>
                <a:ea typeface="Abyssinica SIL"/>
                <a:cs typeface="Abyssinica SIL"/>
              </a:rPr>
              <a:t>office,  only</a:t>
            </a:r>
            <a:r>
              <a:rPr lang="en-US" sz="2800" b="0" i="0" u="none" strike="noStrike" cap="none" spc="0">
                <a:solidFill>
                  <a:schemeClr val="tx1"/>
                </a:solidFill>
                <a:latin typeface="Abyssinica SIL"/>
                <a:ea typeface="Abyssinica SIL"/>
                <a:cs typeface="Abyssinica SIL"/>
              </a:rPr>
              <a:t> sign-in to his/her account will be enough to respond all the requests</a:t>
            </a:r>
            <a:r>
              <a:rPr lang="en-US" sz="2800" b="0" i="0" u="none" strike="noStrike" cap="none" spc="0">
                <a:solidFill>
                  <a:schemeClr val="tx1"/>
                </a:solidFill>
                <a:latin typeface="Abyssinica SIL"/>
                <a:ea typeface="Abyssinica SIL"/>
                <a:cs typeface="Abyssinica SIL"/>
              </a:rPr>
              <a:t>.</a:t>
            </a:r>
            <a:endParaRPr/>
          </a:p>
          <a:p>
            <a:pPr>
              <a:defRPr/>
            </a:pPr>
            <a:endParaRPr/>
          </a:p>
          <a:p>
            <a:pPr>
              <a:defRPr/>
            </a:pPr>
            <a:r>
              <a:rPr lang="en-US" sz="2800" b="0" i="0" u="none" strike="noStrike" cap="none" spc="0">
                <a:solidFill>
                  <a:schemeClr val="tx1"/>
                </a:solidFill>
                <a:latin typeface="Abyssinica SIL"/>
                <a:ea typeface="Abyssinica SIL"/>
                <a:cs typeface="Abyssinica SIL"/>
              </a:rPr>
              <a:t>In case the university is the one which will provide money of mission, it will be easy to monitor where money go and what it does. In </a:t>
            </a:r>
            <a:r>
              <a:rPr lang="en-US" sz="2800" b="0" i="0" u="none" strike="noStrike" cap="none" spc="0">
                <a:solidFill>
                  <a:schemeClr val="tx1"/>
                </a:solidFill>
                <a:latin typeface="Abyssinica SIL"/>
                <a:ea typeface="Abyssinica SIL"/>
                <a:cs typeface="Abyssinica SIL"/>
              </a:rPr>
              <a:t>General</a:t>
            </a:r>
            <a:r>
              <a:rPr lang="en-US" sz="2800" b="0" i="0" u="none" strike="noStrike" cap="none" spc="0">
                <a:solidFill>
                  <a:schemeClr val="tx1"/>
                </a:solidFill>
                <a:latin typeface="Abyssinica SIL"/>
                <a:ea typeface="Abyssinica SIL"/>
                <a:cs typeface="Abyssinica SIL"/>
              </a:rPr>
              <a:t> the system will help different department within the Campus</a:t>
            </a:r>
            <a:r>
              <a:rPr lang="en-US" sz="2800" b="0" i="0" u="none" strike="noStrike" cap="none" spc="0">
                <a:solidFill>
                  <a:schemeClr val="tx1"/>
                </a:solidFill>
                <a:latin typeface="+mn-lt"/>
                <a:ea typeface="+mn-ea"/>
                <a:cs typeface="+mn-cs"/>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ONLYOFFICE/5.4.1.33</Application>
  <DocSecurity>0</DocSecurity>
  <PresentationFormat>Widescreen</PresentationFormat>
  <Paragraphs>0</Paragraphs>
  <Slides>10</Slides>
  <Notes>10</Notes>
  <HiddenSlides>0</HiddenSlides>
  <MMClips>2</MMClips>
  <ScaleCrop>0</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 1</vt:lpstr>
      <vt:lpstr>Slide 1</vt:lpstr>
      <vt:lpstr>Slide 2</vt:lpstr>
      <vt:lpstr>Slide 3</vt:lpstr>
      <vt:lpstr>Slide 4</vt:lpstr>
      <vt:lpstr>Slide 5</vt:lpstr>
      <vt:lpstr>Slide 6</vt:lpstr>
      <vt:lpstr>Slide 7</vt:lpstr>
      <vt:lpstr>Slide 8</vt:lpstr>
      <vt:lpstr>Slide 9</vt:lpstr>
      <vt:lpstr>Slide 10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cp:revision>
  <dcterms:created xsi:type="dcterms:W3CDTF">2012-12-03T06:56:55Z</dcterms:created>
  <dcterms:modified xsi:type="dcterms:W3CDTF">2020-02-27T02:26:44Z</dcterms:modified>
  <cp:category/>
  <cp:contentStatus/>
  <cp:version/>
</cp:coreProperties>
</file>