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2" r:id="rId11"/>
    <p:sldId id="266" r:id="rId12"/>
    <p:sldId id="267" r:id="rId13"/>
    <p:sldId id="272" r:id="rId14"/>
    <p:sldId id="268" r:id="rId15"/>
    <p:sldId id="269" r:id="rId16"/>
    <p:sldId id="270" r:id="rId17"/>
    <p:sldId id="271"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66" autoAdjust="0"/>
    <p:restoredTop sz="94660"/>
  </p:normalViewPr>
  <p:slideViewPr>
    <p:cSldViewPr snapToGrid="0" snapToObjects="1">
      <p:cViewPr varScale="1">
        <p:scale>
          <a:sx n="98" d="100"/>
          <a:sy n="98" d="100"/>
        </p:scale>
        <p:origin x="-100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4/27/17</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4/27/17</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4/27/17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4/27/17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4/27/17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4/27/17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4/27/17</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4/27/17</a:t>
            </a:fld>
            <a:endParaRPr lang="en-US"/>
          </a:p>
        </p:txBody>
      </p:sp>
      <p:sp>
        <p:nvSpPr>
          <p:cNvPr id="8" name="Slide Number Placeholder 7"/>
          <p:cNvSpPr>
            <a:spLocks noGrp="1"/>
          </p:cNvSpPr>
          <p:nvPr>
            <p:ph type="sldNum" sz="quarter" idx="11"/>
          </p:nvPr>
        </p:nvSpPr>
        <p:spPr/>
        <p:txBody>
          <a:bodyPr/>
          <a:lstStyle/>
          <a:p>
            <a:fld id="{2AA957AF-53C0-420B-9C2D-77DB1416566C}" type="slidenum">
              <a:rPr kumimoji="0" lang="en-US" smtClean="0"/>
              <a:pPr eaLnBrk="1" latinLnBrk="0" hangingPunct="1"/>
              <a:t>‹#›</a:t>
            </a:fld>
            <a:endParaRPr kumimoji="0" lang="en-US"/>
          </a:p>
        </p:txBody>
      </p:sp>
      <p:sp>
        <p:nvSpPr>
          <p:cNvPr id="9" name="Footer Placeholder 8"/>
          <p:cNvSpPr>
            <a:spLocks noGrp="1"/>
          </p:cNvSpPr>
          <p:nvPr>
            <p:ph type="ftr" sz="quarter" idx="12"/>
          </p:nvPr>
        </p:nvSpPr>
        <p:spPr/>
        <p:txBody>
          <a:bodyPr/>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4/27/17</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4/27/17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156448" y="6422064"/>
            <a:ext cx="762000" cy="365125"/>
          </a:xfrm>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pPr eaLnBrk="1" latinLnBrk="0" hangingPunct="1"/>
            <a:fld id="{E637BB6B-EE1B-48FB-8575-0D55C373DE88}" type="datetimeFigureOut">
              <a:rPr lang="en-US" smtClean="0"/>
              <a:pPr eaLnBrk="1" latinLnBrk="0" hangingPunct="1"/>
              <a:t>4/27/17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pPr eaLnBrk="1" latinLnBrk="0" hangingPunct="1"/>
            <a:fld id="{E637BB6B-EE1B-48FB-8575-0D55C373DE88}" type="datetimeFigureOut">
              <a:rPr lang="en-US" smtClean="0"/>
              <a:pPr eaLnBrk="1" latinLnBrk="0" hangingPunct="1"/>
              <a:t>4/27/17</a:t>
            </a:fld>
            <a:endParaRPr lang="en-US" sz="1000">
              <a:solidFill>
                <a:schemeClr val="tx2">
                  <a:shade val="50000"/>
                </a:schemeClr>
              </a:solidFill>
            </a:endParaRPr>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algn="ctr" eaLnBrk="1" latinLnBrk="0" hangingPunct="1"/>
            <a:endParaRPr kumimoji="0" lang="en-US" sz="1000" dirty="0">
              <a:solidFill>
                <a:schemeClr val="tx2">
                  <a:shade val="50000"/>
                </a:schemeClr>
              </a:solidFill>
            </a:endParaRPr>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2AA957AF-53C0-420B-9C2D-77DB1416566C}" type="slidenum">
              <a:rPr kumimoji="0" lang="en-US" smtClean="0"/>
              <a:pPr eaLnBrk="1" latinLnBrk="0" hangingPunct="1"/>
              <a:t>‹#›</a:t>
            </a:fld>
            <a:endParaRPr kumimoji="0" lang="en-US" sz="1000" dirty="0">
              <a:solidFill>
                <a:schemeClr val="tx2">
                  <a:shade val="50000"/>
                </a:schemeClr>
              </a:solidFill>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ncdc.noaa.gov/" TargetMode="External"/><Relationship Id="rId4" Type="http://schemas.openxmlformats.org/officeDocument/2006/relationships/hyperlink" Target="http://weather.cod.edu/" TargetMode="External"/><Relationship Id="rId5" Type="http://schemas.openxmlformats.org/officeDocument/2006/relationships/hyperlink" Target="http://crunchify.com/how-to-read-a-file-line-by-line-in-reverse-order/" TargetMode="External"/><Relationship Id="rId6" Type="http://schemas.openxmlformats.org/officeDocument/2006/relationships/hyperlink" Target="http://www.spc.noaa.gov/" TargetMode="External"/><Relationship Id="rId1" Type="http://schemas.openxmlformats.org/officeDocument/2006/relationships/slideLayout" Target="../slideLayouts/slideLayout2.xml"/><Relationship Id="rId2" Type="http://schemas.openxmlformats.org/officeDocument/2006/relationships/hyperlink" Target="http://www.qgis.org/en/sit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ncdc.noaa.gov/data-access/weather-balloon/integrated-global-radiosonde-archiv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Meteorological Computer Model</a:t>
            </a:r>
            <a:endParaRPr lang="en-US" dirty="0"/>
          </a:p>
        </p:txBody>
      </p:sp>
      <p:sp>
        <p:nvSpPr>
          <p:cNvPr id="3" name="Subtitle 2"/>
          <p:cNvSpPr>
            <a:spLocks noGrp="1"/>
          </p:cNvSpPr>
          <p:nvPr>
            <p:ph type="subTitle" idx="1"/>
          </p:nvPr>
        </p:nvSpPr>
        <p:spPr/>
        <p:txBody>
          <a:bodyPr/>
          <a:lstStyle/>
          <a:p>
            <a:r>
              <a:rPr lang="en-US" dirty="0" smtClean="0"/>
              <a:t>Northeastern Illinois University CS 490</a:t>
            </a:r>
          </a:p>
          <a:p>
            <a:r>
              <a:rPr lang="en-US" dirty="0" smtClean="0"/>
              <a:t>Eric Oij </a:t>
            </a:r>
            <a:endParaRPr lang="en-US" dirty="0"/>
          </a:p>
        </p:txBody>
      </p:sp>
    </p:spTree>
    <p:extLst>
      <p:ext uri="{BB962C8B-B14F-4D97-AF65-F5344CB8AC3E}">
        <p14:creationId xmlns:p14="http://schemas.microsoft.com/office/powerpoint/2010/main" val="306138059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Map Initialization</a:t>
            </a:r>
            <a:endParaRPr lang="en-US" dirty="0"/>
          </a:p>
        </p:txBody>
      </p:sp>
      <p:sp>
        <p:nvSpPr>
          <p:cNvPr id="3" name="Content Placeholder 2"/>
          <p:cNvSpPr>
            <a:spLocks noGrp="1"/>
          </p:cNvSpPr>
          <p:nvPr>
            <p:ph idx="1"/>
          </p:nvPr>
        </p:nvSpPr>
        <p:spPr/>
        <p:txBody>
          <a:bodyPr/>
          <a:lstStyle/>
          <a:p>
            <a:r>
              <a:rPr lang="en-US" sz="1500" dirty="0" smtClean="0"/>
              <a:t>Takes input from weather balloon data and runs a weighted average from the two nearest balloons for the map coordinates on the inside of the map, or when the coordinates do not equal the min or max latitude or longitude</a:t>
            </a:r>
            <a:endParaRPr lang="en-US" sz="1100" dirty="0" smtClean="0"/>
          </a:p>
          <a:p>
            <a:r>
              <a:rPr lang="en-US" sz="1500" dirty="0" smtClean="0"/>
              <a:t>Finds the nearest balloon location for the outside of map</a:t>
            </a:r>
          </a:p>
          <a:p>
            <a:r>
              <a:rPr lang="en-US" sz="1500" dirty="0" smtClean="0"/>
              <a:t>Wanted to use kiddy corner balloons to do this (balloons that are in opposite quadrants of a Cartesian coordinate system), but found this to be overtly challenging, thus took just the two nearest</a:t>
            </a:r>
          </a:p>
          <a:p>
            <a:pPr lvl="1"/>
            <a:r>
              <a:rPr lang="en-US" sz="1200" dirty="0" smtClean="0"/>
              <a:t>Uses </a:t>
            </a:r>
            <a:r>
              <a:rPr lang="en-US" sz="1200" dirty="0"/>
              <a:t>H</a:t>
            </a:r>
            <a:r>
              <a:rPr lang="en-US" sz="1200" dirty="0" smtClean="0"/>
              <a:t>aversine distance formula to find distances across a sphere</a:t>
            </a:r>
          </a:p>
          <a:p>
            <a:pPr lvl="1"/>
            <a:endParaRPr lang="en-US" sz="1200" dirty="0"/>
          </a:p>
          <a:p>
            <a:pPr lvl="1"/>
            <a:endParaRPr lang="en-US" sz="1200" dirty="0" smtClean="0"/>
          </a:p>
          <a:p>
            <a:pPr lvl="1"/>
            <a:endParaRPr lang="en-US" sz="1200" dirty="0"/>
          </a:p>
          <a:p>
            <a:pPr lvl="1"/>
            <a:endParaRPr lang="en-US" sz="1200" dirty="0" smtClean="0"/>
          </a:p>
          <a:p>
            <a:pPr lvl="1"/>
            <a:endParaRPr lang="en-US" sz="1200" dirty="0"/>
          </a:p>
          <a:p>
            <a:pPr lvl="1"/>
            <a:endParaRPr lang="en-US" sz="1200" dirty="0" smtClean="0"/>
          </a:p>
          <a:p>
            <a:pPr lvl="1"/>
            <a:r>
              <a:rPr lang="en-US" sz="1200" dirty="0" smtClean="0"/>
              <a:t>Weighted Averages code:</a:t>
            </a:r>
          </a:p>
          <a:p>
            <a:pPr lvl="1"/>
            <a:endParaRPr lang="en-US" dirty="0" smtClean="0"/>
          </a:p>
          <a:p>
            <a:pPr lvl="1"/>
            <a:endParaRPr lang="en-US" dirty="0" smtClean="0"/>
          </a:p>
          <a:p>
            <a:endParaRPr lang="en-US" dirty="0"/>
          </a:p>
        </p:txBody>
      </p:sp>
      <p:pic>
        <p:nvPicPr>
          <p:cNvPr id="4" name="Picture 3" descr="Screen Shot 2017-04-27 at 6.44.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00" y="3556000"/>
            <a:ext cx="4660900" cy="1246369"/>
          </a:xfrm>
          <a:prstGeom prst="rect">
            <a:avLst/>
          </a:prstGeom>
        </p:spPr>
      </p:pic>
      <p:pic>
        <p:nvPicPr>
          <p:cNvPr id="5" name="Picture 4" descr="Screen Shot 2017-04-27 at 6.47.5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5170669"/>
            <a:ext cx="3924300" cy="1435005"/>
          </a:xfrm>
          <a:prstGeom prst="rect">
            <a:avLst/>
          </a:prstGeom>
        </p:spPr>
      </p:pic>
    </p:spTree>
    <p:extLst>
      <p:ext uri="{BB962C8B-B14F-4D97-AF65-F5344CB8AC3E}">
        <p14:creationId xmlns:p14="http://schemas.microsoft.com/office/powerpoint/2010/main" val="424328066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Map Initialization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Difficulties </a:t>
            </a:r>
          </a:p>
          <a:p>
            <a:pPr lvl="1"/>
            <a:r>
              <a:rPr lang="en-US" dirty="0" smtClean="0"/>
              <a:t>It took me way to long to realize that Java’s </a:t>
            </a:r>
            <a:r>
              <a:rPr lang="en-US" dirty="0" err="1" smtClean="0"/>
              <a:t>Math.sin</a:t>
            </a:r>
            <a:r>
              <a:rPr lang="en-US" dirty="0" smtClean="0"/>
              <a:t>() required radians and not degrees, my initialized map would have strange periodic errors that were difficult to debug</a:t>
            </a:r>
          </a:p>
          <a:p>
            <a:pPr lvl="1"/>
            <a:r>
              <a:rPr lang="en-US" dirty="0" smtClean="0"/>
              <a:t>My FTP balloon map appends to the balloon data file and does not overwrite.  This took me months to find as I had written off my FTP balloon mapper as a completed self contained portion of the project.  My initialization was such taking data from multiple data points and giving me strange erroneous data.  I finally found this when I completely re-wrote many portions of my code in a separate project and was getting the same data/output between the two projects, only to find that my balloon data file was 100 times as long as it should have been.  </a:t>
            </a:r>
          </a:p>
          <a:p>
            <a:pPr lvl="1"/>
            <a:endParaRPr lang="en-US" dirty="0"/>
          </a:p>
        </p:txBody>
      </p:sp>
    </p:spTree>
    <p:extLst>
      <p:ext uri="{BB962C8B-B14F-4D97-AF65-F5344CB8AC3E}">
        <p14:creationId xmlns:p14="http://schemas.microsoft.com/office/powerpoint/2010/main" val="285499666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Initialization</a:t>
            </a:r>
            <a:endParaRPr lang="en-US" dirty="0"/>
          </a:p>
        </p:txBody>
      </p:sp>
      <p:sp>
        <p:nvSpPr>
          <p:cNvPr id="3" name="Content Placeholder 2"/>
          <p:cNvSpPr>
            <a:spLocks noGrp="1"/>
          </p:cNvSpPr>
          <p:nvPr>
            <p:ph idx="1"/>
          </p:nvPr>
        </p:nvSpPr>
        <p:spPr/>
        <p:txBody>
          <a:bodyPr/>
          <a:lstStyle/>
          <a:p>
            <a:r>
              <a:rPr lang="en-US" dirty="0" smtClean="0"/>
              <a:t>Proof of concept: </a:t>
            </a:r>
          </a:p>
          <a:p>
            <a:pPr lvl="1"/>
            <a:r>
              <a:rPr lang="en-US" dirty="0" smtClean="0"/>
              <a:t>I set a threshold of 5700 m to the following GIS output, which you can compare to the NWS output map and see the similarities of pattern</a:t>
            </a:r>
          </a:p>
          <a:p>
            <a:pPr marL="448056" lvl="1" indent="0">
              <a:buNone/>
            </a:pPr>
            <a:endParaRPr lang="en-US" dirty="0"/>
          </a:p>
        </p:txBody>
      </p:sp>
      <p:pic>
        <p:nvPicPr>
          <p:cNvPr id="4" name="Picture 3" descr="Screen Shot 2017-04-22 at 3.49.0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870326"/>
            <a:ext cx="4130754" cy="2255837"/>
          </a:xfrm>
          <a:prstGeom prst="rect">
            <a:avLst/>
          </a:prstGeom>
        </p:spPr>
      </p:pic>
      <p:pic>
        <p:nvPicPr>
          <p:cNvPr id="5" name="Picture 4" descr="Screen Shot 2017-04-22 at 3.48.4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4900" y="3509963"/>
            <a:ext cx="3670300" cy="2733202"/>
          </a:xfrm>
          <a:prstGeom prst="rect">
            <a:avLst/>
          </a:prstGeom>
        </p:spPr>
      </p:pic>
    </p:spTree>
    <p:extLst>
      <p:ext uri="{BB962C8B-B14F-4D97-AF65-F5344CB8AC3E}">
        <p14:creationId xmlns:p14="http://schemas.microsoft.com/office/powerpoint/2010/main" val="169563016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Initialization</a:t>
            </a:r>
            <a:endParaRPr lang="en-US" dirty="0"/>
          </a:p>
        </p:txBody>
      </p:sp>
      <p:sp>
        <p:nvSpPr>
          <p:cNvPr id="3" name="Content Placeholder 2"/>
          <p:cNvSpPr>
            <a:spLocks noGrp="1"/>
          </p:cNvSpPr>
          <p:nvPr>
            <p:ph idx="1"/>
          </p:nvPr>
        </p:nvSpPr>
        <p:spPr/>
        <p:txBody>
          <a:bodyPr/>
          <a:lstStyle/>
          <a:p>
            <a:r>
              <a:rPr lang="en-US" dirty="0" smtClean="0"/>
              <a:t>Proof of Concept Cont. 500mb U (green) and V (Blue), clearly see Jet Stream</a:t>
            </a:r>
            <a:endParaRPr lang="en-US" dirty="0"/>
          </a:p>
        </p:txBody>
      </p:sp>
      <p:pic>
        <p:nvPicPr>
          <p:cNvPr id="4" name="Picture 3" descr="Screen Shot 2017-04-27 at 8.51.2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0" y="2722564"/>
            <a:ext cx="6099519" cy="3403599"/>
          </a:xfrm>
          <a:prstGeom prst="rect">
            <a:avLst/>
          </a:prstGeom>
        </p:spPr>
      </p:pic>
      <p:sp>
        <p:nvSpPr>
          <p:cNvPr id="5" name="TextBox 4"/>
          <p:cNvSpPr txBox="1"/>
          <p:nvPr/>
        </p:nvSpPr>
        <p:spPr>
          <a:xfrm>
            <a:off x="7670800" y="334010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7078033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Physics Module</a:t>
            </a:r>
            <a:endParaRPr lang="en-US" dirty="0"/>
          </a:p>
        </p:txBody>
      </p:sp>
      <p:sp>
        <p:nvSpPr>
          <p:cNvPr id="3" name="Content Placeholder 2"/>
          <p:cNvSpPr>
            <a:spLocks noGrp="1"/>
          </p:cNvSpPr>
          <p:nvPr>
            <p:ph idx="1"/>
          </p:nvPr>
        </p:nvSpPr>
        <p:spPr/>
        <p:txBody>
          <a:bodyPr/>
          <a:lstStyle/>
          <a:p>
            <a:r>
              <a:rPr lang="en-US" dirty="0" smtClean="0"/>
              <a:t>Using the so called Primitive Equations, built a way to calculate derivatives of physical values.</a:t>
            </a:r>
          </a:p>
          <a:p>
            <a:r>
              <a:rPr lang="en-US" dirty="0" smtClean="0"/>
              <a:t>Using attributes from weather balloons, can calculate changes in temperature, wind vectors, and geo-potential height.</a:t>
            </a:r>
          </a:p>
          <a:p>
            <a:endParaRPr lang="en-US" dirty="0"/>
          </a:p>
        </p:txBody>
      </p:sp>
      <p:pic>
        <p:nvPicPr>
          <p:cNvPr id="4" name="Picture 3" descr="Screen Shot 2017-04-27 at 8.12.5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0" y="4584700"/>
            <a:ext cx="5816600" cy="2069776"/>
          </a:xfrm>
          <a:prstGeom prst="rect">
            <a:avLst/>
          </a:prstGeom>
        </p:spPr>
      </p:pic>
    </p:spTree>
    <p:extLst>
      <p:ext uri="{BB962C8B-B14F-4D97-AF65-F5344CB8AC3E}">
        <p14:creationId xmlns:p14="http://schemas.microsoft.com/office/powerpoint/2010/main" val="274203401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Physics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Once again used </a:t>
            </a:r>
            <a:r>
              <a:rPr lang="en-US" dirty="0" err="1" smtClean="0"/>
              <a:t>Haversine’s</a:t>
            </a:r>
            <a:r>
              <a:rPr lang="en-US" dirty="0" smtClean="0"/>
              <a:t> distance formula to calculate distances.  As the area in question is not a true rectangle, need to treat distances as such, because higher latitudes mean shorter distances between longitudes</a:t>
            </a:r>
          </a:p>
          <a:p>
            <a:r>
              <a:rPr lang="en-US" dirty="0" smtClean="0"/>
              <a:t>Used the fact that the initialized map is set on a grid to calculate changes.</a:t>
            </a:r>
          </a:p>
          <a:p>
            <a:r>
              <a:rPr lang="en-US" dirty="0" smtClean="0"/>
              <a:t>Simplified from multiple levels to a single level, 500 </a:t>
            </a:r>
            <a:r>
              <a:rPr lang="en-US" dirty="0" err="1" smtClean="0"/>
              <a:t>mb</a:t>
            </a:r>
            <a:r>
              <a:rPr lang="en-US" dirty="0" smtClean="0"/>
              <a:t>, as this level is most likely to contain complete data, and this module also takes a long time to run with only one level, let alone the 8 originally planed</a:t>
            </a:r>
          </a:p>
          <a:p>
            <a:r>
              <a:rPr lang="en-US" dirty="0" smtClean="0"/>
              <a:t>Can be scaled pretty easily to include more levels </a:t>
            </a:r>
          </a:p>
          <a:p>
            <a:r>
              <a:rPr lang="en-US" dirty="0" smtClean="0"/>
              <a:t>Written to be scaled size wise as well.</a:t>
            </a:r>
          </a:p>
          <a:p>
            <a:endParaRPr lang="en-US" dirty="0"/>
          </a:p>
        </p:txBody>
      </p:sp>
    </p:spTree>
    <p:extLst>
      <p:ext uri="{BB962C8B-B14F-4D97-AF65-F5344CB8AC3E}">
        <p14:creationId xmlns:p14="http://schemas.microsoft.com/office/powerpoint/2010/main" val="301937441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Physics Module: Analysis of Data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Upon analyzing data from multiple runs of data, there are large data discrepancies that cannot be accounted for</a:t>
            </a:r>
          </a:p>
          <a:p>
            <a:r>
              <a:rPr lang="en-US" dirty="0" smtClean="0"/>
              <a:t>Most data makes sense, however there are outliers that are many orders of magnitude off the rest of the data</a:t>
            </a:r>
          </a:p>
          <a:p>
            <a:r>
              <a:rPr lang="en-US" dirty="0" smtClean="0"/>
              <a:t>Something is also happening to the edges of my map, not consistently though</a:t>
            </a:r>
            <a:r>
              <a:rPr lang="mr-IN" dirty="0" smtClean="0"/>
              <a:t>…</a:t>
            </a:r>
            <a:endParaRPr lang="en-US" dirty="0" smtClean="0"/>
          </a:p>
          <a:p>
            <a:r>
              <a:rPr lang="en-US" dirty="0" smtClean="0"/>
              <a:t>Data is not coherent enough to display on a GIS map of any kind.  </a:t>
            </a:r>
          </a:p>
          <a:p>
            <a:endParaRPr lang="en-US" dirty="0" smtClean="0"/>
          </a:p>
          <a:p>
            <a:endParaRPr lang="en-US" dirty="0" smtClean="0"/>
          </a:p>
          <a:p>
            <a:endParaRPr lang="en-US" dirty="0"/>
          </a:p>
        </p:txBody>
      </p:sp>
    </p:spTree>
    <p:extLst>
      <p:ext uri="{BB962C8B-B14F-4D97-AF65-F5344CB8AC3E}">
        <p14:creationId xmlns:p14="http://schemas.microsoft.com/office/powerpoint/2010/main" val="13981698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of the Model</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Would have liked to spend more time with GIS software and an expert on this software in order to produce more meaningful plots, have identified people at work that will be able to help me</a:t>
            </a:r>
          </a:p>
          <a:p>
            <a:r>
              <a:rPr lang="en-US" dirty="0" smtClean="0"/>
              <a:t>Refactor and further debug physics module to produce less erroneous data</a:t>
            </a:r>
          </a:p>
          <a:p>
            <a:r>
              <a:rPr lang="en-US" dirty="0" smtClean="0"/>
              <a:t>Build a </a:t>
            </a:r>
            <a:r>
              <a:rPr lang="en-US" dirty="0" err="1" smtClean="0"/>
              <a:t>javascript-arcgis</a:t>
            </a:r>
            <a:r>
              <a:rPr lang="en-US" dirty="0" smtClean="0"/>
              <a:t> page that runs the model hosted on a raspberry pi or cloud based platform that automatically runs and uploads the model data to the site</a:t>
            </a:r>
          </a:p>
          <a:p>
            <a:r>
              <a:rPr lang="en-US" dirty="0" smtClean="0"/>
              <a:t>Update data stores to SQL or Mongo database instead of text files</a:t>
            </a:r>
          </a:p>
          <a:p>
            <a:r>
              <a:rPr lang="en-US" dirty="0" smtClean="0"/>
              <a:t>Presenting this project in the </a:t>
            </a:r>
            <a:r>
              <a:rPr lang="en-US" dirty="0" err="1" smtClean="0"/>
              <a:t>Dev</a:t>
            </a:r>
            <a:r>
              <a:rPr lang="en-US" dirty="0" smtClean="0"/>
              <a:t>-Ops lab at NASA-JPL in June</a:t>
            </a:r>
          </a:p>
          <a:p>
            <a:endParaRPr lang="en-US" dirty="0"/>
          </a:p>
        </p:txBody>
      </p:sp>
    </p:spTree>
    <p:extLst>
      <p:ext uri="{BB962C8B-B14F-4D97-AF65-F5344CB8AC3E}">
        <p14:creationId xmlns:p14="http://schemas.microsoft.com/office/powerpoint/2010/main" val="361681068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a:t>
            </a:r>
            <a:endParaRPr lang="en-US" dirty="0"/>
          </a:p>
        </p:txBody>
      </p:sp>
      <p:sp>
        <p:nvSpPr>
          <p:cNvPr id="3" name="Content Placeholder 2"/>
          <p:cNvSpPr>
            <a:spLocks noGrp="1"/>
          </p:cNvSpPr>
          <p:nvPr>
            <p:ph idx="1"/>
          </p:nvPr>
        </p:nvSpPr>
        <p:spPr/>
        <p:txBody>
          <a:bodyPr>
            <a:normAutofit fontScale="85000" lnSpcReduction="20000"/>
          </a:bodyPr>
          <a:lstStyle/>
          <a:p>
            <a:r>
              <a:rPr lang="en-US" dirty="0">
                <a:hlinkClick r:id="rId2"/>
              </a:rPr>
              <a:t>http://www.qgis.org/en/site</a:t>
            </a:r>
            <a:r>
              <a:rPr lang="en-US" dirty="0" smtClean="0">
                <a:hlinkClick r:id="rId2"/>
              </a:rPr>
              <a:t>/</a:t>
            </a:r>
            <a:endParaRPr lang="en-US" dirty="0" smtClean="0"/>
          </a:p>
          <a:p>
            <a:r>
              <a:rPr lang="en-US" dirty="0">
                <a:hlinkClick r:id="rId3"/>
              </a:rPr>
              <a:t>https://www.ncdc.noaa.gov</a:t>
            </a:r>
            <a:r>
              <a:rPr lang="en-US" dirty="0" smtClean="0">
                <a:hlinkClick r:id="rId3"/>
              </a:rPr>
              <a:t>/</a:t>
            </a:r>
            <a:endParaRPr lang="en-US" dirty="0" smtClean="0"/>
          </a:p>
          <a:p>
            <a:r>
              <a:rPr lang="en-US" dirty="0">
                <a:hlinkClick r:id="rId4"/>
              </a:rPr>
              <a:t>http://weather.cod.edu</a:t>
            </a:r>
            <a:r>
              <a:rPr lang="en-US" dirty="0" smtClean="0">
                <a:hlinkClick r:id="rId4"/>
              </a:rPr>
              <a:t>/</a:t>
            </a:r>
            <a:endParaRPr lang="en-US" dirty="0" smtClean="0"/>
          </a:p>
          <a:p>
            <a:r>
              <a:rPr lang="en-US" dirty="0" smtClean="0"/>
              <a:t>Atmospheric Science, an Introductory Survey, J.M. Wallace, P.V. Hobbs, 1977, Academic Press </a:t>
            </a:r>
          </a:p>
          <a:p>
            <a:r>
              <a:rPr lang="en-US" dirty="0" smtClean="0">
                <a:hlinkClick r:id="rId5"/>
              </a:rPr>
              <a:t>http</a:t>
            </a:r>
            <a:r>
              <a:rPr lang="en-US" dirty="0">
                <a:hlinkClick r:id="rId5"/>
              </a:rPr>
              <a:t>://crunchify.com/how-to-read-a-file-line-by-line-in-reverse-order</a:t>
            </a:r>
            <a:r>
              <a:rPr lang="en-US" dirty="0" smtClean="0">
                <a:hlinkClick r:id="rId5"/>
              </a:rPr>
              <a:t>/</a:t>
            </a:r>
            <a:endParaRPr lang="en-US" dirty="0" smtClean="0"/>
          </a:p>
          <a:p>
            <a:r>
              <a:rPr lang="en-US" dirty="0" err="1" smtClean="0"/>
              <a:t>gis.stackexchange.com</a:t>
            </a:r>
            <a:endParaRPr lang="en-US" dirty="0" smtClean="0"/>
          </a:p>
          <a:p>
            <a:r>
              <a:rPr lang="en-US" dirty="0">
                <a:hlinkClick r:id="rId6"/>
              </a:rPr>
              <a:t>http://www.spc.noaa.gov</a:t>
            </a:r>
            <a:r>
              <a:rPr lang="en-US" dirty="0" smtClean="0">
                <a:hlinkClick r:id="rId6"/>
              </a:rPr>
              <a:t>/</a:t>
            </a:r>
            <a:endParaRPr lang="en-US" dirty="0" smtClean="0"/>
          </a:p>
          <a:p>
            <a:r>
              <a:rPr lang="en-US" dirty="0"/>
              <a:t>http://</a:t>
            </a:r>
            <a:r>
              <a:rPr lang="en-US" dirty="0" err="1"/>
              <a:t>www.codejava.net</a:t>
            </a:r>
            <a:r>
              <a:rPr lang="en-US" dirty="0"/>
              <a:t>/java-se/networking/ftp/java-ftp-file-upload-tutorial-and-example</a:t>
            </a:r>
            <a:endParaRPr lang="en-US" dirty="0" smtClean="0"/>
          </a:p>
          <a:p>
            <a:endParaRPr lang="en-US" dirty="0"/>
          </a:p>
          <a:p>
            <a:endParaRPr lang="en-US" dirty="0" smtClean="0"/>
          </a:p>
          <a:p>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333506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Technologies Used:</a:t>
            </a:r>
            <a:endParaRPr lang="en-US" dirty="0"/>
          </a:p>
        </p:txBody>
      </p:sp>
      <p:sp>
        <p:nvSpPr>
          <p:cNvPr id="3" name="Content Placeholder 2"/>
          <p:cNvSpPr>
            <a:spLocks noGrp="1"/>
          </p:cNvSpPr>
          <p:nvPr>
            <p:ph idx="1"/>
          </p:nvPr>
        </p:nvSpPr>
        <p:spPr/>
        <p:txBody>
          <a:bodyPr/>
          <a:lstStyle/>
          <a:p>
            <a:r>
              <a:rPr lang="en-US" dirty="0" smtClean="0"/>
              <a:t>JAVA SE 8</a:t>
            </a:r>
          </a:p>
          <a:p>
            <a:r>
              <a:rPr lang="en-US" dirty="0" smtClean="0"/>
              <a:t>Eclipse IDE</a:t>
            </a:r>
          </a:p>
          <a:p>
            <a:r>
              <a:rPr lang="en-US" dirty="0" smtClean="0"/>
              <a:t>Sublime Text</a:t>
            </a:r>
          </a:p>
          <a:p>
            <a:r>
              <a:rPr lang="en-US" dirty="0" smtClean="0"/>
              <a:t>QGIS</a:t>
            </a:r>
          </a:p>
          <a:p>
            <a:endParaRPr lang="en-US" dirty="0" smtClean="0"/>
          </a:p>
          <a:p>
            <a:endParaRPr lang="en-US" dirty="0"/>
          </a:p>
        </p:txBody>
      </p:sp>
    </p:spTree>
    <p:extLst>
      <p:ext uri="{BB962C8B-B14F-4D97-AF65-F5344CB8AC3E}">
        <p14:creationId xmlns:p14="http://schemas.microsoft.com/office/powerpoint/2010/main" val="273167118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Architecture</a:t>
            </a:r>
            <a:endParaRPr lang="en-US" dirty="0"/>
          </a:p>
        </p:txBody>
      </p:sp>
      <p:sp>
        <p:nvSpPr>
          <p:cNvPr id="3" name="Content Placeholder 2"/>
          <p:cNvSpPr>
            <a:spLocks noGrp="1"/>
          </p:cNvSpPr>
          <p:nvPr>
            <p:ph idx="1"/>
          </p:nvPr>
        </p:nvSpPr>
        <p:spPr/>
        <p:txBody>
          <a:bodyPr/>
          <a:lstStyle/>
          <a:p>
            <a:r>
              <a:rPr lang="en-US" dirty="0" smtClean="0"/>
              <a:t>FTP Client </a:t>
            </a:r>
            <a:r>
              <a:rPr lang="mr-IN" dirty="0" smtClean="0"/>
              <a:t>–</a:t>
            </a:r>
            <a:r>
              <a:rPr lang="en-US" dirty="0" smtClean="0"/>
              <a:t> Fetch Weather Balloon Data</a:t>
            </a:r>
          </a:p>
          <a:p>
            <a:r>
              <a:rPr lang="en-US" dirty="0" smtClean="0"/>
              <a:t>Model Initializer </a:t>
            </a:r>
            <a:r>
              <a:rPr lang="mr-IN" dirty="0" smtClean="0"/>
              <a:t>–</a:t>
            </a:r>
            <a:r>
              <a:rPr lang="en-US" dirty="0" smtClean="0"/>
              <a:t> Build a weather map</a:t>
            </a:r>
          </a:p>
          <a:p>
            <a:r>
              <a:rPr lang="en-US" dirty="0" smtClean="0"/>
              <a:t>Physics </a:t>
            </a:r>
            <a:r>
              <a:rPr lang="mr-IN" dirty="0" smtClean="0"/>
              <a:t>–</a:t>
            </a:r>
            <a:r>
              <a:rPr lang="en-US" dirty="0" smtClean="0"/>
              <a:t> run equations on data points to move data through time</a:t>
            </a:r>
          </a:p>
          <a:p>
            <a:r>
              <a:rPr lang="en-US" dirty="0" smtClean="0"/>
              <a:t>GIS display </a:t>
            </a:r>
            <a:r>
              <a:rPr lang="mr-IN" dirty="0" smtClean="0"/>
              <a:t>–</a:t>
            </a:r>
            <a:r>
              <a:rPr lang="en-US" dirty="0" smtClean="0"/>
              <a:t> display the data</a:t>
            </a:r>
            <a:endParaRPr lang="en-US" dirty="0"/>
          </a:p>
        </p:txBody>
      </p:sp>
    </p:spTree>
    <p:extLst>
      <p:ext uri="{BB962C8B-B14F-4D97-AF65-F5344CB8AC3E}">
        <p14:creationId xmlns:p14="http://schemas.microsoft.com/office/powerpoint/2010/main" val="90828835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FTP Data Fetcher</a:t>
            </a:r>
            <a:endParaRPr lang="en-US" dirty="0"/>
          </a:p>
        </p:txBody>
      </p:sp>
      <p:sp>
        <p:nvSpPr>
          <p:cNvPr id="3" name="Content Placeholder 2"/>
          <p:cNvSpPr>
            <a:spLocks noGrp="1"/>
          </p:cNvSpPr>
          <p:nvPr>
            <p:ph idx="1"/>
          </p:nvPr>
        </p:nvSpPr>
        <p:spPr/>
        <p:txBody>
          <a:bodyPr>
            <a:normAutofit fontScale="92500"/>
          </a:bodyPr>
          <a:lstStyle/>
          <a:p>
            <a:r>
              <a:rPr lang="en-US" sz="2000" dirty="0"/>
              <a:t>Connects to </a:t>
            </a:r>
            <a:r>
              <a:rPr lang="en-US" sz="2000" dirty="0" smtClean="0"/>
              <a:t>National Climatological Data </a:t>
            </a:r>
            <a:r>
              <a:rPr lang="en-US" sz="2000" dirty="0" err="1" smtClean="0"/>
              <a:t>Center</a:t>
            </a:r>
            <a:r>
              <a:rPr lang="en-US" sz="2000" dirty="0" err="1" smtClean="0">
                <a:hlinkClick r:id="rId2"/>
              </a:rPr>
              <a:t>https</a:t>
            </a:r>
            <a:r>
              <a:rPr lang="en-US" sz="2000" dirty="0">
                <a:hlinkClick r:id="rId2"/>
              </a:rPr>
              <a:t>://www.ncdc.noaa.gov/data-access/weather-balloon/integrated-global-radiosonde-</a:t>
            </a:r>
            <a:r>
              <a:rPr lang="en-US" sz="2000" dirty="0" smtClean="0">
                <a:hlinkClick r:id="rId2"/>
              </a:rPr>
              <a:t>archive</a:t>
            </a:r>
            <a:endParaRPr lang="en-US" sz="2000" dirty="0" smtClean="0"/>
          </a:p>
          <a:p>
            <a:r>
              <a:rPr lang="en-US" sz="2000" dirty="0" smtClean="0"/>
              <a:t>Finds files that contain US in the title (96 balloons that are launched every 12 hours across the United States</a:t>
            </a:r>
          </a:p>
          <a:p>
            <a:r>
              <a:rPr lang="en-US" sz="2000" dirty="0" smtClean="0"/>
              <a:t>Downloads these files which contain every balloon launch since 2016, each file is about 2.5-5 MB of text, and for the purpose of this project, we care about the final entry of this file, only </a:t>
            </a:r>
            <a:r>
              <a:rPr lang="en-US" sz="2000" dirty="0" err="1" smtClean="0"/>
              <a:t>signifigant</a:t>
            </a:r>
            <a:r>
              <a:rPr lang="en-US" sz="2000" dirty="0" smtClean="0"/>
              <a:t> levels, or lines that start with the number one.</a:t>
            </a:r>
          </a:p>
          <a:p>
            <a:pPr lvl="1"/>
            <a:r>
              <a:rPr lang="en-US" sz="1500" dirty="0" smtClean="0"/>
              <a:t>Utilized a wonderful piece of code that searches these files backwards</a:t>
            </a:r>
          </a:p>
          <a:p>
            <a:pPr lvl="1"/>
            <a:r>
              <a:rPr lang="en-US" sz="1500" dirty="0" smtClean="0"/>
              <a:t>Writes these lines to a temporary file</a:t>
            </a:r>
          </a:p>
          <a:p>
            <a:pPr lvl="1"/>
            <a:r>
              <a:rPr lang="en-US" sz="1500" dirty="0" smtClean="0"/>
              <a:t>Re-utilized the backwards reader to append these lines to a file that will eventually become the input for the initialization component</a:t>
            </a:r>
          </a:p>
          <a:p>
            <a:pPr lvl="1"/>
            <a:r>
              <a:rPr lang="en-US" sz="1500" dirty="0" smtClean="0"/>
              <a:t>Write this to a text file and continue on to the next balloon until all of the weather balloon data has been written to a text file.  </a:t>
            </a:r>
          </a:p>
          <a:p>
            <a:pPr lvl="1"/>
            <a:r>
              <a:rPr lang="en-US" sz="1500" dirty="0" smtClean="0"/>
              <a:t>Delete files that have been downloaded.</a:t>
            </a:r>
          </a:p>
          <a:p>
            <a:pPr lvl="1"/>
            <a:endParaRPr lang="en-US" sz="100" dirty="0" smtClean="0"/>
          </a:p>
          <a:p>
            <a:pPr marL="36576" indent="0">
              <a:buNone/>
            </a:pPr>
            <a:endParaRPr lang="en-US" sz="1500" dirty="0"/>
          </a:p>
        </p:txBody>
      </p:sp>
    </p:spTree>
    <p:extLst>
      <p:ext uri="{BB962C8B-B14F-4D97-AF65-F5344CB8AC3E}">
        <p14:creationId xmlns:p14="http://schemas.microsoft.com/office/powerpoint/2010/main" val="112789973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FTP Data Fetcher</a:t>
            </a:r>
          </a:p>
        </p:txBody>
      </p:sp>
      <p:sp>
        <p:nvSpPr>
          <p:cNvPr id="3" name="Content Placeholder 2"/>
          <p:cNvSpPr>
            <a:spLocks noGrp="1"/>
          </p:cNvSpPr>
          <p:nvPr>
            <p:ph idx="1"/>
          </p:nvPr>
        </p:nvSpPr>
        <p:spPr/>
        <p:txBody>
          <a:bodyPr/>
          <a:lstStyle/>
          <a:p>
            <a:r>
              <a:rPr lang="en-US" dirty="0" smtClean="0"/>
              <a:t>Issues that I had to overcome:</a:t>
            </a:r>
          </a:p>
          <a:p>
            <a:pPr lvl="1"/>
            <a:r>
              <a:rPr lang="en-US" dirty="0" smtClean="0"/>
              <a:t>Searching the files from the bottom, as the first process was taking an untenable amount of time searching from top down</a:t>
            </a:r>
          </a:p>
          <a:p>
            <a:pPr lvl="1"/>
            <a:r>
              <a:rPr lang="en-US" dirty="0" smtClean="0"/>
              <a:t>Login issues that were not very well documented on how to fix</a:t>
            </a:r>
          </a:p>
          <a:p>
            <a:pPr lvl="1"/>
            <a:r>
              <a:rPr lang="en-US" dirty="0" smtClean="0"/>
              <a:t>The fact that the file is not rewritten every time the product is run. (we’ll talk about this later!)</a:t>
            </a:r>
            <a:endParaRPr lang="en-US" dirty="0"/>
          </a:p>
        </p:txBody>
      </p:sp>
    </p:spTree>
    <p:extLst>
      <p:ext uri="{BB962C8B-B14F-4D97-AF65-F5344CB8AC3E}">
        <p14:creationId xmlns:p14="http://schemas.microsoft.com/office/powerpoint/2010/main" val="105446884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FTP Data Fetcher</a:t>
            </a:r>
            <a:endParaRPr lang="en-US" dirty="0"/>
          </a:p>
        </p:txBody>
      </p:sp>
      <p:sp>
        <p:nvSpPr>
          <p:cNvPr id="3" name="Content Placeholder 2"/>
          <p:cNvSpPr>
            <a:spLocks noGrp="1"/>
          </p:cNvSpPr>
          <p:nvPr>
            <p:ph idx="1"/>
          </p:nvPr>
        </p:nvSpPr>
        <p:spPr/>
        <p:txBody>
          <a:bodyPr/>
          <a:lstStyle/>
          <a:p>
            <a:r>
              <a:rPr lang="en-US" dirty="0" smtClean="0"/>
              <a:t>Sample output of this data:</a:t>
            </a:r>
            <a:endParaRPr lang="en-US" dirty="0"/>
          </a:p>
        </p:txBody>
      </p:sp>
      <p:pic>
        <p:nvPicPr>
          <p:cNvPr id="4" name="Picture 3" descr="Screen Shot 2017-04-27 at 4.58.0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172" y="2233958"/>
            <a:ext cx="4794258" cy="4278210"/>
          </a:xfrm>
          <a:prstGeom prst="rect">
            <a:avLst/>
          </a:prstGeom>
        </p:spPr>
      </p:pic>
      <p:sp>
        <p:nvSpPr>
          <p:cNvPr id="5" name="TextBox 4"/>
          <p:cNvSpPr txBox="1"/>
          <p:nvPr/>
        </p:nvSpPr>
        <p:spPr>
          <a:xfrm>
            <a:off x="6146800" y="2349500"/>
            <a:ext cx="2476500" cy="3970318"/>
          </a:xfrm>
          <a:prstGeom prst="rect">
            <a:avLst/>
          </a:prstGeom>
          <a:noFill/>
          <a:ln w="12700" cmpd="sng">
            <a:solidFill>
              <a:srgbClr val="6EA0B0"/>
            </a:solidFill>
          </a:ln>
        </p:spPr>
        <p:txBody>
          <a:bodyPr wrap="square" rtlCol="0">
            <a:spAutoFit/>
          </a:bodyPr>
          <a:lstStyle/>
          <a:p>
            <a:r>
              <a:rPr lang="en-US" dirty="0" smtClean="0"/>
              <a:t>Station ID</a:t>
            </a:r>
          </a:p>
          <a:p>
            <a:r>
              <a:rPr lang="en-US" dirty="0" smtClean="0"/>
              <a:t>Date</a:t>
            </a:r>
          </a:p>
          <a:p>
            <a:r>
              <a:rPr lang="en-US" dirty="0" smtClean="0"/>
              <a:t>Time </a:t>
            </a:r>
          </a:p>
          <a:p>
            <a:r>
              <a:rPr lang="en-US" dirty="0" smtClean="0"/>
              <a:t>Latitude</a:t>
            </a:r>
          </a:p>
          <a:p>
            <a:r>
              <a:rPr lang="en-US" dirty="0" smtClean="0"/>
              <a:t>Longitude</a:t>
            </a:r>
          </a:p>
          <a:p>
            <a:r>
              <a:rPr lang="en-US" dirty="0" smtClean="0"/>
              <a:t>Pressure</a:t>
            </a:r>
          </a:p>
          <a:p>
            <a:r>
              <a:rPr lang="en-US" dirty="0" smtClean="0"/>
              <a:t>Geo-Height</a:t>
            </a:r>
          </a:p>
          <a:p>
            <a:r>
              <a:rPr lang="en-US" dirty="0" smtClean="0"/>
              <a:t>Temperature</a:t>
            </a:r>
          </a:p>
          <a:p>
            <a:r>
              <a:rPr lang="en-US" dirty="0" err="1" smtClean="0"/>
              <a:t>DewPoint</a:t>
            </a:r>
            <a:r>
              <a:rPr lang="en-US" dirty="0" smtClean="0"/>
              <a:t> Depression</a:t>
            </a:r>
          </a:p>
          <a:p>
            <a:r>
              <a:rPr lang="en-US" dirty="0" smtClean="0"/>
              <a:t>Relative Humidity</a:t>
            </a:r>
          </a:p>
          <a:p>
            <a:r>
              <a:rPr lang="en-US" dirty="0" smtClean="0"/>
              <a:t>Wind Direction</a:t>
            </a:r>
          </a:p>
          <a:p>
            <a:r>
              <a:rPr lang="en-US" dirty="0" smtClean="0"/>
              <a:t>Wind Speed</a:t>
            </a:r>
          </a:p>
          <a:p>
            <a:endParaRPr lang="en-US" dirty="0" smtClean="0"/>
          </a:p>
          <a:p>
            <a:endParaRPr lang="en-US" dirty="0"/>
          </a:p>
        </p:txBody>
      </p:sp>
    </p:spTree>
    <p:extLst>
      <p:ext uri="{BB962C8B-B14F-4D97-AF65-F5344CB8AC3E}">
        <p14:creationId xmlns:p14="http://schemas.microsoft.com/office/powerpoint/2010/main" val="51799078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Map Initialization	</a:t>
            </a:r>
            <a:endParaRPr lang="en-US" dirty="0"/>
          </a:p>
        </p:txBody>
      </p:sp>
      <p:sp>
        <p:nvSpPr>
          <p:cNvPr id="3" name="Content Placeholder 2"/>
          <p:cNvSpPr>
            <a:spLocks noGrp="1"/>
          </p:cNvSpPr>
          <p:nvPr>
            <p:ph idx="1"/>
          </p:nvPr>
        </p:nvSpPr>
        <p:spPr/>
        <p:txBody>
          <a:bodyPr>
            <a:normAutofit/>
          </a:bodyPr>
          <a:lstStyle/>
          <a:p>
            <a:r>
              <a:rPr lang="en-US" sz="2000" dirty="0" smtClean="0"/>
              <a:t>Stores these values into objects that then are stored in an Array List of Locations</a:t>
            </a:r>
          </a:p>
          <a:p>
            <a:r>
              <a:rPr lang="en-US" sz="2000" dirty="0" smtClean="0"/>
              <a:t>Locations are where the data is stored, starting with Latitude and Longitude. Constructor:</a:t>
            </a:r>
            <a:endParaRPr lang="en-US" sz="1600" dirty="0" smtClean="0"/>
          </a:p>
          <a:p>
            <a:endParaRPr lang="en-US" sz="2000" dirty="0" smtClean="0"/>
          </a:p>
          <a:p>
            <a:endParaRPr lang="en-US" sz="2000" dirty="0"/>
          </a:p>
          <a:p>
            <a:r>
              <a:rPr lang="en-US" sz="2000" dirty="0" smtClean="0"/>
              <a:t>Locations are also made up multiple levels, which are set individually.  Levels are where the physical data is stored.</a:t>
            </a:r>
          </a:p>
          <a:p>
            <a:r>
              <a:rPr lang="en-US" sz="2000" dirty="0" smtClean="0"/>
              <a:t>Values associated with each location:</a:t>
            </a:r>
          </a:p>
        </p:txBody>
      </p:sp>
      <p:pic>
        <p:nvPicPr>
          <p:cNvPr id="4" name="Picture 3" descr="Screen Shot 2017-04-27 at 6.55.1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4500" y="2705100"/>
            <a:ext cx="2895600" cy="814987"/>
          </a:xfrm>
          <a:prstGeom prst="rect">
            <a:avLst/>
          </a:prstGeom>
        </p:spPr>
      </p:pic>
      <p:pic>
        <p:nvPicPr>
          <p:cNvPr id="5" name="Picture 4" descr="Screen Shot 2017-04-27 at 7.01.2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400" y="4889500"/>
            <a:ext cx="2737734" cy="1651000"/>
          </a:xfrm>
          <a:prstGeom prst="rect">
            <a:avLst/>
          </a:prstGeom>
        </p:spPr>
      </p:pic>
    </p:spTree>
    <p:extLst>
      <p:ext uri="{BB962C8B-B14F-4D97-AF65-F5344CB8AC3E}">
        <p14:creationId xmlns:p14="http://schemas.microsoft.com/office/powerpoint/2010/main" val="35052962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Map Initialization</a:t>
            </a:r>
            <a:endParaRPr lang="en-US" dirty="0"/>
          </a:p>
        </p:txBody>
      </p:sp>
      <p:sp>
        <p:nvSpPr>
          <p:cNvPr id="3" name="Content Placeholder 2"/>
          <p:cNvSpPr>
            <a:spLocks noGrp="1"/>
          </p:cNvSpPr>
          <p:nvPr>
            <p:ph idx="1"/>
          </p:nvPr>
        </p:nvSpPr>
        <p:spPr/>
        <p:txBody>
          <a:bodyPr>
            <a:normAutofit fontScale="92500"/>
          </a:bodyPr>
          <a:lstStyle/>
          <a:p>
            <a:r>
              <a:rPr lang="en-US" sz="2000" dirty="0" smtClean="0"/>
              <a:t>Each level is built of the physical attribute that are ascertained from the weighted averages of the nearest balloons.  </a:t>
            </a:r>
          </a:p>
          <a:p>
            <a:endParaRPr lang="en-US" sz="2000" dirty="0"/>
          </a:p>
          <a:p>
            <a:endParaRPr lang="en-US" sz="2000" dirty="0" smtClean="0"/>
          </a:p>
          <a:p>
            <a:endParaRPr lang="en-US" sz="2000" dirty="0"/>
          </a:p>
          <a:p>
            <a:endParaRPr lang="en-US" sz="2000" dirty="0" smtClean="0"/>
          </a:p>
          <a:p>
            <a:r>
              <a:rPr lang="en-US" sz="2000" dirty="0" smtClean="0"/>
              <a:t>A wind vector is also calculated with this as well, which gives u and v (wind in the latitude and longitude directions accordingly)</a:t>
            </a:r>
          </a:p>
          <a:p>
            <a:r>
              <a:rPr lang="en-US" sz="2000" dirty="0" smtClean="0"/>
              <a:t>Levels are identified with pressure, and thus this value remains constant for all</a:t>
            </a:r>
          </a:p>
          <a:p>
            <a:r>
              <a:rPr lang="en-US" sz="2000" dirty="0" smtClean="0"/>
              <a:t>Many times these values do not exist at the nearest balloons, and thus are set to 9999.  If this is the case, then the value is ignored and set to only the nearest balloon number</a:t>
            </a:r>
            <a:endParaRPr lang="en-US" sz="2000" dirty="0"/>
          </a:p>
        </p:txBody>
      </p:sp>
      <p:pic>
        <p:nvPicPr>
          <p:cNvPr id="4" name="Picture 3" descr="Screen Shot 2017-04-27 at 7.04.3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387600"/>
            <a:ext cx="5118100" cy="1151387"/>
          </a:xfrm>
          <a:prstGeom prst="rect">
            <a:avLst/>
          </a:prstGeom>
        </p:spPr>
      </p:pic>
    </p:spTree>
    <p:extLst>
      <p:ext uri="{BB962C8B-B14F-4D97-AF65-F5344CB8AC3E}">
        <p14:creationId xmlns:p14="http://schemas.microsoft.com/office/powerpoint/2010/main" val="370138119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Initialization</a:t>
            </a:r>
            <a:endParaRPr lang="en-US" dirty="0"/>
          </a:p>
        </p:txBody>
      </p:sp>
      <p:sp>
        <p:nvSpPr>
          <p:cNvPr id="3" name="Content Placeholder 2"/>
          <p:cNvSpPr>
            <a:spLocks noGrp="1"/>
          </p:cNvSpPr>
          <p:nvPr>
            <p:ph idx="1"/>
          </p:nvPr>
        </p:nvSpPr>
        <p:spPr/>
        <p:txBody>
          <a:bodyPr>
            <a:normAutofit/>
          </a:bodyPr>
          <a:lstStyle/>
          <a:p>
            <a:r>
              <a:rPr lang="en-US" sz="1600" dirty="0" smtClean="0"/>
              <a:t>Data is read in from each balloon and is an </a:t>
            </a:r>
            <a:r>
              <a:rPr lang="en-US" sz="1600" dirty="0" err="1" smtClean="0"/>
              <a:t>ArrayList</a:t>
            </a:r>
            <a:r>
              <a:rPr lang="en-US" sz="1600" dirty="0" smtClean="0"/>
              <a:t>&lt;Location&gt; is built to house the data from the 96 weather balloons.</a:t>
            </a:r>
          </a:p>
          <a:p>
            <a:r>
              <a:rPr lang="en-US" sz="1600" dirty="0" smtClean="0"/>
              <a:t>Built the same as the map for the model, except instead of being on a grid, these are stored according to the latitude and longitude of the balloon as read in by the program.</a:t>
            </a:r>
          </a:p>
          <a:p>
            <a:r>
              <a:rPr lang="en-US" sz="1600" dirty="0" smtClean="0"/>
              <a:t>Each line of the balloon data file is parsed, when a line starts with ‘#’ a new station is created, or location object is instantiated. </a:t>
            </a:r>
          </a:p>
          <a:p>
            <a:r>
              <a:rPr lang="en-US" sz="1600" dirty="0" smtClean="0"/>
              <a:t>The following lines are then read in, and parsed by char number to the corresponding physical attribute.  </a:t>
            </a:r>
          </a:p>
          <a:p>
            <a:r>
              <a:rPr lang="en-US" sz="1600" dirty="0" smtClean="0"/>
              <a:t>Once all levels are stored, the location is stored.</a:t>
            </a:r>
          </a:p>
          <a:p>
            <a:endParaRPr lang="en-US" dirty="0"/>
          </a:p>
        </p:txBody>
      </p:sp>
      <p:pic>
        <p:nvPicPr>
          <p:cNvPr id="4" name="Picture 3" descr="Screen Shot 2017-04-27 at 7.17.4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330700"/>
            <a:ext cx="3673299" cy="2222500"/>
          </a:xfrm>
          <a:prstGeom prst="rect">
            <a:avLst/>
          </a:prstGeom>
        </p:spPr>
      </p:pic>
      <p:pic>
        <p:nvPicPr>
          <p:cNvPr id="5" name="Picture 4" descr="Screen Shot 2017-04-27 at 7.24.0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1800" y="5046663"/>
            <a:ext cx="4128809" cy="1079500"/>
          </a:xfrm>
          <a:prstGeom prst="rect">
            <a:avLst/>
          </a:prstGeom>
        </p:spPr>
      </p:pic>
    </p:spTree>
    <p:extLst>
      <p:ext uri="{BB962C8B-B14F-4D97-AF65-F5344CB8AC3E}">
        <p14:creationId xmlns:p14="http://schemas.microsoft.com/office/powerpoint/2010/main" val="268407565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ゴシック"/>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Technic.thmx</Template>
  <TotalTime>905</TotalTime>
  <Words>1361</Words>
  <Application>Microsoft Macintosh PowerPoint</Application>
  <PresentationFormat>On-screen Show (4:3)</PresentationFormat>
  <Paragraphs>120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Technic</vt:lpstr>
      <vt:lpstr>Meteorological Computer Model</vt:lpstr>
      <vt:lpstr>Technologies Used:</vt:lpstr>
      <vt:lpstr>Project Architecture</vt:lpstr>
      <vt:lpstr>FTP Data Fetcher</vt:lpstr>
      <vt:lpstr>FTP Data Fetcher</vt:lpstr>
      <vt:lpstr>FTP Data Fetcher</vt:lpstr>
      <vt:lpstr>Map Initialization </vt:lpstr>
      <vt:lpstr>Map Initialization</vt:lpstr>
      <vt:lpstr>Map Initialization</vt:lpstr>
      <vt:lpstr>Map Initialization</vt:lpstr>
      <vt:lpstr>Map Initialization</vt:lpstr>
      <vt:lpstr>Map Initialization</vt:lpstr>
      <vt:lpstr>Map Initialization</vt:lpstr>
      <vt:lpstr>Physics Module</vt:lpstr>
      <vt:lpstr>Physics </vt:lpstr>
      <vt:lpstr>Physics Module: Analysis of Data</vt:lpstr>
      <vt:lpstr>Future of the Model</vt:lpstr>
      <vt:lpstr>References</vt:lpstr>
    </vt:vector>
  </TitlesOfParts>
  <Company>UniB Solutions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Meteorlogical Computer Model</dc:title>
  <dc:creator>Eric Oij</dc:creator>
  <cp:lastModifiedBy>Eric Oij</cp:lastModifiedBy>
  <cp:revision>22</cp:revision>
  <dcterms:created xsi:type="dcterms:W3CDTF">2017-04-27T23:10:11Z</dcterms:created>
  <dcterms:modified xsi:type="dcterms:W3CDTF">2017-04-28T14:15:55Z</dcterms:modified>
</cp:coreProperties>
</file>