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3.7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6.7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7.6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9.3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0.9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4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0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5.4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6.2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9.8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0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1.6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3.6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8.2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0.3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1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3.1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4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5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B786-8572-F513-DD63-E233BF0F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B0B9-B7B3-1D0E-79BE-13790D2B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CB90-3D03-6709-30BD-225D1607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FFCC-ADF9-3E90-ADAE-CC311E6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F91B-75C4-2FB1-12DB-46D885C5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6C28-0D84-D7AC-BEF8-5F9135C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7DAB-9C0F-EE05-1263-0EFFFFB5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C2CF-1F9B-5CB5-AB28-AF19815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E1A-6CFD-5618-A06F-B2122E10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CD43-7E47-61B7-D387-2333FB1F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A469-2955-2EB1-6FD3-9E564B71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0A844-6CD9-7196-3167-90929ABF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9BA5-E36F-0542-8EC6-0D9F840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6750-2801-A97D-1CEC-6FCEA8D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690E-08A8-95C4-C2C3-7CB85935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8A-DFFA-2EB6-70DD-E7145A2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0A4B-2F8D-A8FC-580B-052F8B41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2247-3969-3B2C-9E8D-9E429800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8D8-8786-2E60-A210-88CAF33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6F6-A984-154B-52D5-8E08FA6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C8E-A356-A07D-1381-5127370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45E2-CDF7-07F7-C504-68322746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017B-7945-B6C2-2FC0-F32E0FF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162F-E138-669E-CB27-6D4104DC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7B99-5ACB-94A6-D474-EFDEA0A0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6E7-C322-4A55-DB95-1A226E2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AB2-AA1B-05EC-AF32-5191CDD1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BD86-D0E7-0EE1-C351-7B580DAF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7E75-D17B-D01F-C577-3D4060E6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2591-FD6B-BBC2-D990-6D12368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9087-AB7A-20BF-2511-C90E6919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1B60-A707-A575-775A-2F3463E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3E7E-D822-5603-AC50-F555A4B2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AF73-2A81-41F5-DEA3-54F6F4F3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A7E98-06A8-8853-C4F1-E4334922B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CAB9D-9465-14C1-F4C6-1616EFB0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2675E-C3B6-B438-E399-0F35EA8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7A89-18B8-F51F-6A5D-B7E0148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1D8C8-8C67-5978-D733-6AAC4CC8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7EE-50CD-2793-EAAB-C1C3140D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4C7B-B1DC-4207-2D6F-48E021EA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FD221-0A21-363B-B749-21C49E42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4E0E-C9C4-8AD7-ADC7-BE360F8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62969-8C3F-64AB-62C0-BAB9935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51BFD-9CF2-CEE5-AC8B-D075D46D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E9F4-A381-B291-268A-50C18D8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4937-3AEC-F1B2-F19E-9E339FA3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EBA9-6004-1820-3549-AC35DA9E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E894-D6A1-5A58-BCF7-A75E602B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7309-DD64-5106-E323-8D631B8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50A8-BD4C-49E0-9560-8D88458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7142-B164-53C3-AA75-AA329F4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7B82-634B-291E-C3E7-3CA7A4AB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84995-1F3E-1F56-7BBA-E01D4EA0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163E7-1335-591E-67C9-E661B0801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CC9B-29F2-CCC0-5D11-4EFA66D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E8C6-A07B-476D-226F-F6B7D5F9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9F85-F2ED-A09A-F9A6-C2BB91D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9341C-C95D-57B7-0764-6DB7CA8E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899F-786E-498A-75FB-E127E0A5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82BD-C4AB-D751-2320-2C77AF1D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ED2A-922C-BD48-85A7-A9F64C90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ED1E-9E4A-3521-08FD-6B27F77B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2.jpe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48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Does OLS necessarily produce the lowest mean square error?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3872"/>
            <a:ext cx="3932237" cy="45865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standard assumptions, the coefficients produced by OLS are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unbiased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and,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unbiased linear techniques, this model has the lowest variance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means that there might be situations where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can:</a:t>
            </a:r>
          </a:p>
          <a:p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give up a little bias to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greatly reduce variance, and </a:t>
            </a:r>
          </a:p>
          <a:p>
            <a:pPr algn="ctr"/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lower MSE.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Bias-Variance Tradeoff in Machine Learning">
            <a:extLst>
              <a:ext uri="{FF2B5EF4-FFF2-40B4-BE49-F238E27FC236}">
                <a16:creationId xmlns:a16="http://schemas.microsoft.com/office/drawing/2014/main" id="{28AC709B-D538-E98C-09EE-14FB8944C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2972"/>
          <a:stretch>
            <a:fillRect/>
          </a:stretch>
        </p:blipFill>
        <p:spPr bwMode="auto"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9D7E6-8BE0-E8DC-8196-B727C50DD3C7}"/>
              </a:ext>
            </a:extLst>
          </p:cNvPr>
          <p:cNvCxnSpPr>
            <a:cxnSpLocks/>
          </p:cNvCxnSpPr>
          <p:nvPr/>
        </p:nvCxnSpPr>
        <p:spPr>
          <a:xfrm>
            <a:off x="2810108" y="4137103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9201F-71A5-747E-D998-DC7DFAD1A2E2}"/>
              </a:ext>
            </a:extLst>
          </p:cNvPr>
          <p:cNvCxnSpPr>
            <a:cxnSpLocks/>
          </p:cNvCxnSpPr>
          <p:nvPr/>
        </p:nvCxnSpPr>
        <p:spPr>
          <a:xfrm>
            <a:off x="2805906" y="5003181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0C9A933-1A42-9274-8008-8B7F5365E902}"/>
              </a:ext>
            </a:extLst>
          </p:cNvPr>
          <p:cNvSpPr/>
          <p:nvPr/>
        </p:nvSpPr>
        <p:spPr>
          <a:xfrm>
            <a:off x="624468" y="245327"/>
            <a:ext cx="4301216" cy="5999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FB95-9D75-4F30-8ACC-F73ED17BC0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CAC5-EA10-A585-4CA8-1972B2C7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3112"/>
            <a:ext cx="3932237" cy="4385876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 A model that overfits.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We don’t know if our model overfits until we test it, but overfitting will lead to high variance on the test set.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7030A0"/>
                </a:solidFill>
              </a:rPr>
              <a:t>Multicollinearity.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sz="1200" dirty="0"/>
              <a:t>Multicollinearity inflates the standard errors, and the variance, of coefficients.  That’s why we us ethe variance inflation factor to detect it.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archery targets">
            <a:extLst>
              <a:ext uri="{FF2B5EF4-FFF2-40B4-BE49-F238E27FC236}">
                <a16:creationId xmlns:a16="http://schemas.microsoft.com/office/drawing/2014/main" id="{DFD4CFBB-A73E-D574-2FB1-6010B28B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85" y="2229896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chery targets">
            <a:extLst>
              <a:ext uri="{FF2B5EF4-FFF2-40B4-BE49-F238E27FC236}">
                <a16:creationId xmlns:a16="http://schemas.microsoft.com/office/drawing/2014/main" id="{62BCD8DE-F084-1371-3CF8-146CA5B2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76" y="2229895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71DD72E-86A9-0025-EA97-E4A400DD8028}"/>
              </a:ext>
            </a:extLst>
          </p:cNvPr>
          <p:cNvGrpSpPr/>
          <p:nvPr/>
        </p:nvGrpSpPr>
        <p:grpSpPr>
          <a:xfrm>
            <a:off x="6478920" y="3122060"/>
            <a:ext cx="290160" cy="156240"/>
            <a:chOff x="6478920" y="3122060"/>
            <a:chExt cx="2901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14:cNvPr>
                <p14:cNvContentPartPr/>
                <p14:nvPr/>
              </p14:nvContentPartPr>
              <p14:xfrm>
                <a:off x="6690240" y="327794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600" y="3215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14:cNvPr>
                <p14:cNvContentPartPr/>
                <p14:nvPr/>
              </p14:nvContentPartPr>
              <p14:xfrm>
                <a:off x="6768720" y="312206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6080" y="3059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14:cNvPr>
                <p14:cNvContentPartPr/>
                <p14:nvPr/>
              </p14:nvContentPartPr>
              <p14:xfrm>
                <a:off x="6478920" y="320018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5920" y="3137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14:cNvPr>
              <p14:cNvContentPartPr/>
              <p14:nvPr/>
            </p14:nvContentPartPr>
            <p14:xfrm>
              <a:off x="6724080" y="359042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080" y="3527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14:cNvPr>
              <p14:cNvContentPartPr/>
              <p14:nvPr/>
            </p14:nvContentPartPr>
            <p14:xfrm>
              <a:off x="7025040" y="27876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040" y="2724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14:cNvPr>
              <p14:cNvContentPartPr/>
              <p14:nvPr/>
            </p14:nvContentPartPr>
            <p14:xfrm>
              <a:off x="6211080" y="256442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440" y="2501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14:cNvPr>
              <p14:cNvContentPartPr/>
              <p14:nvPr/>
            </p14:nvContentPartPr>
            <p14:xfrm>
              <a:off x="7158960" y="391370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320" y="38507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14:cNvPr>
              <p14:cNvContentPartPr/>
              <p14:nvPr/>
            </p14:nvContentPartPr>
            <p14:xfrm>
              <a:off x="6154920" y="374666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280" y="36840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14:cNvPr>
              <p14:cNvContentPartPr/>
              <p14:nvPr/>
            </p14:nvContentPartPr>
            <p14:xfrm>
              <a:off x="7459920" y="294386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0" y="28812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14:cNvPr>
              <p14:cNvContentPartPr/>
              <p14:nvPr/>
            </p14:nvContentPartPr>
            <p14:xfrm>
              <a:off x="5809320" y="314438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680" y="3081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14:cNvPr>
              <p14:cNvContentPartPr/>
              <p14:nvPr/>
            </p14:nvContentPartPr>
            <p14:xfrm>
              <a:off x="7471440" y="354578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440" y="3482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14:cNvPr>
              <p14:cNvContentPartPr/>
              <p14:nvPr/>
            </p14:nvContentPartPr>
            <p14:xfrm>
              <a:off x="6445080" y="421502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080" y="41523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14:cNvPr>
              <p14:cNvContentPartPr/>
              <p14:nvPr/>
            </p14:nvContentPartPr>
            <p14:xfrm>
              <a:off x="6936120" y="234158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3120" y="22789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3081-8D9D-C0D9-03FD-B60C02B22DFB}"/>
              </a:ext>
            </a:extLst>
          </p:cNvPr>
          <p:cNvGrpSpPr/>
          <p:nvPr/>
        </p:nvGrpSpPr>
        <p:grpSpPr>
          <a:xfrm>
            <a:off x="9344160" y="2899220"/>
            <a:ext cx="379800" cy="501840"/>
            <a:chOff x="9344160" y="2899220"/>
            <a:chExt cx="37980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14:cNvPr>
                <p14:cNvContentPartPr/>
                <p14:nvPr/>
              </p14:nvContentPartPr>
              <p14:xfrm>
                <a:off x="9533880" y="303278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1240" y="2970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14:cNvPr>
                <p14:cNvContentPartPr/>
                <p14:nvPr/>
              </p14:nvContentPartPr>
              <p14:xfrm>
                <a:off x="9723600" y="298814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60960" y="2925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14:cNvPr>
                <p14:cNvContentPartPr/>
                <p14:nvPr/>
              </p14:nvContentPartPr>
              <p14:xfrm>
                <a:off x="9344160" y="289922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81520" y="28362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14:cNvPr>
                <p14:cNvContentPartPr/>
                <p14:nvPr/>
              </p14:nvContentPartPr>
              <p14:xfrm>
                <a:off x="9378000" y="322250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5360" y="31595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14:cNvPr>
                <p14:cNvContentPartPr/>
                <p14:nvPr/>
              </p14:nvContentPartPr>
              <p14:xfrm>
                <a:off x="9545400" y="323402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2400" y="31710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14:cNvPr>
                <p14:cNvContentPartPr/>
                <p14:nvPr/>
              </p14:nvContentPartPr>
              <p14:xfrm>
                <a:off x="9456120" y="340070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93120" y="3338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14:cNvPr>
                <p14:cNvContentPartPr/>
                <p14:nvPr/>
              </p14:nvContentPartPr>
              <p14:xfrm>
                <a:off x="9656640" y="333410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3640" y="3271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14:cNvPr>
                <p14:cNvContentPartPr/>
                <p14:nvPr/>
              </p14:nvContentPartPr>
              <p14:xfrm>
                <a:off x="9701280" y="315554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38640" y="3092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F1046-1C50-8019-9BEF-700CFCF12DED}"/>
              </a:ext>
            </a:extLst>
          </p:cNvPr>
          <p:cNvSpPr txBox="1"/>
          <p:nvPr/>
        </p:nvSpPr>
        <p:spPr>
          <a:xfrm>
            <a:off x="5753977" y="1566569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Drunk archer with great eyesight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F7A289-86AA-B6E5-1906-96FD0A7EBFA8}"/>
              </a:ext>
            </a:extLst>
          </p:cNvPr>
          <p:cNvSpPr txBox="1"/>
          <p:nvPr/>
        </p:nvSpPr>
        <p:spPr>
          <a:xfrm>
            <a:off x="8686537" y="1561221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Sober archer with astigmatism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AD83B-26B9-E073-F908-3BFE99EE3F5C}"/>
              </a:ext>
            </a:extLst>
          </p:cNvPr>
          <p:cNvSpPr txBox="1"/>
          <p:nvPr/>
        </p:nvSpPr>
        <p:spPr>
          <a:xfrm>
            <a:off x="6099457" y="510148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MSE = Var(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 + [Bias(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))]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+ Var(ε)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7496D-45D0-ED5F-88A9-3A147BF93FAC}"/>
              </a:ext>
            </a:extLst>
          </p:cNvPr>
          <p:cNvSpPr txBox="1"/>
          <p:nvPr/>
        </p:nvSpPr>
        <p:spPr>
          <a:xfrm>
            <a:off x="6056025" y="437639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High V, low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86CC9-7928-8CC9-06C5-E4CB299E6982}"/>
              </a:ext>
            </a:extLst>
          </p:cNvPr>
          <p:cNvSpPr txBox="1"/>
          <p:nvPr/>
        </p:nvSpPr>
        <p:spPr>
          <a:xfrm>
            <a:off x="9010905" y="437012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Low V, high B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CEF60FA-7211-8281-F5C1-FD3E119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86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/>
              <a:t>Under what circumstances might a small reduction in bias lead to a large decrease in variance?</a:t>
            </a:r>
          </a:p>
        </p:txBody>
      </p:sp>
    </p:spTree>
    <p:extLst>
      <p:ext uri="{BB962C8B-B14F-4D97-AF65-F5344CB8AC3E}">
        <p14:creationId xmlns:p14="http://schemas.microsoft.com/office/powerpoint/2010/main" val="14886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8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They add a penalty to how big your beta vector can get.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Lasso, Ridge and Elastic Net regression.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does regularization introduce bias and decrease variation?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30144-7FAC-F824-7A83-7491DA41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61" y="2021274"/>
            <a:ext cx="4605454" cy="532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97CF8-3536-3A6A-6E34-6C549E35A3E1}"/>
              </a:ext>
            </a:extLst>
          </p:cNvPr>
          <p:cNvSpPr txBox="1"/>
          <p:nvPr/>
        </p:nvSpPr>
        <p:spPr>
          <a:xfrm>
            <a:off x="5531007" y="2685573"/>
            <a:ext cx="237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Lasso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puts a penalty on the l1-norm of your Beta vector. The l1-norm of a vector is the sum of the absolute values in the vector.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DBE9-3B57-3A8C-9292-523A406F768E}"/>
              </a:ext>
            </a:extLst>
          </p:cNvPr>
          <p:cNvSpPr txBox="1"/>
          <p:nvPr/>
        </p:nvSpPr>
        <p:spPr>
          <a:xfrm>
            <a:off x="8317378" y="2713439"/>
            <a:ext cx="237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Ridge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puts a penalty on the l2-norm of your Beta vector. The 2-norm of a vector is the square root of the sum of the squared values in the vector.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8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They add a penalty to how big your beta vector can get.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Lasso, Ridge and Elastic Net regression.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 the three techniques differ?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30144-7FAC-F824-7A83-7491DA41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61" y="2021274"/>
            <a:ext cx="4605454" cy="532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97CF8-3536-3A6A-6E34-6C549E35A3E1}"/>
              </a:ext>
            </a:extLst>
          </p:cNvPr>
          <p:cNvSpPr txBox="1"/>
          <p:nvPr/>
        </p:nvSpPr>
        <p:spPr>
          <a:xfrm>
            <a:off x="5531007" y="2685573"/>
            <a:ext cx="237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Lasso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puts a penalty on the l1-norm of your Beta vector. The l1-norm of a vector is the sum of the absolute values in the vector.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DBE9-3B57-3A8C-9292-523A406F768E}"/>
              </a:ext>
            </a:extLst>
          </p:cNvPr>
          <p:cNvSpPr txBox="1"/>
          <p:nvPr/>
        </p:nvSpPr>
        <p:spPr>
          <a:xfrm>
            <a:off x="8317378" y="2713439"/>
            <a:ext cx="237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Ridge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puts a penalty on the l2-norm of your Beta vector. The 2-norm of a vector is the square root of the sum of the squared values in the vector.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8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Helvetica</vt:lpstr>
      <vt:lpstr>Times New Roman</vt:lpstr>
      <vt:lpstr>Office Theme</vt:lpstr>
      <vt:lpstr>Does OLS necessarily produce the lowest mean square error?</vt:lpstr>
      <vt:lpstr>Under what circumstances might a small reduction in bias lead to a large decrease in variance?</vt:lpstr>
      <vt:lpstr>How does regularization introduce bias and decrease variation?</vt:lpstr>
      <vt:lpstr>How do the three techniques differ?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OLS necessarily produce the lowest mean square error?</dc:title>
  <dc:creator>Eric Hirsch</dc:creator>
  <cp:lastModifiedBy>Eric Hirsch</cp:lastModifiedBy>
  <cp:revision>1</cp:revision>
  <dcterms:created xsi:type="dcterms:W3CDTF">2023-03-19T14:14:35Z</dcterms:created>
  <dcterms:modified xsi:type="dcterms:W3CDTF">2023-03-19T16:02:14Z</dcterms:modified>
</cp:coreProperties>
</file>