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3.7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6.7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7.6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9.3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0.9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4.6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7.0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7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5.4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6.2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9.8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5.0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8:01.6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8:03.6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5.9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8.2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0.3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1.8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3.1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4.6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5.3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B786-8572-F513-DD63-E233BF0F3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B0B9-B7B3-1D0E-79BE-13790D2BE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CB90-3D03-6709-30BD-225D1607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FFCC-ADF9-3E90-ADAE-CC311E6D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F91B-75C4-2FB1-12DB-46D885C5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6C28-0D84-D7AC-BEF8-5F9135C8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7DAB-9C0F-EE05-1263-0EFFFFB5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C2CF-1F9B-5CB5-AB28-AF19815B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7E1A-6CFD-5618-A06F-B2122E10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CD43-7E47-61B7-D387-2333FB1F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A469-2955-2EB1-6FD3-9E564B71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0A844-6CD9-7196-3167-90929ABF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9BA5-E36F-0542-8EC6-0D9F840F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6750-2801-A97D-1CEC-6FCEA8D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690E-08A8-95C4-C2C3-7CB85935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578A-DFFA-2EB6-70DD-E7145A2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0A4B-2F8D-A8FC-580B-052F8B41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2247-3969-3B2C-9E8D-9E429800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E8D8-8786-2E60-A210-88CAF33A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C6F6-A984-154B-52D5-8E08FA69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8C8E-A356-A07D-1381-51273708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145E2-CDF7-07F7-C504-68322746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017B-7945-B6C2-2FC0-F32E0FF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162F-E138-669E-CB27-6D4104DC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7B99-5ACB-94A6-D474-EFDEA0A0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26E7-C322-4A55-DB95-1A226E2C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1AB2-AA1B-05EC-AF32-5191CDD13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9BD86-D0E7-0EE1-C351-7B580DAF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37E75-D17B-D01F-C577-3D4060E6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92591-FD6B-BBC2-D990-6D12368E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9087-AB7A-20BF-2511-C90E6919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1B60-A707-A575-775A-2F3463EC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13E7E-D822-5603-AC50-F555A4B2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AF73-2A81-41F5-DEA3-54F6F4F3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A7E98-06A8-8853-C4F1-E4334922B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CAB9D-9465-14C1-F4C6-1616EFB0C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2675E-C3B6-B438-E399-0F35EA87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7A89-18B8-F51F-6A5D-B7E0148D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1D8C8-8C67-5978-D733-6AAC4CC8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27EE-50CD-2793-EAAB-C1C3140D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4C7B-B1DC-4207-2D6F-48E021EA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FD221-0A21-363B-B749-21C49E42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B4E0E-C9C4-8AD7-ADC7-BE360F8F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62969-8C3F-64AB-62C0-BAB99355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51BFD-9CF2-CEE5-AC8B-D075D46D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E9F4-A381-B291-268A-50C18D89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4937-3AEC-F1B2-F19E-9E339FA3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EBA9-6004-1820-3549-AC35DA9E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E894-D6A1-5A58-BCF7-A75E602B2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67309-DD64-5106-E323-8D631B8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350A8-BD4C-49E0-9560-8D884585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7142-B164-53C3-AA75-AA329F4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7B82-634B-291E-C3E7-3CA7A4AB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84995-1F3E-1F56-7BBA-E01D4EA0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163E7-1335-591E-67C9-E661B0801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CC9B-29F2-CCC0-5D11-4EFA66DC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E8C6-A07B-476D-226F-F6B7D5F9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79F85-F2ED-A09A-F9A6-C2BB91DE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9341C-C95D-57B7-0764-6DB7CA8E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899F-786E-498A-75FB-E127E0A5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82BD-C4AB-D751-2320-2C77AF1D5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AC99-8FB7-4DEF-8C50-B3DC7934839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5ED2A-922C-BD48-85A7-A9F64C90A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ED1E-9E4A-3521-08FD-6B27F77B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customXml" Target="../ink/ink18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image" Target="../media/image2.jpeg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24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customXml" Target="../ink/ink16.xml"/><Relationship Id="rId4" Type="http://schemas.openxmlformats.org/officeDocument/2006/relationships/image" Target="../media/image3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4AF92-9B14-18BE-6224-2CFA6E5CDB87}"/>
              </a:ext>
            </a:extLst>
          </p:cNvPr>
          <p:cNvSpPr/>
          <p:nvPr/>
        </p:nvSpPr>
        <p:spPr>
          <a:xfrm>
            <a:off x="624468" y="256478"/>
            <a:ext cx="4449337" cy="61443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5D5E-D0B0-1A4C-974F-CA8DA5A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48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Does OLS necessarily produce the lowest mean square error?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35EA-D1E7-9E0B-78EB-9534664F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3872"/>
            <a:ext cx="3932237" cy="458659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standard assumptions, the coefficients produced by OLS are </a:t>
            </a:r>
            <a:r>
              <a:rPr lang="en-US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unbiased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and, </a:t>
            </a:r>
            <a:r>
              <a:rPr lang="en-US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all unbiased linear techniques, this model has the lowest variance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means that there might be situations where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can:</a:t>
            </a:r>
          </a:p>
          <a:p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give up a little bias to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greatly reduce variance, and </a:t>
            </a:r>
          </a:p>
          <a:p>
            <a:pPr algn="ctr"/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lower MSE.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Bias-Variance Tradeoff in Machine Learning">
            <a:extLst>
              <a:ext uri="{FF2B5EF4-FFF2-40B4-BE49-F238E27FC236}">
                <a16:creationId xmlns:a16="http://schemas.microsoft.com/office/drawing/2014/main" id="{28AC709B-D538-E98C-09EE-14FB8944C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r="2972"/>
          <a:stretch>
            <a:fillRect/>
          </a:stretch>
        </p:blipFill>
        <p:spPr bwMode="auto"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59D7E6-8BE0-E8DC-8196-B727C50DD3C7}"/>
              </a:ext>
            </a:extLst>
          </p:cNvPr>
          <p:cNvCxnSpPr>
            <a:cxnSpLocks/>
          </p:cNvCxnSpPr>
          <p:nvPr/>
        </p:nvCxnSpPr>
        <p:spPr>
          <a:xfrm>
            <a:off x="2810108" y="4137103"/>
            <a:ext cx="0" cy="40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9201F-71A5-747E-D998-DC7DFAD1A2E2}"/>
              </a:ext>
            </a:extLst>
          </p:cNvPr>
          <p:cNvCxnSpPr>
            <a:cxnSpLocks/>
          </p:cNvCxnSpPr>
          <p:nvPr/>
        </p:nvCxnSpPr>
        <p:spPr>
          <a:xfrm>
            <a:off x="2805906" y="5003181"/>
            <a:ext cx="0" cy="40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1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0C9A933-1A42-9274-8008-8B7F5365E902}"/>
              </a:ext>
            </a:extLst>
          </p:cNvPr>
          <p:cNvSpPr/>
          <p:nvPr/>
        </p:nvSpPr>
        <p:spPr>
          <a:xfrm>
            <a:off x="624468" y="245327"/>
            <a:ext cx="4301216" cy="59993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FB95-9D75-4F30-8ACC-F73ED17BC06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8CAC5-EA10-A585-4CA8-1972B2C7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3112"/>
            <a:ext cx="3932237" cy="4385876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1.  A model that overfits.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dirty="0"/>
              <a:t>We don’t know if our model overfits until we test it, but overfitting will lead to high variance on the test set.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b="1" dirty="0">
                <a:solidFill>
                  <a:srgbClr val="7030A0"/>
                </a:solidFill>
              </a:rPr>
              <a:t>Multicollinearity.</a:t>
            </a:r>
          </a:p>
          <a:p>
            <a:pPr marL="342900" indent="-342900"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sz="1200" dirty="0"/>
              <a:t>Multicollinearity inflates the standard errors, and the variance, of coefficients.  That’s why we us the variance inflation factor to detect it.</a:t>
            </a:r>
          </a:p>
          <a:p>
            <a:pPr marL="342900" indent="-342900"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Image result for archery targets">
            <a:extLst>
              <a:ext uri="{FF2B5EF4-FFF2-40B4-BE49-F238E27FC236}">
                <a16:creationId xmlns:a16="http://schemas.microsoft.com/office/drawing/2014/main" id="{DFD4CFBB-A73E-D574-2FB1-6010B28B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85" y="2229896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archery targets">
            <a:extLst>
              <a:ext uri="{FF2B5EF4-FFF2-40B4-BE49-F238E27FC236}">
                <a16:creationId xmlns:a16="http://schemas.microsoft.com/office/drawing/2014/main" id="{62BCD8DE-F084-1371-3CF8-146CA5B2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76" y="2229895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71DD72E-86A9-0025-EA97-E4A400DD8028}"/>
              </a:ext>
            </a:extLst>
          </p:cNvPr>
          <p:cNvGrpSpPr/>
          <p:nvPr/>
        </p:nvGrpSpPr>
        <p:grpSpPr>
          <a:xfrm>
            <a:off x="6478920" y="3122060"/>
            <a:ext cx="290160" cy="156240"/>
            <a:chOff x="6478920" y="3122060"/>
            <a:chExt cx="29016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E8B716-2ACB-1E98-5ABE-A43F846D80E4}"/>
                    </a:ext>
                  </a:extLst>
                </p14:cNvPr>
                <p14:cNvContentPartPr/>
                <p14:nvPr/>
              </p14:nvContentPartPr>
              <p14:xfrm>
                <a:off x="6690240" y="32779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E8B716-2ACB-1E98-5ABE-A43F846D80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600" y="3215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8EC2CD-FCC5-FFC2-DECD-AEB5E03FB300}"/>
                    </a:ext>
                  </a:extLst>
                </p14:cNvPr>
                <p14:cNvContentPartPr/>
                <p14:nvPr/>
              </p14:nvContentPartPr>
              <p14:xfrm>
                <a:off x="6768720" y="312206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8EC2CD-FCC5-FFC2-DECD-AEB5E03FB3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06080" y="30594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AD968B-9BCA-DF36-BF55-DDE5BA48994B}"/>
                    </a:ext>
                  </a:extLst>
                </p14:cNvPr>
                <p14:cNvContentPartPr/>
                <p14:nvPr/>
              </p14:nvContentPartPr>
              <p14:xfrm>
                <a:off x="6478920" y="32001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AD968B-9BCA-DF36-BF55-DDE5BA4899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5920" y="3137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3D684C-F209-F03B-0C2A-FDFA2FE681D3}"/>
                  </a:ext>
                </a:extLst>
              </p14:cNvPr>
              <p14:cNvContentPartPr/>
              <p14:nvPr/>
            </p14:nvContentPartPr>
            <p14:xfrm>
              <a:off x="6724080" y="35904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3D684C-F209-F03B-0C2A-FDFA2FE681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1080" y="3527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6B797D-D4BF-3B52-B4D0-266EDB9E7523}"/>
                  </a:ext>
                </a:extLst>
              </p14:cNvPr>
              <p14:cNvContentPartPr/>
              <p14:nvPr/>
            </p14:nvContentPartPr>
            <p14:xfrm>
              <a:off x="7025040" y="27876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6B797D-D4BF-3B52-B4D0-266EDB9E7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040" y="27246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803F48-CB21-010A-FFC7-DD9A3C9C9F1C}"/>
                  </a:ext>
                </a:extLst>
              </p14:cNvPr>
              <p14:cNvContentPartPr/>
              <p14:nvPr/>
            </p14:nvContentPartPr>
            <p14:xfrm>
              <a:off x="6211080" y="256442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803F48-CB21-010A-FFC7-DD9A3C9C9F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8440" y="2501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BAA734-0708-5112-756D-F5140F078C10}"/>
                  </a:ext>
                </a:extLst>
              </p14:cNvPr>
              <p14:cNvContentPartPr/>
              <p14:nvPr/>
            </p14:nvContentPartPr>
            <p14:xfrm>
              <a:off x="7158960" y="391370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BAA734-0708-5112-756D-F5140F078C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320" y="38507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D786A9-0177-B3DF-DE2E-221541B803D8}"/>
                  </a:ext>
                </a:extLst>
              </p14:cNvPr>
              <p14:cNvContentPartPr/>
              <p14:nvPr/>
            </p14:nvContentPartPr>
            <p14:xfrm>
              <a:off x="6154920" y="374666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D786A9-0177-B3DF-DE2E-221541B803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280" y="36840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5185A13-FF20-BACE-AEBE-D59E1A320319}"/>
                  </a:ext>
                </a:extLst>
              </p14:cNvPr>
              <p14:cNvContentPartPr/>
              <p14:nvPr/>
            </p14:nvContentPartPr>
            <p14:xfrm>
              <a:off x="7459920" y="294386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185A13-FF20-BACE-AEBE-D59E1A3203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0" y="28812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0DC6B40-E50B-E738-7280-1851938FC8A5}"/>
                  </a:ext>
                </a:extLst>
              </p14:cNvPr>
              <p14:cNvContentPartPr/>
              <p14:nvPr/>
            </p14:nvContentPartPr>
            <p14:xfrm>
              <a:off x="5809320" y="31443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0DC6B40-E50B-E738-7280-1851938FC8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680" y="30817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2C3854-D978-EBCC-8EEE-2A15223E8F3B}"/>
                  </a:ext>
                </a:extLst>
              </p14:cNvPr>
              <p14:cNvContentPartPr/>
              <p14:nvPr/>
            </p14:nvContentPartPr>
            <p14:xfrm>
              <a:off x="7471440" y="354578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2C3854-D978-EBCC-8EEE-2A15223E8F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440" y="3482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9CB4CD-95F8-ED72-BACF-B1EE5657CD39}"/>
                  </a:ext>
                </a:extLst>
              </p14:cNvPr>
              <p14:cNvContentPartPr/>
              <p14:nvPr/>
            </p14:nvContentPartPr>
            <p14:xfrm>
              <a:off x="6445080" y="421502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9CB4CD-95F8-ED72-BACF-B1EE5657C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080" y="41523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F4218C-402B-0A92-DBF7-C0293B76B4DF}"/>
                  </a:ext>
                </a:extLst>
              </p14:cNvPr>
              <p14:cNvContentPartPr/>
              <p14:nvPr/>
            </p14:nvContentPartPr>
            <p14:xfrm>
              <a:off x="6936120" y="234158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F4218C-402B-0A92-DBF7-C0293B76B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3120" y="22789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3081-8D9D-C0D9-03FD-B60C02B22DFB}"/>
              </a:ext>
            </a:extLst>
          </p:cNvPr>
          <p:cNvGrpSpPr/>
          <p:nvPr/>
        </p:nvGrpSpPr>
        <p:grpSpPr>
          <a:xfrm>
            <a:off x="9344160" y="2899220"/>
            <a:ext cx="379800" cy="501840"/>
            <a:chOff x="9344160" y="2899220"/>
            <a:chExt cx="3798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6BAAF1-2310-A3E4-9F9A-362430722DAC}"/>
                    </a:ext>
                  </a:extLst>
                </p14:cNvPr>
                <p14:cNvContentPartPr/>
                <p14:nvPr/>
              </p14:nvContentPartPr>
              <p14:xfrm>
                <a:off x="9533880" y="303278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6BAAF1-2310-A3E4-9F9A-362430722D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71240" y="29701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EB6F2B-30E8-14B5-7C3C-0C9048AC830C}"/>
                    </a:ext>
                  </a:extLst>
                </p14:cNvPr>
                <p14:cNvContentPartPr/>
                <p14:nvPr/>
              </p14:nvContentPartPr>
              <p14:xfrm>
                <a:off x="9723600" y="29881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EB6F2B-30E8-14B5-7C3C-0C9048AC83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60960" y="29251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7B2333-CD5E-1BEA-2233-4890046F858E}"/>
                    </a:ext>
                  </a:extLst>
                </p14:cNvPr>
                <p14:cNvContentPartPr/>
                <p14:nvPr/>
              </p14:nvContentPartPr>
              <p14:xfrm>
                <a:off x="9344160" y="289922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7B2333-CD5E-1BEA-2233-4890046F85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81520" y="28362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F121E7-8E9D-45A8-A417-1D0BD02B8CA9}"/>
                    </a:ext>
                  </a:extLst>
                </p14:cNvPr>
                <p14:cNvContentPartPr/>
                <p14:nvPr/>
              </p14:nvContentPartPr>
              <p14:xfrm>
                <a:off x="9378000" y="322250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F121E7-8E9D-45A8-A417-1D0BD02B8C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15360" y="31595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9C1BA5-554C-E865-1BFB-D5AC752580BB}"/>
                    </a:ext>
                  </a:extLst>
                </p14:cNvPr>
                <p14:cNvContentPartPr/>
                <p14:nvPr/>
              </p14:nvContentPartPr>
              <p14:xfrm>
                <a:off x="9545400" y="323402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9C1BA5-554C-E865-1BFB-D5AC752580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2400" y="31710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F20417-67F9-DD8A-69B5-971F4A8678F6}"/>
                    </a:ext>
                  </a:extLst>
                </p14:cNvPr>
                <p14:cNvContentPartPr/>
                <p14:nvPr/>
              </p14:nvContentPartPr>
              <p14:xfrm>
                <a:off x="9456120" y="340070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F20417-67F9-DD8A-69B5-971F4A8678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93120" y="33380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FD3D62-FCAE-563E-F267-978D23882E5F}"/>
                    </a:ext>
                  </a:extLst>
                </p14:cNvPr>
                <p14:cNvContentPartPr/>
                <p14:nvPr/>
              </p14:nvContentPartPr>
              <p14:xfrm>
                <a:off x="9656640" y="333410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FD3D62-FCAE-563E-F267-978D23882E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3640" y="32714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52C3E6-7FFD-E491-D161-44C95793F4CC}"/>
                    </a:ext>
                  </a:extLst>
                </p14:cNvPr>
                <p14:cNvContentPartPr/>
                <p14:nvPr/>
              </p14:nvContentPartPr>
              <p14:xfrm>
                <a:off x="9701280" y="315554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52C3E6-7FFD-E491-D161-44C95793F4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38640" y="30925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6F1046-1C50-8019-9BEF-700CFCF12DED}"/>
              </a:ext>
            </a:extLst>
          </p:cNvPr>
          <p:cNvSpPr txBox="1"/>
          <p:nvPr/>
        </p:nvSpPr>
        <p:spPr>
          <a:xfrm>
            <a:off x="5753977" y="1566569"/>
            <a:ext cx="19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Drunk archer with great eyesight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F7A289-86AA-B6E5-1906-96FD0A7EBFA8}"/>
              </a:ext>
            </a:extLst>
          </p:cNvPr>
          <p:cNvSpPr txBox="1"/>
          <p:nvPr/>
        </p:nvSpPr>
        <p:spPr>
          <a:xfrm>
            <a:off x="8686537" y="1561221"/>
            <a:ext cx="19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Sober archer with astigmatism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AD83B-26B9-E073-F908-3BFE99EE3F5C}"/>
              </a:ext>
            </a:extLst>
          </p:cNvPr>
          <p:cNvSpPr txBox="1"/>
          <p:nvPr/>
        </p:nvSpPr>
        <p:spPr>
          <a:xfrm>
            <a:off x="6099457" y="510148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MSE = Var(</a:t>
            </a:r>
            <a:r>
              <a:rPr lang="en-US" sz="18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f̂(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)) + [Bias(</a:t>
            </a:r>
            <a:r>
              <a:rPr lang="en-US" sz="18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f̂(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))]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+ Var(ε) 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A7496D-45D0-ED5F-88A9-3A147BF93FAC}"/>
              </a:ext>
            </a:extLst>
          </p:cNvPr>
          <p:cNvSpPr txBox="1"/>
          <p:nvPr/>
        </p:nvSpPr>
        <p:spPr>
          <a:xfrm>
            <a:off x="6056025" y="437639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High V, low 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86CC9-7928-8CC9-06C5-E4CB299E6982}"/>
              </a:ext>
            </a:extLst>
          </p:cNvPr>
          <p:cNvSpPr txBox="1"/>
          <p:nvPr/>
        </p:nvSpPr>
        <p:spPr>
          <a:xfrm>
            <a:off x="9010905" y="4370123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Low V, high B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CEF60FA-7211-8281-F5C1-FD3E119F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586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000" b="1" dirty="0"/>
              <a:t>Under what circumstances might a small reduction in bias lead to a large decrease in variance?</a:t>
            </a:r>
          </a:p>
        </p:txBody>
      </p:sp>
    </p:spTree>
    <p:extLst>
      <p:ext uri="{BB962C8B-B14F-4D97-AF65-F5344CB8AC3E}">
        <p14:creationId xmlns:p14="http://schemas.microsoft.com/office/powerpoint/2010/main" val="14886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>
            <a:normAutofit lnSpcReduction="10000"/>
          </a:bodyPr>
          <a:lstStyle/>
          <a:p>
            <a:endParaRPr lang="en-US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Regularization restricts the size of the coefficients.  </a:t>
            </a:r>
            <a:r>
              <a:rPr lang="en-US" sz="1700" b="1" spc="-5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adds a penalty to how big the beta vector can get.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By restricting the overall “beta budget,”  variance will be reduced but the algorithm can no longer guarantee unbiased estimators.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The most common forms are 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	* </a:t>
            </a:r>
            <a:r>
              <a:rPr lang="en-US" sz="1700" b="1" spc="-5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Lasso, 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	* </a:t>
            </a:r>
            <a:r>
              <a:rPr lang="en-US" sz="1700" b="1" spc="-5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Ridge, </a:t>
            </a:r>
            <a:r>
              <a:rPr lang="en-US" sz="1700" spc="-5" dirty="0">
                <a:cs typeface="Times New Roman" panose="02020603050405020304" pitchFamily="18" charset="0"/>
              </a:rPr>
              <a:t>and</a:t>
            </a:r>
            <a:r>
              <a:rPr lang="en-US" sz="1700" b="1" spc="-5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	* </a:t>
            </a:r>
            <a:r>
              <a:rPr lang="en-US" sz="1700" b="1" spc="-5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Elastic Net</a:t>
            </a:r>
            <a:endParaRPr lang="en-US" sz="17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z="1700" u="sng" spc="-5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role of Lambda </a:t>
            </a:r>
            <a:r>
              <a:rPr lang="en-US" sz="1700" spc="-5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Regularization utilizes the parameter lambda to control the amount of penalty.</a:t>
            </a:r>
            <a:endParaRPr lang="en-US" sz="17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How does regularization introduce bias and decrease variation?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330144-7FAC-F824-7A83-7491DA41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61" y="2021274"/>
            <a:ext cx="4605454" cy="5323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697CF8-3536-3A6A-6E34-6C549E35A3E1}"/>
              </a:ext>
            </a:extLst>
          </p:cNvPr>
          <p:cNvSpPr txBox="1"/>
          <p:nvPr/>
        </p:nvSpPr>
        <p:spPr>
          <a:xfrm>
            <a:off x="5531007" y="2685573"/>
            <a:ext cx="2375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Lasso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puts a penalty on the l1-norm of your Beta vector. The l1-norm of a vector is the sum of the absolute values in the vector.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2DBE9-3B57-3A8C-9292-523A406F768E}"/>
              </a:ext>
            </a:extLst>
          </p:cNvPr>
          <p:cNvSpPr txBox="1"/>
          <p:nvPr/>
        </p:nvSpPr>
        <p:spPr>
          <a:xfrm>
            <a:off x="8317378" y="2713439"/>
            <a:ext cx="2375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Ridge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puts a penalty on the l2-norm of your Beta vector. The 2-norm of a vector is the square root of the sum of the squared values in the vector.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2854-CDBD-F944-753D-A7810414F8BE}"/>
              </a:ext>
            </a:extLst>
          </p:cNvPr>
          <p:cNvSpPr txBox="1"/>
          <p:nvPr/>
        </p:nvSpPr>
        <p:spPr>
          <a:xfrm>
            <a:off x="5700694" y="4951876"/>
            <a:ext cx="504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Elastic net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combines l1 and L2 penalties.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Regularization restricts the size of the coefficients.  </a:t>
            </a:r>
            <a:r>
              <a:rPr lang="en-US" sz="1800" b="1" spc="-5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They add a penalty to how big your beta vector can get.</a:t>
            </a:r>
            <a:endParaRPr lang="en-US" sz="18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The most common forms are Lasso, Ridge and Elastic Net regression.</a:t>
            </a: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What is Lasso Regression?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271A9-ED81-7CF1-3B01-101E62DF9F83}"/>
              </a:ext>
            </a:extLst>
          </p:cNvPr>
          <p:cNvSpPr txBox="1"/>
          <p:nvPr/>
        </p:nvSpPr>
        <p:spPr>
          <a:xfrm>
            <a:off x="5489188" y="1828129"/>
            <a:ext cx="5182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RSS = Σ(y</a:t>
            </a:r>
            <a:r>
              <a:rPr lang="el-GR" b="1" i="0" baseline="-2500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– ŷ</a:t>
            </a:r>
            <a:r>
              <a:rPr lang="el-GR" b="1" i="0" baseline="-2500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el-GR" b="1" i="0" baseline="30000">
                <a:solidFill>
                  <a:srgbClr val="000000"/>
                </a:solidFill>
                <a:effectLst/>
                <a:latin typeface="inherit"/>
              </a:rPr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6AC3A-E58A-4877-BAA5-D289EC760801}"/>
              </a:ext>
            </a:extLst>
          </p:cNvPr>
          <p:cNvSpPr txBox="1"/>
          <p:nvPr/>
        </p:nvSpPr>
        <p:spPr>
          <a:xfrm>
            <a:off x="5868794" y="2210034"/>
            <a:ext cx="221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RSS + 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λΣ|β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j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|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D7B38-CAE5-3B41-3AD4-29D66996544C}"/>
              </a:ext>
            </a:extLst>
          </p:cNvPr>
          <p:cNvSpPr txBox="1"/>
          <p:nvPr/>
        </p:nvSpPr>
        <p:spPr>
          <a:xfrm>
            <a:off x="5868794" y="257936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RSS + 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λΣβ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j</a:t>
            </a:r>
            <a:r>
              <a:rPr lang="en-US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8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Helvetica</vt:lpstr>
      <vt:lpstr>inherit</vt:lpstr>
      <vt:lpstr>Times New Roman</vt:lpstr>
      <vt:lpstr>Office Theme</vt:lpstr>
      <vt:lpstr>Does OLS necessarily produce the lowest mean square error?</vt:lpstr>
      <vt:lpstr>Under what circumstances might a small reduction in bias lead to a large decrease in variance?</vt:lpstr>
      <vt:lpstr>How does regularization introduce bias and decrease variation?</vt:lpstr>
      <vt:lpstr>What is Lasso Regression?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OLS necessarily produce the lowest mean square error?</dc:title>
  <dc:creator>Eric Hirsch</dc:creator>
  <cp:lastModifiedBy>Eric Hirsch</cp:lastModifiedBy>
  <cp:revision>2</cp:revision>
  <dcterms:created xsi:type="dcterms:W3CDTF">2023-03-19T14:14:35Z</dcterms:created>
  <dcterms:modified xsi:type="dcterms:W3CDTF">2023-03-19T17:24:40Z</dcterms:modified>
</cp:coreProperties>
</file>