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2"/>
  </p:notesMasterIdLst>
  <p:sldIdLst>
    <p:sldId id="263" r:id="rId2"/>
    <p:sldId id="285" r:id="rId3"/>
    <p:sldId id="286" r:id="rId4"/>
    <p:sldId id="287" r:id="rId5"/>
    <p:sldId id="288" r:id="rId6"/>
    <p:sldId id="289" r:id="rId7"/>
    <p:sldId id="256" r:id="rId8"/>
    <p:sldId id="278" r:id="rId9"/>
    <p:sldId id="279" r:id="rId10"/>
    <p:sldId id="280" r:id="rId11"/>
    <p:sldId id="281" r:id="rId12"/>
    <p:sldId id="282" r:id="rId13"/>
    <p:sldId id="283" r:id="rId14"/>
    <p:sldId id="276" r:id="rId15"/>
    <p:sldId id="257" r:id="rId16"/>
    <p:sldId id="258" r:id="rId17"/>
    <p:sldId id="259" r:id="rId18"/>
    <p:sldId id="260" r:id="rId19"/>
    <p:sldId id="261" r:id="rId20"/>
    <p:sldId id="26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33.77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46.72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47.63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49.31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50.94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54.65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57.05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57.91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55.48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56.20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59.87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35.07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8:01.64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24575,'1'0'-8191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8:03.65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35.91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38.21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40.36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41.85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43.17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44.62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9T14:27:45.3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297FA-43BB-4ADD-BFE7-55CEAA6F5976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D772E-EA07-45EF-8D57-B23144732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65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69a0ebe2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2269a0ebe2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A621E-4291-5D80-F892-480D90423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F293E2-D068-97B6-8F87-6C0636888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A71D49-AF6D-5ADF-D9E1-BB99BCFB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35C54-7F5C-95EC-B382-0B33ECF7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F8BAA-A8AF-65DF-5DD5-54950FD1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3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2A429-4723-C012-4BD0-AE00EB87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F4422E-9F88-B777-2C76-A064ABCE7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B8DB2-970D-70AA-2001-664E45F8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F11D18-1BC5-B40E-961B-120685A6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39FAA-EF6F-D8FD-9DAE-51BD5967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1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2B620C-9DCF-DB92-4B47-0465E8884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97CEA8-6825-BB23-A38F-88E8B8A80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FE469-5306-6E05-C205-7FCA65C4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BC94AB-4702-6173-8459-E6B1D64A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B0973-8185-A083-DDA2-FE581A4E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6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023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156B2-E29C-F615-C29B-2208FF7F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DFA8C-20AB-C5E0-DF6D-67FB105D9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8288F-F5AB-08A0-2886-BC4C815A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CA6CE9-E9B3-DB6B-CBAC-75545678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7D88B-7E4B-EC54-12AC-380F3117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7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3C06B-B990-9531-6D7F-6F7C4D2EC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782929-11B6-32B3-DD35-F6B51C622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3809E-0858-4662-2634-F368CE3D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A2D5F3-742F-9968-9A94-5FC31577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D8D688-3AE2-BCDF-16D2-E0444314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4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C5D1C-B243-A14F-A5B1-75CA8633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E39959-298A-45C9-32D2-98BC0F2D3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C486AE-BB03-919B-4E5B-8EB34CEB0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7899E6-B2C5-57E6-C994-3785127D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C0E8B-3243-49E6-0FD0-F17DB155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3D29B8-EEFE-3146-51A1-D48E1038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1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D6DDB-C951-E74F-3F78-515A709D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6EA004-819F-05D5-2391-1200F5DC4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A9ECD6-0443-C1BF-7500-3F7089F4C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CFA5F9-35BC-C521-CD97-883833682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F4CC86-ADBE-050E-E4FA-9FEC68C57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E725A1-0F4A-C46E-659F-89FF1EE54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D4A23B-24D2-8074-087F-2939604F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3F6EFE-1A5F-687D-AB2D-126C1AEC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B2158-F566-46C6-95E2-8D49B68F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20D592-8711-E884-2EB7-55892AA1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541096-28CE-52FF-0ECD-32436D9B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F92C03-3CBA-6352-9995-BF893C70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8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2FA71F-2E9A-1605-1A27-A51DDCF85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B45615-D07F-B5EC-9FE7-CC59D1BC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8606FA-1E71-368D-3CDB-D6F130D3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6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62F4A-CD2B-8F71-6241-AFB2BE8F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48E626-98CD-AD62-1532-B99139F9A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287DDE-DFD3-1D3B-E42F-34CAB0843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A1AD18-A1DC-3C4A-02FE-DBF15C3F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7BF6CD-1FDD-79BB-9B74-B6F0A8F9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044F03-1B08-E208-41B4-0410DCFE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7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E1363-FD93-69FF-E812-0B3C55C3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878326-BAB8-D19D-1C7A-18A8FCF21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8952C5-033A-CD47-9A1E-A96632E6A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246421-41E5-553F-D23B-315694EC9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AC99-8FB7-4DEF-8C50-B3DC7934839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3D3E41-3CF0-F23A-2DE6-5B680F30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3859BC-767F-6379-F33C-2D30E68F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6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400635-E042-A340-FF95-B43B199C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FB2381-389F-D340-1D4E-D7CEA7514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757C2-3DAB-6ACE-A077-63297CC8F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DAC99-8FB7-4DEF-8C50-B3DC7934839E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5FF16B-E47A-69AA-C222-2C9AE01E1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48093E-2FAC-6005-ACCA-ADD2BE4C2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A52E0-312C-4D34-B7A1-A34CAA95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9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18" Type="http://schemas.openxmlformats.org/officeDocument/2006/relationships/customXml" Target="../ink/ink15.xml"/><Relationship Id="rId3" Type="http://schemas.openxmlformats.org/officeDocument/2006/relationships/customXml" Target="../ink/ink1.xml"/><Relationship Id="rId21" Type="http://schemas.openxmlformats.org/officeDocument/2006/relationships/customXml" Target="../ink/ink18.xml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17" Type="http://schemas.openxmlformats.org/officeDocument/2006/relationships/customXml" Target="../ink/ink14.xml"/><Relationship Id="rId2" Type="http://schemas.openxmlformats.org/officeDocument/2006/relationships/image" Target="../media/image24.jpeg"/><Relationship Id="rId16" Type="http://schemas.openxmlformats.org/officeDocument/2006/relationships/customXml" Target="../ink/ink13.xml"/><Relationship Id="rId20" Type="http://schemas.openxmlformats.org/officeDocument/2006/relationships/customXml" Target="../ink/ink17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24" Type="http://schemas.openxmlformats.org/officeDocument/2006/relationships/customXml" Target="../ink/ink21.xml"/><Relationship Id="rId5" Type="http://schemas.openxmlformats.org/officeDocument/2006/relationships/customXml" Target="../ink/ink2.xml"/><Relationship Id="rId15" Type="http://schemas.openxmlformats.org/officeDocument/2006/relationships/customXml" Target="../ink/ink12.xml"/><Relationship Id="rId23" Type="http://schemas.openxmlformats.org/officeDocument/2006/relationships/customXml" Target="../ink/ink20.xml"/><Relationship Id="rId10" Type="http://schemas.openxmlformats.org/officeDocument/2006/relationships/customXml" Target="../ink/ink7.xml"/><Relationship Id="rId19" Type="http://schemas.openxmlformats.org/officeDocument/2006/relationships/customXml" Target="../ink/ink16.xml"/><Relationship Id="rId4" Type="http://schemas.openxmlformats.org/officeDocument/2006/relationships/image" Target="../media/image32.png"/><Relationship Id="rId9" Type="http://schemas.openxmlformats.org/officeDocument/2006/relationships/customXml" Target="../ink/ink6.xml"/><Relationship Id="rId14" Type="http://schemas.openxmlformats.org/officeDocument/2006/relationships/customXml" Target="../ink/ink11.xml"/><Relationship Id="rId22" Type="http://schemas.openxmlformats.org/officeDocument/2006/relationships/customXml" Target="../ink/ink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76C4-8AEE-D0F6-00EB-5CCC8A59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425" cy="2852737"/>
          </a:xfrm>
        </p:spPr>
        <p:txBody>
          <a:bodyPr/>
          <a:lstStyle/>
          <a:p>
            <a:r>
              <a:rPr lang="en-US" dirty="0"/>
              <a:t>Linear Regression and its cousins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7763F0-0B69-4E41-5A79-9FAFAAFD052C}"/>
              </a:ext>
            </a:extLst>
          </p:cNvPr>
          <p:cNvSpPr txBox="1"/>
          <p:nvPr/>
        </p:nvSpPr>
        <p:spPr>
          <a:xfrm>
            <a:off x="981075" y="4838700"/>
            <a:ext cx="575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Eric Hirsch, Jay Lee and Chun Yip</a:t>
            </a:r>
          </a:p>
          <a:p>
            <a:endParaRPr lang="en-US" altLang="zh-CN" dirty="0"/>
          </a:p>
          <a:p>
            <a:r>
              <a:rPr lang="en-US" altLang="zh-CN" dirty="0"/>
              <a:t>2023 Spring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494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/>
          <p:nvPr/>
        </p:nvSpPr>
        <p:spPr>
          <a:xfrm>
            <a:off x="713678" y="267629"/>
            <a:ext cx="4154527" cy="5932449"/>
          </a:xfrm>
          <a:prstGeom prst="rect">
            <a:avLst/>
          </a:prstGeom>
          <a:solidFill>
            <a:schemeClr val="accent4">
              <a:alpha val="49803"/>
            </a:schemeClr>
          </a:solidFill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839788" y="1193181"/>
            <a:ext cx="3932237" cy="4763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Correlation among predictors is high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removal of highly correlated pairwise predictors may not guarantee a stable least squares solution.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Number of predictors may be greater than the number of observations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Using PLS will be a good option  when there are correlated predictors and a linear regression-type solution is desired. </a:t>
            </a:r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839788" y="457201"/>
            <a:ext cx="3932237" cy="73598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1"/>
              <a:t>When do we consider PLS</a:t>
            </a:r>
            <a:endParaRPr sz="2000" b="1"/>
          </a:p>
        </p:txBody>
      </p:sp>
      <p:pic>
        <p:nvPicPr>
          <p:cNvPr id="109" name="Google Shape;10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880" y="376350"/>
            <a:ext cx="57150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/>
          <p:nvPr/>
        </p:nvSpPr>
        <p:spPr>
          <a:xfrm>
            <a:off x="713678" y="267629"/>
            <a:ext cx="4154527" cy="5932449"/>
          </a:xfrm>
          <a:prstGeom prst="rect">
            <a:avLst/>
          </a:prstGeom>
          <a:solidFill>
            <a:schemeClr val="accent4">
              <a:alpha val="49803"/>
            </a:schemeClr>
          </a:solidFill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"/>
          <p:cNvSpPr txBox="1">
            <a:spLocks noGrp="1"/>
          </p:cNvSpPr>
          <p:nvPr>
            <p:ph type="body" idx="1"/>
          </p:nvPr>
        </p:nvSpPr>
        <p:spPr>
          <a:xfrm>
            <a:off x="839788" y="1494263"/>
            <a:ext cx="3932237" cy="437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r>
              <a:rPr lang="en-US">
                <a:solidFill>
                  <a:srgbClr val="292929"/>
                </a:solidFill>
              </a:rPr>
              <a:t>Cross-validation was used to determine the optimal number of PLS components to retain that minimize RMSE.</a:t>
            </a:r>
            <a:endParaRPr>
              <a:solidFill>
                <a:srgbClr val="292929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r>
              <a:rPr lang="en-US">
                <a:solidFill>
                  <a:srgbClr val="292929"/>
                </a:solidFill>
              </a:rPr>
              <a:t>same cross-validation sets for PLS and PCR</a:t>
            </a:r>
            <a:endParaRPr>
              <a:solidFill>
                <a:srgbClr val="292929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r>
              <a:rPr lang="en-US">
                <a:solidFill>
                  <a:srgbClr val="292929"/>
                </a:solidFill>
              </a:rPr>
              <a:t>PLS found the The root-mean-square deviation at 10 components, PCR found it at 35 components</a:t>
            </a:r>
            <a:endParaRPr>
              <a:solidFill>
                <a:srgbClr val="292929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Arial"/>
              <a:buNone/>
            </a:pPr>
            <a:endParaRPr>
              <a:solidFill>
                <a:srgbClr val="292929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839788" y="457201"/>
            <a:ext cx="3932237" cy="73598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1"/>
              <a:t>Is PLS better than PCR for Solubility Data?</a:t>
            </a:r>
            <a:endParaRPr sz="2000" b="1"/>
          </a:p>
        </p:txBody>
      </p:sp>
      <p:sp>
        <p:nvSpPr>
          <p:cNvPr id="117" name="Google Shape;117;p5"/>
          <p:cNvSpPr>
            <a:spLocks noGrp="1"/>
          </p:cNvSpPr>
          <p:nvPr>
            <p:ph type="pic" idx="2"/>
          </p:nvPr>
        </p:nvSpPr>
        <p:spPr>
          <a:xfrm>
            <a:off x="5180000" y="267624"/>
            <a:ext cx="6172200" cy="5932500"/>
          </a:xfrm>
          <a:prstGeom prst="rect">
            <a:avLst/>
          </a:prstGeom>
          <a:noFill/>
          <a:ln>
            <a:noFill/>
          </a:ln>
        </p:spPr>
      </p:sp>
      <p:pic>
        <p:nvPicPr>
          <p:cNvPr id="118" name="Google Shape;11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512" y="457212"/>
            <a:ext cx="5617175" cy="339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69a0ebe23_0_12"/>
          <p:cNvSpPr/>
          <p:nvPr/>
        </p:nvSpPr>
        <p:spPr>
          <a:xfrm>
            <a:off x="713678" y="267629"/>
            <a:ext cx="4154400" cy="5932500"/>
          </a:xfrm>
          <a:prstGeom prst="rect">
            <a:avLst/>
          </a:prstGeom>
          <a:solidFill>
            <a:schemeClr val="accent4">
              <a:alpha val="49800"/>
            </a:schemeClr>
          </a:solidFill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2269a0ebe23_0_12"/>
          <p:cNvSpPr txBox="1">
            <a:spLocks noGrp="1"/>
          </p:cNvSpPr>
          <p:nvPr>
            <p:ph type="body" idx="1"/>
          </p:nvPr>
        </p:nvSpPr>
        <p:spPr>
          <a:xfrm>
            <a:off x="839788" y="1494263"/>
            <a:ext cx="3932100" cy="4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r>
              <a:rPr lang="en-US">
                <a:solidFill>
                  <a:srgbClr val="292929"/>
                </a:solidFill>
              </a:rPr>
              <a:t>Cross-validation was used to determine the optimal number of PLS components to retain that minimize RMSE.</a:t>
            </a:r>
            <a:endParaRPr>
              <a:solidFill>
                <a:srgbClr val="292929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r>
              <a:rPr lang="en-US">
                <a:solidFill>
                  <a:srgbClr val="292929"/>
                </a:solidFill>
              </a:rPr>
              <a:t>same cross-validation sets for PLS and PCR</a:t>
            </a:r>
            <a:endParaRPr>
              <a:solidFill>
                <a:srgbClr val="292929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r>
              <a:rPr lang="en-US">
                <a:solidFill>
                  <a:srgbClr val="292929"/>
                </a:solidFill>
              </a:rPr>
              <a:t>PLS found the The root-mean-square deviation at 10 components, PCR found it at 35 components</a:t>
            </a:r>
            <a:endParaRPr>
              <a:solidFill>
                <a:srgbClr val="292929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endParaRPr>
              <a:solidFill>
                <a:srgbClr val="292929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sp>
        <p:nvSpPr>
          <p:cNvPr id="125" name="Google Shape;125;g2269a0ebe23_0_12"/>
          <p:cNvSpPr txBox="1">
            <a:spLocks noGrp="1"/>
          </p:cNvSpPr>
          <p:nvPr>
            <p:ph type="title"/>
          </p:nvPr>
        </p:nvSpPr>
        <p:spPr>
          <a:xfrm>
            <a:off x="839788" y="457201"/>
            <a:ext cx="3932100" cy="7359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1"/>
              <a:t>Is PLS better than PCR for Solubility Data?</a:t>
            </a:r>
            <a:endParaRPr sz="2000" b="1"/>
          </a:p>
        </p:txBody>
      </p:sp>
      <p:sp>
        <p:nvSpPr>
          <p:cNvPr id="126" name="Google Shape;126;g2269a0ebe23_0_12"/>
          <p:cNvSpPr>
            <a:spLocks noGrp="1"/>
          </p:cNvSpPr>
          <p:nvPr>
            <p:ph type="pic" idx="2"/>
          </p:nvPr>
        </p:nvSpPr>
        <p:spPr>
          <a:xfrm>
            <a:off x="5180000" y="267624"/>
            <a:ext cx="6172200" cy="5932500"/>
          </a:xfrm>
          <a:prstGeom prst="rect">
            <a:avLst/>
          </a:prstGeom>
          <a:noFill/>
          <a:ln>
            <a:noFill/>
          </a:ln>
        </p:spPr>
      </p:sp>
      <p:pic>
        <p:nvPicPr>
          <p:cNvPr id="127" name="Google Shape;127;g2269a0ebe23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5309" y="592424"/>
            <a:ext cx="3721590" cy="365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713678" y="267629"/>
            <a:ext cx="4154527" cy="5932449"/>
          </a:xfrm>
          <a:prstGeom prst="rect">
            <a:avLst/>
          </a:prstGeom>
          <a:solidFill>
            <a:schemeClr val="accent4">
              <a:alpha val="49803"/>
            </a:schemeClr>
          </a:solidFill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"/>
          <p:cNvSpPr txBox="1">
            <a:spLocks noGrp="1"/>
          </p:cNvSpPr>
          <p:nvPr>
            <p:ph type="body" idx="1"/>
          </p:nvPr>
        </p:nvSpPr>
        <p:spPr>
          <a:xfrm>
            <a:off x="839788" y="1494263"/>
            <a:ext cx="3932237" cy="437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600"/>
              <a:buNone/>
            </a:pPr>
            <a:endParaRPr u="sng">
              <a:solidFill>
                <a:srgbClr val="292929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800"/>
              <a:buNone/>
            </a:pPr>
            <a:r>
              <a:rPr lang="en-US" sz="1800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 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839788" y="457201"/>
            <a:ext cx="3932237" cy="73598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1"/>
              <a:t>How do we use it in R?</a:t>
            </a:r>
            <a:endParaRPr sz="2000" b="1"/>
          </a:p>
        </p:txBody>
      </p:sp>
      <p:sp>
        <p:nvSpPr>
          <p:cNvPr id="135" name="Google Shape;135;p6"/>
          <p:cNvSpPr>
            <a:spLocks noGrp="1"/>
          </p:cNvSpPr>
          <p:nvPr>
            <p:ph type="pic" idx="2"/>
          </p:nvPr>
        </p:nvSpPr>
        <p:spPr>
          <a:xfrm>
            <a:off x="5180012" y="267629"/>
            <a:ext cx="6172200" cy="4873625"/>
          </a:xfrm>
          <a:prstGeom prst="rect">
            <a:avLst/>
          </a:prstGeom>
          <a:noFill/>
          <a:ln>
            <a:noFill/>
          </a:ln>
        </p:spPr>
      </p:sp>
      <p:pic>
        <p:nvPicPr>
          <p:cNvPr id="136" name="Google Shape;13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800" y="1611909"/>
            <a:ext cx="3932225" cy="368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800" y="2289476"/>
            <a:ext cx="3613335" cy="25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6225" y="763178"/>
            <a:ext cx="4916200" cy="401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76C4-8AEE-D0F6-00EB-5CCC8A59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Penalized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B95E6-E031-D0EC-D8F2-6A337F2C9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78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C4AF92-9B14-18BE-6224-2CFA6E5CDB87}"/>
              </a:ext>
            </a:extLst>
          </p:cNvPr>
          <p:cNvSpPr/>
          <p:nvPr/>
        </p:nvSpPr>
        <p:spPr>
          <a:xfrm>
            <a:off x="624468" y="256478"/>
            <a:ext cx="4449337" cy="61443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65D5E-D0B0-1A4C-974F-CA8DA5A8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248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000" b="1" dirty="0"/>
              <a:t>Does OLS necessarily produce the lowest mean square error?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E35EA-D1E7-9E0B-78EB-9534664FE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53872"/>
            <a:ext cx="3932237" cy="458659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No.</a:t>
            </a:r>
          </a:p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 standard assumptions, the coefficients produced by OLS are </a:t>
            </a:r>
            <a:r>
              <a:rPr lang="en-US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unbiased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and, </a:t>
            </a:r>
            <a:r>
              <a:rPr lang="en-US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all unbiased linear techniques, this model has the lowest variance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</a:p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This means that there might be situations where </a:t>
            </a:r>
            <a:r>
              <a:rPr lang="en-US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can:</a:t>
            </a:r>
          </a:p>
          <a:p>
            <a:endParaRPr lang="en-US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give up a little bias to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greatly reduce variance, and </a:t>
            </a:r>
          </a:p>
          <a:p>
            <a:pPr algn="ctr"/>
            <a:endParaRPr lang="en-US" sz="2000" dirty="0">
              <a:solidFill>
                <a:srgbClr val="0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lower MSE.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Placeholder 4" descr="Bias-Variance Tradeoff in Machine Learning">
            <a:extLst>
              <a:ext uri="{FF2B5EF4-FFF2-40B4-BE49-F238E27FC236}">
                <a16:creationId xmlns:a16="http://schemas.microsoft.com/office/drawing/2014/main" id="{28AC709B-D538-E98C-09EE-14FB8944CBC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" r="2972"/>
          <a:stretch>
            <a:fillRect/>
          </a:stretch>
        </p:blipFill>
        <p:spPr bwMode="auto"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59D7E6-8BE0-E8DC-8196-B727C50DD3C7}"/>
              </a:ext>
            </a:extLst>
          </p:cNvPr>
          <p:cNvCxnSpPr>
            <a:cxnSpLocks/>
          </p:cNvCxnSpPr>
          <p:nvPr/>
        </p:nvCxnSpPr>
        <p:spPr>
          <a:xfrm>
            <a:off x="2810108" y="4137103"/>
            <a:ext cx="0" cy="401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A9201F-71A5-747E-D998-DC7DFAD1A2E2}"/>
              </a:ext>
            </a:extLst>
          </p:cNvPr>
          <p:cNvCxnSpPr>
            <a:cxnSpLocks/>
          </p:cNvCxnSpPr>
          <p:nvPr/>
        </p:nvCxnSpPr>
        <p:spPr>
          <a:xfrm>
            <a:off x="2805906" y="5003181"/>
            <a:ext cx="0" cy="401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115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B0C9A933-1A42-9274-8008-8B7F5365E902}"/>
              </a:ext>
            </a:extLst>
          </p:cNvPr>
          <p:cNvSpPr/>
          <p:nvPr/>
        </p:nvSpPr>
        <p:spPr>
          <a:xfrm>
            <a:off x="624468" y="245327"/>
            <a:ext cx="4301216" cy="599935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BFB95-9D75-4F30-8ACC-F73ED17BC06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8CAC5-EA10-A585-4CA8-1972B2C76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83112"/>
            <a:ext cx="3932237" cy="4385876"/>
          </a:xfrm>
        </p:spPr>
        <p:txBody>
          <a:bodyPr/>
          <a:lstStyle/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1.  A model that overfits.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pPr lvl="1"/>
            <a:r>
              <a:rPr lang="en-US" dirty="0"/>
              <a:t>We don’t know if our model overfits until we test it, but overfitting will lead to high variance on the test set.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 startAt="2"/>
            </a:pPr>
            <a:r>
              <a:rPr lang="en-US" b="1" dirty="0">
                <a:solidFill>
                  <a:srgbClr val="7030A0"/>
                </a:solidFill>
              </a:rPr>
              <a:t>Multicollinearity.</a:t>
            </a:r>
          </a:p>
          <a:p>
            <a:pPr marL="342900" indent="-342900">
              <a:buAutoNum type="arabicPeriod" startAt="2"/>
            </a:pPr>
            <a:endParaRPr lang="en-US" b="1" dirty="0">
              <a:solidFill>
                <a:srgbClr val="7030A0"/>
              </a:solidFill>
            </a:endParaRPr>
          </a:p>
          <a:p>
            <a:pPr lvl="1"/>
            <a:r>
              <a:rPr lang="en-US" sz="1200" dirty="0"/>
              <a:t>Multicollinearity inflates the standard errors, and the variance, of coefficients.  That’s why we us the variance inflation factor to detect it.</a:t>
            </a:r>
          </a:p>
          <a:p>
            <a:pPr marL="342900" indent="-342900">
              <a:buAutoNum type="arabicPeriod" startAt="2"/>
            </a:pP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1026" name="Picture 2" descr="Image result for archery targets">
            <a:extLst>
              <a:ext uri="{FF2B5EF4-FFF2-40B4-BE49-F238E27FC236}">
                <a16:creationId xmlns:a16="http://schemas.microsoft.com/office/drawing/2014/main" id="{DFD4CFBB-A73E-D574-2FB1-6010B28BC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385" y="2229896"/>
            <a:ext cx="209550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archery targets">
            <a:extLst>
              <a:ext uri="{FF2B5EF4-FFF2-40B4-BE49-F238E27FC236}">
                <a16:creationId xmlns:a16="http://schemas.microsoft.com/office/drawing/2014/main" id="{62BCD8DE-F084-1371-3CF8-146CA5B2C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376" y="2229895"/>
            <a:ext cx="209550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971DD72E-86A9-0025-EA97-E4A400DD8028}"/>
              </a:ext>
            </a:extLst>
          </p:cNvPr>
          <p:cNvGrpSpPr/>
          <p:nvPr/>
        </p:nvGrpSpPr>
        <p:grpSpPr>
          <a:xfrm>
            <a:off x="6478920" y="3122060"/>
            <a:ext cx="290160" cy="156240"/>
            <a:chOff x="6478920" y="3122060"/>
            <a:chExt cx="290160" cy="15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BE8B716-2ACB-1E98-5ABE-A43F846D80E4}"/>
                    </a:ext>
                  </a:extLst>
                </p14:cNvPr>
                <p14:cNvContentPartPr/>
                <p14:nvPr/>
              </p14:nvContentPartPr>
              <p14:xfrm>
                <a:off x="6690240" y="327794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BE8B716-2ACB-1E98-5ABE-A43F846D80E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27600" y="32153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18EC2CD-FCC5-FFC2-DECD-AEB5E03FB300}"/>
                    </a:ext>
                  </a:extLst>
                </p14:cNvPr>
                <p14:cNvContentPartPr/>
                <p14:nvPr/>
              </p14:nvContentPartPr>
              <p14:xfrm>
                <a:off x="6768720" y="3122060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18EC2CD-FCC5-FFC2-DECD-AEB5E03FB30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06080" y="30594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5AD968B-9BCA-DF36-BF55-DDE5BA48994B}"/>
                    </a:ext>
                  </a:extLst>
                </p14:cNvPr>
                <p14:cNvContentPartPr/>
                <p14:nvPr/>
              </p14:nvContentPartPr>
              <p14:xfrm>
                <a:off x="6478920" y="3200180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5AD968B-9BCA-DF36-BF55-DDE5BA48994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15920" y="31371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53D684C-F209-F03B-0C2A-FDFA2FE681D3}"/>
                  </a:ext>
                </a:extLst>
              </p14:cNvPr>
              <p14:cNvContentPartPr/>
              <p14:nvPr/>
            </p14:nvContentPartPr>
            <p14:xfrm>
              <a:off x="6724080" y="359042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53D684C-F209-F03B-0C2A-FDFA2FE681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1080" y="35277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B6B797D-D4BF-3B52-B4D0-266EDB9E7523}"/>
                  </a:ext>
                </a:extLst>
              </p14:cNvPr>
              <p14:cNvContentPartPr/>
              <p14:nvPr/>
            </p14:nvContentPartPr>
            <p14:xfrm>
              <a:off x="7025040" y="278762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B6B797D-D4BF-3B52-B4D0-266EDB9E75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62040" y="27246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8803F48-CB21-010A-FFC7-DD9A3C9C9F1C}"/>
                  </a:ext>
                </a:extLst>
              </p14:cNvPr>
              <p14:cNvContentPartPr/>
              <p14:nvPr/>
            </p14:nvContentPartPr>
            <p14:xfrm>
              <a:off x="6211080" y="2564420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8803F48-CB21-010A-FFC7-DD9A3C9C9F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48440" y="25017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FBAA734-0708-5112-756D-F5140F078C10}"/>
                  </a:ext>
                </a:extLst>
              </p14:cNvPr>
              <p14:cNvContentPartPr/>
              <p14:nvPr/>
            </p14:nvContentPartPr>
            <p14:xfrm>
              <a:off x="7158960" y="3913700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FBAA734-0708-5112-756D-F5140F078C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6320" y="38507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5D786A9-0177-B3DF-DE2E-221541B803D8}"/>
                  </a:ext>
                </a:extLst>
              </p14:cNvPr>
              <p14:cNvContentPartPr/>
              <p14:nvPr/>
            </p14:nvContentPartPr>
            <p14:xfrm>
              <a:off x="6154920" y="374666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5D786A9-0177-B3DF-DE2E-221541B803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2280" y="36840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5185A13-FF20-BACE-AEBE-D59E1A320319}"/>
                  </a:ext>
                </a:extLst>
              </p14:cNvPr>
              <p14:cNvContentPartPr/>
              <p14:nvPr/>
            </p14:nvContentPartPr>
            <p14:xfrm>
              <a:off x="7459920" y="2943860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5185A13-FF20-BACE-AEBE-D59E1A3203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7280" y="28812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0DC6B40-E50B-E738-7280-1851938FC8A5}"/>
                  </a:ext>
                </a:extLst>
              </p14:cNvPr>
              <p14:cNvContentPartPr/>
              <p14:nvPr/>
            </p14:nvContentPartPr>
            <p14:xfrm>
              <a:off x="5809320" y="3144380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0DC6B40-E50B-E738-7280-1851938FC8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6680" y="30817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92C3854-D978-EBCC-8EEE-2A15223E8F3B}"/>
                  </a:ext>
                </a:extLst>
              </p14:cNvPr>
              <p14:cNvContentPartPr/>
              <p14:nvPr/>
            </p14:nvContentPartPr>
            <p14:xfrm>
              <a:off x="7471440" y="3545780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92C3854-D978-EBCC-8EEE-2A15223E8F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08440" y="34827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E9CB4CD-95F8-ED72-BACF-B1EE5657CD39}"/>
                  </a:ext>
                </a:extLst>
              </p14:cNvPr>
              <p14:cNvContentPartPr/>
              <p14:nvPr/>
            </p14:nvContentPartPr>
            <p14:xfrm>
              <a:off x="6445080" y="421502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E9CB4CD-95F8-ED72-BACF-B1EE5657CD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2080" y="41523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1F4218C-402B-0A92-DBF7-C0293B76B4DF}"/>
                  </a:ext>
                </a:extLst>
              </p14:cNvPr>
              <p14:cNvContentPartPr/>
              <p14:nvPr/>
            </p14:nvContentPartPr>
            <p14:xfrm>
              <a:off x="6936120" y="2341580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1F4218C-402B-0A92-DBF7-C0293B76B4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73120" y="227894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F4283081-8D9D-C0D9-03FD-B60C02B22DFB}"/>
              </a:ext>
            </a:extLst>
          </p:cNvPr>
          <p:cNvGrpSpPr/>
          <p:nvPr/>
        </p:nvGrpSpPr>
        <p:grpSpPr>
          <a:xfrm>
            <a:off x="9344160" y="2899220"/>
            <a:ext cx="379800" cy="501840"/>
            <a:chOff x="9344160" y="2899220"/>
            <a:chExt cx="379800" cy="50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A6BAAF1-2310-A3E4-9F9A-362430722DAC}"/>
                    </a:ext>
                  </a:extLst>
                </p14:cNvPr>
                <p14:cNvContentPartPr/>
                <p14:nvPr/>
              </p14:nvContentPartPr>
              <p14:xfrm>
                <a:off x="9533880" y="3032780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A6BAAF1-2310-A3E4-9F9A-362430722DA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471240" y="29701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AEB6F2B-30E8-14B5-7C3C-0C9048AC830C}"/>
                    </a:ext>
                  </a:extLst>
                </p14:cNvPr>
                <p14:cNvContentPartPr/>
                <p14:nvPr/>
              </p14:nvContentPartPr>
              <p14:xfrm>
                <a:off x="9723600" y="2988140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AEB6F2B-30E8-14B5-7C3C-0C9048AC830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660960" y="29251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B7B2333-CD5E-1BEA-2233-4890046F858E}"/>
                    </a:ext>
                  </a:extLst>
                </p14:cNvPr>
                <p14:cNvContentPartPr/>
                <p14:nvPr/>
              </p14:nvContentPartPr>
              <p14:xfrm>
                <a:off x="9344160" y="2899220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B7B2333-CD5E-1BEA-2233-4890046F858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281520" y="28362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F121E7-8E9D-45A8-A417-1D0BD02B8CA9}"/>
                    </a:ext>
                  </a:extLst>
                </p14:cNvPr>
                <p14:cNvContentPartPr/>
                <p14:nvPr/>
              </p14:nvContentPartPr>
              <p14:xfrm>
                <a:off x="9378000" y="3222500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F121E7-8E9D-45A8-A417-1D0BD02B8CA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15360" y="31595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D9C1BA5-554C-E865-1BFB-D5AC752580BB}"/>
                    </a:ext>
                  </a:extLst>
                </p14:cNvPr>
                <p14:cNvContentPartPr/>
                <p14:nvPr/>
              </p14:nvContentPartPr>
              <p14:xfrm>
                <a:off x="9545400" y="3234020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D9C1BA5-554C-E865-1BFB-D5AC752580B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482400" y="31710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3F20417-67F9-DD8A-69B5-971F4A8678F6}"/>
                    </a:ext>
                  </a:extLst>
                </p14:cNvPr>
                <p14:cNvContentPartPr/>
                <p14:nvPr/>
              </p14:nvContentPartPr>
              <p14:xfrm>
                <a:off x="9456120" y="3400700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3F20417-67F9-DD8A-69B5-971F4A8678F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93120" y="33380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4FD3D62-FCAE-563E-F267-978D23882E5F}"/>
                    </a:ext>
                  </a:extLst>
                </p14:cNvPr>
                <p14:cNvContentPartPr/>
                <p14:nvPr/>
              </p14:nvContentPartPr>
              <p14:xfrm>
                <a:off x="9656640" y="3334100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4FD3D62-FCAE-563E-F267-978D23882E5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593640" y="32714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852C3E6-7FFD-E491-D161-44C95793F4CC}"/>
                    </a:ext>
                  </a:extLst>
                </p14:cNvPr>
                <p14:cNvContentPartPr/>
                <p14:nvPr/>
              </p14:nvContentPartPr>
              <p14:xfrm>
                <a:off x="9701280" y="3155540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852C3E6-7FFD-E491-D161-44C95793F4C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638640" y="30925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F6F1046-1C50-8019-9BEF-700CFCF12DED}"/>
              </a:ext>
            </a:extLst>
          </p:cNvPr>
          <p:cNvSpPr txBox="1"/>
          <p:nvPr/>
        </p:nvSpPr>
        <p:spPr>
          <a:xfrm>
            <a:off x="5753977" y="1566569"/>
            <a:ext cx="1940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Drunk archer with great eyesight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F7A289-86AA-B6E5-1906-96FD0A7EBFA8}"/>
              </a:ext>
            </a:extLst>
          </p:cNvPr>
          <p:cNvSpPr txBox="1"/>
          <p:nvPr/>
        </p:nvSpPr>
        <p:spPr>
          <a:xfrm>
            <a:off x="8686537" y="1561221"/>
            <a:ext cx="1940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Sober archer with astigmatism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8AD83B-26B9-E073-F908-3BFE99EE3F5C}"/>
              </a:ext>
            </a:extLst>
          </p:cNvPr>
          <p:cNvSpPr txBox="1"/>
          <p:nvPr/>
        </p:nvSpPr>
        <p:spPr>
          <a:xfrm>
            <a:off x="6099457" y="5101488"/>
            <a:ext cx="431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MSE = Var(</a:t>
            </a:r>
            <a:r>
              <a:rPr lang="en-US" sz="1800" i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f̂(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x</a:t>
            </a:r>
            <a:r>
              <a:rPr lang="en-US" sz="1800" baseline="-250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)) + [Bias(</a:t>
            </a:r>
            <a:r>
              <a:rPr lang="en-US" sz="1800" i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f̂(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x</a:t>
            </a:r>
            <a:r>
              <a:rPr lang="en-US" sz="1800" baseline="-250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))]</a:t>
            </a:r>
            <a:r>
              <a:rPr lang="en-US" sz="1800" baseline="300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 + Var(ε) 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4A7496D-45D0-ED5F-88A9-3A147BF93FAC}"/>
              </a:ext>
            </a:extLst>
          </p:cNvPr>
          <p:cNvSpPr txBox="1"/>
          <p:nvPr/>
        </p:nvSpPr>
        <p:spPr>
          <a:xfrm>
            <a:off x="6056025" y="4376398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High V, low 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E86CC9-7928-8CC9-06C5-E4CB299E6982}"/>
              </a:ext>
            </a:extLst>
          </p:cNvPr>
          <p:cNvSpPr txBox="1"/>
          <p:nvPr/>
        </p:nvSpPr>
        <p:spPr>
          <a:xfrm>
            <a:off x="9010905" y="4370123"/>
            <a:ext cx="1305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Low V, high B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8CEF60FA-7211-8281-F5C1-FD3E119FD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5864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2000" b="1" dirty="0"/>
              <a:t>Under what circumstances might a small reduction in bias lead to a large decrease in variance?</a:t>
            </a:r>
          </a:p>
        </p:txBody>
      </p:sp>
    </p:spTree>
    <p:extLst>
      <p:ext uri="{BB962C8B-B14F-4D97-AF65-F5344CB8AC3E}">
        <p14:creationId xmlns:p14="http://schemas.microsoft.com/office/powerpoint/2010/main" val="1488642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0DEF2C-17D2-35FD-EEB9-11CDCE14068D}"/>
              </a:ext>
            </a:extLst>
          </p:cNvPr>
          <p:cNvSpPr/>
          <p:nvPr/>
        </p:nvSpPr>
        <p:spPr>
          <a:xfrm>
            <a:off x="713678" y="267629"/>
            <a:ext cx="4154527" cy="593244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563E6-BF35-8AE5-BE88-9A1CDB6FB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93181"/>
            <a:ext cx="3932237" cy="4763119"/>
          </a:xfrm>
        </p:spPr>
        <p:txBody>
          <a:bodyPr>
            <a:normAutofit fontScale="92500" lnSpcReduction="20000"/>
          </a:bodyPr>
          <a:lstStyle/>
          <a:p>
            <a:endParaRPr lang="en-US" sz="1800" dirty="0">
              <a:solidFill>
                <a:srgbClr val="000000"/>
              </a:solidFill>
              <a:effectLst/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b="1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Regularization restricts the size of the coefficients.  </a:t>
            </a:r>
            <a:r>
              <a:rPr lang="en-US" sz="1700" b="1" spc="-5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 adds a penalty to how big the beta vector can get.</a:t>
            </a:r>
          </a:p>
          <a:p>
            <a:r>
              <a:rPr lang="en-US" sz="1700" spc="-5" dirty="0">
                <a:solidFill>
                  <a:srgbClr val="292929"/>
                </a:solidFill>
                <a:cs typeface="Times New Roman" panose="02020603050405020304" pitchFamily="18" charset="0"/>
              </a:rPr>
              <a:t>By restricting the overall “beta budget,”  variance will be reduced but the algorithm can no longer guarantee unbiased estimators.</a:t>
            </a:r>
          </a:p>
          <a:p>
            <a:r>
              <a:rPr lang="en-US" sz="1700" spc="-5" dirty="0">
                <a:solidFill>
                  <a:srgbClr val="292929"/>
                </a:solidFill>
                <a:cs typeface="Times New Roman" panose="02020603050405020304" pitchFamily="18" charset="0"/>
              </a:rPr>
              <a:t>The most common forms are </a:t>
            </a:r>
          </a:p>
          <a:p>
            <a:r>
              <a:rPr lang="en-US" sz="1700" spc="-5" dirty="0">
                <a:solidFill>
                  <a:srgbClr val="292929"/>
                </a:solidFill>
                <a:cs typeface="Times New Roman" panose="02020603050405020304" pitchFamily="18" charset="0"/>
              </a:rPr>
              <a:t>	* </a:t>
            </a:r>
            <a:r>
              <a:rPr lang="en-US" sz="1700" b="1" spc="-5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Lasso, </a:t>
            </a:r>
          </a:p>
          <a:p>
            <a:r>
              <a:rPr lang="en-US" sz="1700" spc="-5" dirty="0">
                <a:solidFill>
                  <a:srgbClr val="292929"/>
                </a:solidFill>
                <a:cs typeface="Times New Roman" panose="02020603050405020304" pitchFamily="18" charset="0"/>
              </a:rPr>
              <a:t>	* </a:t>
            </a:r>
            <a:r>
              <a:rPr lang="en-US" sz="1700" b="1" spc="-5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Ridge, </a:t>
            </a:r>
            <a:r>
              <a:rPr lang="en-US" sz="1700" spc="-5" dirty="0">
                <a:cs typeface="Times New Roman" panose="02020603050405020304" pitchFamily="18" charset="0"/>
              </a:rPr>
              <a:t>and</a:t>
            </a:r>
            <a:r>
              <a:rPr lang="en-US" sz="1700" b="1" spc="-5" dirty="0">
                <a:cs typeface="Times New Roman" panose="02020603050405020304" pitchFamily="18" charset="0"/>
              </a:rPr>
              <a:t> </a:t>
            </a:r>
          </a:p>
          <a:p>
            <a:r>
              <a:rPr lang="en-US" sz="1700" spc="-5" dirty="0">
                <a:solidFill>
                  <a:srgbClr val="292929"/>
                </a:solidFill>
                <a:cs typeface="Times New Roman" panose="02020603050405020304" pitchFamily="18" charset="0"/>
              </a:rPr>
              <a:t>	* </a:t>
            </a:r>
            <a:r>
              <a:rPr lang="en-US" sz="1700" b="1" spc="-5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Elastic Net</a:t>
            </a:r>
            <a:endParaRPr lang="en-US" sz="1700" spc="-5" dirty="0">
              <a:solidFill>
                <a:srgbClr val="292929"/>
              </a:solidFill>
              <a:cs typeface="Times New Roman" panose="02020603050405020304" pitchFamily="18" charset="0"/>
            </a:endParaRPr>
          </a:p>
          <a:p>
            <a:r>
              <a:rPr lang="en-US" sz="1700" u="sng" spc="-5" dirty="0">
                <a:solidFill>
                  <a:srgbClr val="29292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role of Lambda </a:t>
            </a:r>
            <a:r>
              <a:rPr lang="en-US" sz="1700" spc="-5" dirty="0">
                <a:solidFill>
                  <a:srgbClr val="292929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Regularization utilizes the parameter lambda to control the amount of penalty.</a:t>
            </a:r>
          </a:p>
          <a:p>
            <a:r>
              <a:rPr lang="en-US" sz="1700" u="sng" spc="-5" dirty="0">
                <a:solidFill>
                  <a:srgbClr val="29292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Interpretability – </a:t>
            </a:r>
            <a:r>
              <a:rPr lang="en-US" sz="1700" spc="-5" dirty="0">
                <a:solidFill>
                  <a:srgbClr val="292929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Regularized models are less interpretable because the coefficients are artificially reduced toward 0.</a:t>
            </a:r>
            <a:endParaRPr lang="en-US" sz="1700" spc="-5" dirty="0">
              <a:solidFill>
                <a:srgbClr val="292929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700" spc="-5" dirty="0">
              <a:solidFill>
                <a:srgbClr val="292929"/>
              </a:solidFill>
              <a:cs typeface="Times New Roman" panose="02020603050405020304" pitchFamily="18" charset="0"/>
            </a:endParaRPr>
          </a:p>
          <a:p>
            <a:endParaRPr lang="en-US" sz="1700" spc="-5" dirty="0">
              <a:solidFill>
                <a:srgbClr val="292929"/>
              </a:solidFill>
              <a:cs typeface="Times New Roman" panose="02020603050405020304" pitchFamily="18" charset="0"/>
            </a:endParaRPr>
          </a:p>
          <a:p>
            <a:endParaRPr lang="en-US" sz="1800" spc="-5" dirty="0">
              <a:solidFill>
                <a:srgbClr val="292929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1B731A-D6BB-336A-DAD1-924201B2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7359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000" b="1" dirty="0"/>
              <a:t>How does regularization introduce bias and decrease variation?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39FC765-5F1E-5707-362F-51D7E772873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330144-7FAC-F824-7A83-7491DA411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561" y="2021274"/>
            <a:ext cx="4605454" cy="5323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697CF8-3536-3A6A-6E34-6C549E35A3E1}"/>
              </a:ext>
            </a:extLst>
          </p:cNvPr>
          <p:cNvSpPr txBox="1"/>
          <p:nvPr/>
        </p:nvSpPr>
        <p:spPr>
          <a:xfrm>
            <a:off x="5531007" y="2685573"/>
            <a:ext cx="23752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Lasso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puts a penalty on the l1-norm of your Beta vector. The l1-norm of a vector is the sum of the absolute values in the vector.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82DBE9-3B57-3A8C-9292-523A406F768E}"/>
              </a:ext>
            </a:extLst>
          </p:cNvPr>
          <p:cNvSpPr txBox="1"/>
          <p:nvPr/>
        </p:nvSpPr>
        <p:spPr>
          <a:xfrm>
            <a:off x="8317378" y="2713439"/>
            <a:ext cx="23752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Ridge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puts a penalty on the l2-norm of your Beta vector. The 2-norm of a vector is the square root of the sum of the squared values in the vector.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D02854-CDBD-F944-753D-A7810414F8BE}"/>
              </a:ext>
            </a:extLst>
          </p:cNvPr>
          <p:cNvSpPr txBox="1"/>
          <p:nvPr/>
        </p:nvSpPr>
        <p:spPr>
          <a:xfrm>
            <a:off x="5700694" y="4951876"/>
            <a:ext cx="504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Elastic net </a:t>
            </a:r>
            <a:r>
              <a:rPr lang="en-US" sz="1800" spc="-5" dirty="0">
                <a:solidFill>
                  <a:srgbClr val="292929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combines l1 and L2 penalties.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0DEF2C-17D2-35FD-EEB9-11CDCE14068D}"/>
              </a:ext>
            </a:extLst>
          </p:cNvPr>
          <p:cNvSpPr/>
          <p:nvPr/>
        </p:nvSpPr>
        <p:spPr>
          <a:xfrm>
            <a:off x="713678" y="267629"/>
            <a:ext cx="4154527" cy="593244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563E6-BF35-8AE5-BE88-9A1CDB6FB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94263"/>
            <a:ext cx="3932237" cy="4374725"/>
          </a:xfrm>
        </p:spPr>
        <p:txBody>
          <a:bodyPr/>
          <a:lstStyle/>
          <a:p>
            <a:r>
              <a:rPr lang="en-US" sz="1800" b="1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effect of Lasso (</a:t>
            </a:r>
            <a:r>
              <a:rPr lang="en-US" sz="1800" b="1" i="0" dirty="0">
                <a:solidFill>
                  <a:srgbClr val="7030A0"/>
                </a:solidFill>
                <a:effectLst/>
              </a:rPr>
              <a:t>least absolute shrinkage and selection operator) </a:t>
            </a:r>
            <a:r>
              <a:rPr lang="en-US" sz="1800" b="1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 that it may zero out some coefficients.</a:t>
            </a:r>
            <a:endParaRPr lang="en-US" sz="1800" spc="-5" dirty="0">
              <a:solidFill>
                <a:srgbClr val="292929"/>
              </a:solidFill>
              <a:cs typeface="Times New Roman" panose="02020603050405020304" pitchFamily="18" charset="0"/>
            </a:endParaRPr>
          </a:p>
          <a:p>
            <a:r>
              <a:rPr lang="en-US" spc="-5" dirty="0">
                <a:solidFill>
                  <a:srgbClr val="292929"/>
                </a:solidFill>
                <a:cs typeface="Times New Roman" panose="02020603050405020304" pitchFamily="18" charset="0"/>
              </a:rPr>
              <a:t>Thus, Lasso will outperform its cousins when there are a few features with high predictive power and many useless features with little predictive power. Lasso will remove the useless ones.</a:t>
            </a:r>
          </a:p>
          <a:p>
            <a:r>
              <a:rPr lang="en-US" sz="1800" spc="-5" dirty="0">
                <a:solidFill>
                  <a:srgbClr val="29292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	</a:t>
            </a:r>
          </a:p>
          <a:p>
            <a:endParaRPr lang="en-US" sz="1800" spc="-5" dirty="0">
              <a:solidFill>
                <a:srgbClr val="292929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1B731A-D6BB-336A-DAD1-924201B2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7359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000" b="1" dirty="0"/>
              <a:t>What are the advantages of Lasso Regression?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39FC765-5F1E-5707-362F-51D7E7728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267629"/>
            <a:ext cx="6172200" cy="4873625"/>
          </a:xfrm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271A9-ED81-7CF1-3B01-101E62DF9F83}"/>
              </a:ext>
            </a:extLst>
          </p:cNvPr>
          <p:cNvSpPr txBox="1"/>
          <p:nvPr/>
        </p:nvSpPr>
        <p:spPr>
          <a:xfrm>
            <a:off x="5429193" y="825191"/>
            <a:ext cx="5182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RSS = Σ(y</a:t>
            </a:r>
            <a:r>
              <a:rPr lang="el-GR" b="1" i="0" baseline="-25000" dirty="0">
                <a:solidFill>
                  <a:srgbClr val="000000"/>
                </a:solidFill>
                <a:effectLst/>
                <a:latin typeface="inherit"/>
              </a:rPr>
              <a:t>i</a:t>
            </a:r>
            <a:r>
              <a:rPr lang="el-G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– ŷ</a:t>
            </a:r>
            <a:r>
              <a:rPr lang="el-GR" b="1" i="0" baseline="-25000" dirty="0">
                <a:solidFill>
                  <a:srgbClr val="000000"/>
                </a:solidFill>
                <a:effectLst/>
                <a:latin typeface="inherit"/>
              </a:rPr>
              <a:t>i</a:t>
            </a:r>
            <a:r>
              <a:rPr lang="el-G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)</a:t>
            </a:r>
            <a:r>
              <a:rPr lang="el-GR" b="1" i="0" baseline="30000" dirty="0">
                <a:solidFill>
                  <a:srgbClr val="000000"/>
                </a:solidFill>
                <a:effectLst/>
                <a:latin typeface="inherit"/>
              </a:rPr>
              <a:t>2</a:t>
            </a:r>
            <a:r>
              <a:rPr lang="en-US" b="1" i="0" baseline="30000" dirty="0">
                <a:solidFill>
                  <a:srgbClr val="000000"/>
                </a:solidFill>
                <a:effectLst/>
                <a:latin typeface="inherit"/>
              </a:rPr>
              <a:t> +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+ </a:t>
            </a:r>
            <a:r>
              <a:rPr lang="el-G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λΣ|β</a:t>
            </a:r>
            <a:r>
              <a:rPr lang="en-US" b="1" i="0" baseline="-25000" dirty="0">
                <a:solidFill>
                  <a:srgbClr val="000000"/>
                </a:solidFill>
                <a:effectLst/>
                <a:latin typeface="inherit"/>
              </a:rPr>
              <a:t>j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|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C7821E-ACC8-6281-DFA1-7B5DD9397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494263"/>
            <a:ext cx="3848916" cy="2984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E2009F-AE77-0FF9-F3DD-91FBB59B0AB9}"/>
              </a:ext>
            </a:extLst>
          </p:cNvPr>
          <p:cNvSpPr txBox="1"/>
          <p:nvPr/>
        </p:nvSpPr>
        <p:spPr>
          <a:xfrm>
            <a:off x="6362700" y="5363737"/>
            <a:ext cx="4989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Qiao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Jialu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Sui,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Rubo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Zhang, Lei &amp; Wang, </a:t>
            </a:r>
            <a:r>
              <a:rPr lang="en-US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Jiannan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(2020). Construction of a Risk Model Associated with Prognosis of Post-Stroke Depression Based on Magnetic Resonance Spectroscopy. Neuropsychiatric Disease and Treatment. Volume 16. 1171-1180. 10.2147/NDT.S245129.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9381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0DEF2C-17D2-35FD-EEB9-11CDCE14068D}"/>
              </a:ext>
            </a:extLst>
          </p:cNvPr>
          <p:cNvSpPr/>
          <p:nvPr/>
        </p:nvSpPr>
        <p:spPr>
          <a:xfrm>
            <a:off x="713678" y="267629"/>
            <a:ext cx="4154527" cy="593244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563E6-BF35-8AE5-BE88-9A1CDB6FB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94263"/>
            <a:ext cx="3932237" cy="4374725"/>
          </a:xfrm>
        </p:spPr>
        <p:txBody>
          <a:bodyPr>
            <a:normAutofit lnSpcReduction="10000"/>
          </a:bodyPr>
          <a:lstStyle/>
          <a:p>
            <a:r>
              <a:rPr lang="en-US" sz="1800" b="1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effect of Ridge regression is to reduce the coefficients of features with low predictive power, but not drop them altogether.</a:t>
            </a:r>
            <a:endParaRPr lang="en-US" sz="1800" spc="-5" dirty="0">
              <a:solidFill>
                <a:srgbClr val="292929"/>
              </a:solidFill>
              <a:cs typeface="Times New Roman" panose="02020603050405020304" pitchFamily="18" charset="0"/>
            </a:endParaRPr>
          </a:p>
          <a:p>
            <a:r>
              <a:rPr lang="en-US" spc="-5" dirty="0">
                <a:solidFill>
                  <a:srgbClr val="292929"/>
                </a:solidFill>
                <a:cs typeface="Times New Roman" panose="02020603050405020304" pitchFamily="18" charset="0"/>
              </a:rPr>
              <a:t>Thus, Ridge will outperform its cousins when there are a lot of features with high predictive power and few useless features with little predictive power. Ridge will retain all the features.</a:t>
            </a:r>
          </a:p>
          <a:p>
            <a:r>
              <a:rPr lang="en-US" spc="-5" dirty="0">
                <a:solidFill>
                  <a:srgbClr val="292929"/>
                </a:solidFill>
                <a:cs typeface="Times New Roman" panose="02020603050405020304" pitchFamily="18" charset="0"/>
              </a:rPr>
              <a:t>Because of the squared term, Ridge also pays attention to the largest coefficients.   </a:t>
            </a:r>
          </a:p>
          <a:p>
            <a:r>
              <a:rPr lang="en-US" u="sng" spc="-5" dirty="0">
                <a:solidFill>
                  <a:srgbClr val="292929"/>
                </a:solidFill>
                <a:cs typeface="Times New Roman" panose="02020603050405020304" pitchFamily="18" charset="0"/>
              </a:rPr>
              <a:t>Elastic Net </a:t>
            </a:r>
            <a:r>
              <a:rPr lang="en-US" spc="-5" dirty="0">
                <a:solidFill>
                  <a:srgbClr val="292929"/>
                </a:solidFill>
                <a:cs typeface="Times New Roman" panose="02020603050405020304" pitchFamily="18" charset="0"/>
              </a:rPr>
              <a:t>– Elastic net combines an L1 penalty with an L2 penalty.  In cases where neither Ridge nor Lasso are clearly favored, elastic net often performs best.</a:t>
            </a:r>
            <a:endParaRPr lang="en-US" u="sng" spc="-5" dirty="0">
              <a:solidFill>
                <a:srgbClr val="292929"/>
              </a:solidFill>
              <a:cs typeface="Times New Roman" panose="02020603050405020304" pitchFamily="18" charset="0"/>
            </a:endParaRPr>
          </a:p>
          <a:p>
            <a:r>
              <a:rPr lang="en-US" sz="1800" spc="-5" dirty="0">
                <a:solidFill>
                  <a:srgbClr val="292929"/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 	</a:t>
            </a:r>
          </a:p>
          <a:p>
            <a:endParaRPr lang="en-US" sz="1800" spc="-5" dirty="0">
              <a:solidFill>
                <a:srgbClr val="292929"/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1B731A-D6BB-336A-DAD1-924201B2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7359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000" b="1" dirty="0"/>
              <a:t>What are the advantages of Ridge Regression?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39FC765-5F1E-5707-362F-51D7E7728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267629"/>
            <a:ext cx="6172200" cy="4873625"/>
          </a:xfrm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271A9-ED81-7CF1-3B01-101E62DF9F83}"/>
              </a:ext>
            </a:extLst>
          </p:cNvPr>
          <p:cNvSpPr txBox="1"/>
          <p:nvPr/>
        </p:nvSpPr>
        <p:spPr>
          <a:xfrm>
            <a:off x="5429193" y="825191"/>
            <a:ext cx="5182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RSS = Σ(y</a:t>
            </a:r>
            <a:r>
              <a:rPr lang="el-GR" b="1" i="0" baseline="-25000" dirty="0">
                <a:solidFill>
                  <a:srgbClr val="000000"/>
                </a:solidFill>
                <a:effectLst/>
                <a:latin typeface="inherit"/>
              </a:rPr>
              <a:t>i</a:t>
            </a:r>
            <a:r>
              <a:rPr lang="el-G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– ŷ</a:t>
            </a:r>
            <a:r>
              <a:rPr lang="el-GR" b="1" i="0" baseline="-25000" dirty="0">
                <a:solidFill>
                  <a:srgbClr val="000000"/>
                </a:solidFill>
                <a:effectLst/>
                <a:latin typeface="inherit"/>
              </a:rPr>
              <a:t>i</a:t>
            </a:r>
            <a:r>
              <a:rPr lang="el-G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)</a:t>
            </a:r>
            <a:r>
              <a:rPr lang="el-GR" b="1" i="0" baseline="30000" dirty="0">
                <a:solidFill>
                  <a:srgbClr val="000000"/>
                </a:solidFill>
                <a:effectLst/>
                <a:latin typeface="inherit"/>
              </a:rPr>
              <a:t>2</a:t>
            </a:r>
            <a:r>
              <a:rPr lang="en-US" b="1" i="0" baseline="30000" dirty="0">
                <a:solidFill>
                  <a:srgbClr val="000000"/>
                </a:solidFill>
                <a:effectLst/>
                <a:latin typeface="inherit"/>
              </a:rPr>
              <a:t> +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+ </a:t>
            </a:r>
            <a:r>
              <a:rPr lang="el-GR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λΣβ</a:t>
            </a:r>
            <a:r>
              <a:rPr lang="en-US" b="1" i="0" baseline="-25000" dirty="0">
                <a:solidFill>
                  <a:srgbClr val="000000"/>
                </a:solidFill>
                <a:effectLst/>
                <a:latin typeface="inherit"/>
              </a:rPr>
              <a:t>j</a:t>
            </a:r>
            <a:r>
              <a:rPr lang="en-US" b="1" i="0" baseline="30000" dirty="0">
                <a:solidFill>
                  <a:srgbClr val="000000"/>
                </a:solidFill>
                <a:effectLst/>
                <a:latin typeface="inherit"/>
              </a:rPr>
              <a:t>2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C7821E-ACC8-6281-DFA1-7B5DD9397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1611900"/>
            <a:ext cx="3848916" cy="2749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E2009F-AE77-0FF9-F3DD-91FBB59B0AB9}"/>
              </a:ext>
            </a:extLst>
          </p:cNvPr>
          <p:cNvSpPr txBox="1"/>
          <p:nvPr/>
        </p:nvSpPr>
        <p:spPr>
          <a:xfrm>
            <a:off x="6362700" y="5363737"/>
            <a:ext cx="4989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https://bookdown.org/tpinto_home/Regularisation/ridge-regression.html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6413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C4AF92-9B14-18BE-6224-2CFA6E5CDB87}"/>
              </a:ext>
            </a:extLst>
          </p:cNvPr>
          <p:cNvSpPr/>
          <p:nvPr/>
        </p:nvSpPr>
        <p:spPr>
          <a:xfrm>
            <a:off x="624468" y="256478"/>
            <a:ext cx="4449337" cy="61443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65D5E-D0B0-1A4C-974F-CA8DA5A8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43944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000" b="1" dirty="0"/>
              <a:t>What is Linear Regression?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E35EA-D1E7-9E0B-78EB-9534664FE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135700"/>
            <a:ext cx="3932237" cy="5265099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inear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regression is a method for fitting a linear regression model to a set of data.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Ordinary least squares regression, partial least squares (PLS), penalized models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goal of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ordinary least square 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OLS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to find the line that minimizes the sum of the squared errors between the predicted and actual values.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CN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 The coefficients in an OLS regression model represent the change in the dependent variable associated with a one-unit change in the independent variable, holding all other variables constant. The intercept represents the value of the dependent variable when all independent variables are zero.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01FEDDC-8605-4C1D-88E9-41AB9ED15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825" y="606645"/>
            <a:ext cx="3457575" cy="4191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0F8F58A-3710-3C04-F783-F35D752ACFA9}"/>
              </a:ext>
            </a:extLst>
          </p:cNvPr>
          <p:cNvSpPr txBox="1"/>
          <p:nvPr/>
        </p:nvSpPr>
        <p:spPr>
          <a:xfrm>
            <a:off x="5753100" y="272534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Formula to Linear Regression: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C8BBD2C-70CF-41F7-0B34-E4BAB8D7F2B4}"/>
              </a:ext>
            </a:extLst>
          </p:cNvPr>
          <p:cNvSpPr txBox="1"/>
          <p:nvPr/>
        </p:nvSpPr>
        <p:spPr>
          <a:xfrm>
            <a:off x="5753100" y="1076818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400" dirty="0">
                <a:effectLst/>
              </a:rPr>
              <a:t>y</a:t>
            </a:r>
            <a:r>
              <a:rPr lang="en-US" altLang="zh-CN" sz="1400" dirty="0"/>
              <a:t> is the variable to be forecast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400" dirty="0">
                <a:effectLst/>
              </a:rPr>
              <a:t>x1,…,</a:t>
            </a:r>
            <a:r>
              <a:rPr lang="en-US" altLang="zh-CN" sz="1400" dirty="0" err="1">
                <a:effectLst/>
              </a:rPr>
              <a:t>xk</a:t>
            </a:r>
            <a:r>
              <a:rPr lang="en-US" altLang="zh-CN" sz="1400" dirty="0"/>
              <a:t> are the </a:t>
            </a:r>
            <a:r>
              <a:rPr lang="en-US" altLang="zh-CN" sz="1400" dirty="0">
                <a:effectLst/>
              </a:rPr>
              <a:t>k</a:t>
            </a:r>
            <a:r>
              <a:rPr lang="en-US" altLang="zh-CN" sz="1400" dirty="0"/>
              <a:t> predictor variables.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400" dirty="0"/>
              <a:t>coefficients </a:t>
            </a:r>
            <a:r>
              <a:rPr lang="en-US" altLang="zh-CN" sz="1400" dirty="0">
                <a:effectLst/>
              </a:rPr>
              <a:t>β1,…,βk</a:t>
            </a:r>
            <a:r>
              <a:rPr lang="en-US" altLang="zh-CN" sz="1400" dirty="0"/>
              <a:t> measure the effect of each predictor after taking into account the effects of all the other predictors in the model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8D663A2-4554-88E2-B88E-2AC7D3169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699" y="2177248"/>
            <a:ext cx="6333094" cy="371091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88F6131-311B-5F67-4EC0-B773F2296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287" y="5864176"/>
            <a:ext cx="4810125" cy="7743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3189A3-A45C-B855-415D-BF6F3C0CC5B8}"/>
              </a:ext>
            </a:extLst>
          </p:cNvPr>
          <p:cNvSpPr txBox="1"/>
          <p:nvPr/>
        </p:nvSpPr>
        <p:spPr>
          <a:xfrm>
            <a:off x="8329612" y="6638533"/>
            <a:ext cx="38925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/>
              <a:t>Forecasting: Principles and Practice Hyndman 3</a:t>
            </a:r>
            <a:r>
              <a:rPr lang="en-US" altLang="zh-CN" sz="1200" b="1" baseline="30000" dirty="0"/>
              <a:t>rd</a:t>
            </a:r>
            <a:r>
              <a:rPr lang="en-US" altLang="zh-CN" sz="1200" b="1" dirty="0"/>
              <a:t> ed </a:t>
            </a:r>
          </a:p>
        </p:txBody>
      </p:sp>
    </p:spTree>
    <p:extLst>
      <p:ext uri="{BB962C8B-B14F-4D97-AF65-F5344CB8AC3E}">
        <p14:creationId xmlns:p14="http://schemas.microsoft.com/office/powerpoint/2010/main" val="847158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0DEF2C-17D2-35FD-EEB9-11CDCE14068D}"/>
              </a:ext>
            </a:extLst>
          </p:cNvPr>
          <p:cNvSpPr/>
          <p:nvPr/>
        </p:nvSpPr>
        <p:spPr>
          <a:xfrm>
            <a:off x="713678" y="267629"/>
            <a:ext cx="4154527" cy="593244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563E6-BF35-8AE5-BE88-9A1CDB6FB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94263"/>
            <a:ext cx="3932237" cy="4374725"/>
          </a:xfrm>
        </p:spPr>
        <p:txBody>
          <a:bodyPr/>
          <a:lstStyle/>
          <a:p>
            <a:r>
              <a:rPr lang="en-US" sz="1800" b="1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 your goal is prediction, you can perform k-fold cross validation and find which model produces the lowest test mean squared error.</a:t>
            </a:r>
            <a:endParaRPr lang="en-US" sz="1800" spc="-5" dirty="0">
              <a:solidFill>
                <a:srgbClr val="292929"/>
              </a:solidFill>
              <a:cs typeface="Times New Roman" panose="02020603050405020304" pitchFamily="18" charset="0"/>
            </a:endParaRPr>
          </a:p>
          <a:p>
            <a:r>
              <a:rPr lang="en-US" spc="-5" dirty="0">
                <a:solidFill>
                  <a:srgbClr val="2929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course, models may serve many purposes – inference, communicability, consideration of computer resources, etc.  These factors might also be considered in building the optimal model.</a:t>
            </a:r>
            <a:endParaRPr lang="en-US" dirty="0"/>
          </a:p>
          <a:p>
            <a:r>
              <a:rPr lang="en-US" u="sng" dirty="0"/>
              <a:t>Alpha</a:t>
            </a:r>
            <a:r>
              <a:rPr lang="en-US" dirty="0"/>
              <a:t> – alpha is a parameter that ranges from 0 to 1.  0 gives us Ridge regression, 1 gives us Lasso, and anything in between gives us elastic net.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1B731A-D6BB-336A-DAD1-924201B2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73598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000" b="1" dirty="0"/>
              <a:t>How do you choose the best model?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39FC765-5F1E-5707-362F-51D7E7728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267629"/>
            <a:ext cx="6172200" cy="4873625"/>
          </a:xfrm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271A9-ED81-7CF1-3B01-101E62DF9F83}"/>
              </a:ext>
            </a:extLst>
          </p:cNvPr>
          <p:cNvSpPr txBox="1"/>
          <p:nvPr/>
        </p:nvSpPr>
        <p:spPr>
          <a:xfrm>
            <a:off x="5429193" y="825191"/>
            <a:ext cx="5182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 code for Ridge regression from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glmnet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the Cars database: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FC35A-B499-019E-ED04-7007A41EAFF5}"/>
              </a:ext>
            </a:extLst>
          </p:cNvPr>
          <p:cNvSpPr txBox="1"/>
          <p:nvPr/>
        </p:nvSpPr>
        <p:spPr>
          <a:xfrm>
            <a:off x="5429193" y="1494263"/>
            <a:ext cx="5010207" cy="362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library(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glmnet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 &lt;-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data.matrix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mtcars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[, c("hp", 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", "drat")])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 &lt;-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mtcars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[, "mpg"]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Setting the range of lambda values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lambda_seq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&lt;- 10^seq(2, -2, by = -.1)</a:t>
            </a: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fit &lt;-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glmnet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(x, y, alpha = 0, lambda 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lambda_seq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summary(fit)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7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C4AF92-9B14-18BE-6224-2CFA6E5CDB87}"/>
              </a:ext>
            </a:extLst>
          </p:cNvPr>
          <p:cNvSpPr/>
          <p:nvPr/>
        </p:nvSpPr>
        <p:spPr>
          <a:xfrm>
            <a:off x="647433" y="256478"/>
            <a:ext cx="4449337" cy="61443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65D5E-D0B0-1A4C-974F-CA8DA5A8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43944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000" b="1" dirty="0"/>
              <a:t>What are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the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assumptions</a:t>
            </a:r>
            <a:r>
              <a:rPr lang="en-US" sz="2000" b="1" dirty="0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E35EA-D1E7-9E0B-78EB-9534664FE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35700"/>
            <a:ext cx="3932237" cy="5112699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Linear relationship: There is a linear relationship between the dependent variable and the independent variables.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multicollinearity: The independent variables are not highly correlated with each other.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Homoscedasticity: The variance of the error terms is constant (against fitted value too)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Normality: The error terms are normally distributed.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autocorrelation: The error terms are not correlated with each other.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If these assumptions are not met, the results of OLS regression may be biased or unreliable.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56A3159-9DDE-87D4-CE17-8CB4F0BB3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234" y="100778"/>
            <a:ext cx="3693927" cy="326154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84309F2-2E51-FD50-8F2F-58CFE5704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919" y="3328222"/>
            <a:ext cx="6255442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C1AFB4-F669-CD9F-7FD7-DF922DECF8B8}"/>
              </a:ext>
            </a:extLst>
          </p:cNvPr>
          <p:cNvSpPr txBox="1"/>
          <p:nvPr/>
        </p:nvSpPr>
        <p:spPr>
          <a:xfrm>
            <a:off x="8444241" y="6618722"/>
            <a:ext cx="38925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/>
              <a:t>Forecasting: Principles and Practice Hyndman 3</a:t>
            </a:r>
            <a:r>
              <a:rPr lang="en-US" altLang="zh-CN" sz="1200" b="1" baseline="30000" dirty="0"/>
              <a:t>rd</a:t>
            </a:r>
            <a:r>
              <a:rPr lang="en-US" altLang="zh-CN" sz="1200" b="1" dirty="0"/>
              <a:t> ed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892A6C-566B-989E-7D8D-8C5EF55EA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740" y="297380"/>
            <a:ext cx="3233330" cy="269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7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C4AF92-9B14-18BE-6224-2CFA6E5CDB87}"/>
              </a:ext>
            </a:extLst>
          </p:cNvPr>
          <p:cNvSpPr/>
          <p:nvPr/>
        </p:nvSpPr>
        <p:spPr>
          <a:xfrm>
            <a:off x="647433" y="256478"/>
            <a:ext cx="4449337" cy="61443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65D5E-D0B0-1A4C-974F-CA8DA5A8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6854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2000" b="1" dirty="0"/>
              <a:t>What to evaluate the performance of a fit model?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E35EA-D1E7-9E0B-78EB-9534664FE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174857"/>
            <a:ext cx="3932237" cy="5112699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R-squared (R2) or adjusted R2: This metric measures the proportion of the variance in the dependent variable that is explained by the independent variables. A value of 1 indicates a perfect fit, while a value of 0 indicates no relationship.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Root Mean Squared Error (RMSE): This metric measures the average difference between the predicted values and the actual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Mean Absolute Error (MAE): This metric measures the average absolute difference between the predicted values and the actual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>
                <a:latin typeface="Arial" panose="020B0604020202020204" pitchFamily="34" charset="0"/>
              </a:rPr>
              <a:t> Akaike Information Criterion(AIC) or BIC: Balance the fit of the model to the data with the number of parameters, lower the better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F14FBA6-6418-54BE-228D-1A10AD1D7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711" y="2739190"/>
            <a:ext cx="1899920" cy="76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F4451C-94C8-F8A0-B69A-430511D94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122" y="1731129"/>
            <a:ext cx="2029851" cy="5143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ED78746-873F-5B75-61BE-738E6E1ACE92}"/>
              </a:ext>
            </a:extLst>
          </p:cNvPr>
          <p:cNvSpPr txBox="1"/>
          <p:nvPr/>
        </p:nvSpPr>
        <p:spPr>
          <a:xfrm>
            <a:off x="5574924" y="6408821"/>
            <a:ext cx="6232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Reference: A Modern Approach to Regression with R Simon J.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Sheather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2009 Springer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05A6D51-B45F-3D14-3B80-C8886D621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7325" y="1607748"/>
            <a:ext cx="2076557" cy="5143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118ABA5-FF80-877F-66F8-8190BDF44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8010" y="1025745"/>
            <a:ext cx="1530429" cy="5143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DD3DD24-1C89-CD17-BEBC-8DDD2295B1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4042" y="1025745"/>
            <a:ext cx="1764028" cy="55082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A80A18B-94C9-AD65-C839-D6870C8C5E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1969" y="5106506"/>
            <a:ext cx="2019404" cy="5969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9D2C271-5937-2A51-3AA6-042B5CB9B9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1464" y="3848026"/>
            <a:ext cx="1220414" cy="71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5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CC4AF92-9B14-18BE-6224-2CFA6E5CDB87}"/>
              </a:ext>
            </a:extLst>
          </p:cNvPr>
          <p:cNvSpPr/>
          <p:nvPr/>
        </p:nvSpPr>
        <p:spPr>
          <a:xfrm>
            <a:off x="647433" y="256478"/>
            <a:ext cx="4449337" cy="61443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65D5E-D0B0-1A4C-974F-CA8DA5A80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43944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000" b="1" dirty="0"/>
              <a:t>What are the potential issues?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E35EA-D1E7-9E0B-78EB-9534664FE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414" y="1173800"/>
            <a:ext cx="4419355" cy="5112699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2000" dirty="0">
                <a:latin typeface="Arial" panose="020B0604020202020204" pitchFamily="34" charset="0"/>
              </a:rPr>
              <a:t> Outliers and leverage points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20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Collinearity - P</a:t>
            </a:r>
            <a:r>
              <a:rPr lang="en-US" altLang="zh-CN" sz="2000" dirty="0">
                <a:latin typeface="Arial" panose="020B0604020202020204" pitchFamily="34" charset="0"/>
              </a:rPr>
              <a:t>rincipal Component Analysis (PCA) or select less variable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2000" dirty="0">
                <a:latin typeface="Arial" panose="020B0604020202020204" pitchFamily="34" charset="0"/>
              </a:rPr>
              <a:t> Not linear or normally distributed – transformation such as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Box-Cox, Yeo-Johnson, Logarithms, Inverse, etc.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8DF296-33B5-3C7C-15B8-0B9BA06462A4}"/>
              </a:ext>
            </a:extLst>
          </p:cNvPr>
          <p:cNvSpPr txBox="1"/>
          <p:nvPr/>
        </p:nvSpPr>
        <p:spPr>
          <a:xfrm>
            <a:off x="10344253" y="2736795"/>
            <a:ext cx="2657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Box–Cox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8340D-EE27-6A6D-EC05-D4D64A388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521" y="3857067"/>
            <a:ext cx="4966732" cy="17401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3403A0-562B-5549-0F0D-0A8725DDF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073" y="2413922"/>
            <a:ext cx="2775401" cy="1015078"/>
          </a:xfrm>
          <a:prstGeom prst="rect">
            <a:avLst/>
          </a:prstGeom>
        </p:spPr>
      </p:pic>
      <p:sp>
        <p:nvSpPr>
          <p:cNvPr id="10" name="文本框 7">
            <a:extLst>
              <a:ext uri="{FF2B5EF4-FFF2-40B4-BE49-F238E27FC236}">
                <a16:creationId xmlns:a16="http://schemas.microsoft.com/office/drawing/2014/main" id="{8FB336C9-6346-19FA-7B5C-1345EC4F0BDA}"/>
              </a:ext>
            </a:extLst>
          </p:cNvPr>
          <p:cNvSpPr txBox="1"/>
          <p:nvPr/>
        </p:nvSpPr>
        <p:spPr>
          <a:xfrm>
            <a:off x="10344253" y="4607159"/>
            <a:ext cx="2657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Yeo–Johnson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1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61C81-99E7-0531-8BE5-73FE5E97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Next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B350B-543B-D14C-B480-B031DA3CA84E}"/>
              </a:ext>
            </a:extLst>
          </p:cNvPr>
          <p:cNvSpPr txBox="1"/>
          <p:nvPr/>
        </p:nvSpPr>
        <p:spPr>
          <a:xfrm>
            <a:off x="935484" y="1690688"/>
            <a:ext cx="1032103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6600" b="1" spc="-5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  Ordinary Least Squares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altLang="zh-CN" sz="6600" b="1" spc="-5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Partial Least Squares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6600" b="1" spc="-5" dirty="0">
                <a:solidFill>
                  <a:schemeClr val="accent4">
                    <a:lumMod val="75000"/>
                  </a:schemeClr>
                </a:solidFill>
                <a:cs typeface="Times New Roman" panose="02020603050405020304" pitchFamily="18" charset="0"/>
              </a:rPr>
              <a:t>  Penalized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spc="-5" dirty="0">
              <a:solidFill>
                <a:srgbClr val="292929"/>
              </a:solidFill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1188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Partial Least Squares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624468" y="256478"/>
            <a:ext cx="4449337" cy="6144322"/>
          </a:xfrm>
          <a:prstGeom prst="rect">
            <a:avLst/>
          </a:prstGeom>
          <a:solidFill>
            <a:schemeClr val="accent4">
              <a:alpha val="49803"/>
            </a:schemeClr>
          </a:solidFill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724829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1"/>
              <a:t>What is PLS (Partial Least Squares)?</a:t>
            </a:r>
            <a:endParaRPr sz="2000" b="1"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839788" y="1553872"/>
            <a:ext cx="3932237" cy="4586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2658"/>
              <a:buNone/>
            </a:pPr>
            <a:r>
              <a:rPr lang="en-US" sz="3368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PLS originated with NIPALS (Nonlinear Iterative Partial Least Squares) algorithm which linearized models that were nonlinear in the parameters.</a:t>
            </a:r>
            <a:endParaRPr sz="3368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658"/>
              <a:buNone/>
            </a:pPr>
            <a:r>
              <a:rPr lang="en-US" sz="3368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Assesses the relationship the predictors (X) and response (y)</a:t>
            </a:r>
            <a:endParaRPr sz="3368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658"/>
              <a:buNone/>
            </a:pPr>
            <a:r>
              <a:rPr lang="en-US" sz="3368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Numerically summarizes this relationship with a vector of weights (w) </a:t>
            </a:r>
            <a:endParaRPr sz="3368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658"/>
              <a:buNone/>
            </a:pPr>
            <a:r>
              <a:rPr lang="en-US" sz="3368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The predictor data are then orthogonally projected onto the direction to generate scores (t). </a:t>
            </a:r>
            <a:endParaRPr sz="3368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658"/>
              <a:buNone/>
            </a:pPr>
            <a:r>
              <a:rPr lang="en-US" sz="3368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The scores are then used to generate loadings (p)which measure the correlation of the score vector to the original predictors.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450" y="1453625"/>
            <a:ext cx="6097000" cy="448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/>
          <p:nvPr/>
        </p:nvSpPr>
        <p:spPr>
          <a:xfrm>
            <a:off x="624468" y="245327"/>
            <a:ext cx="4301216" cy="5999356"/>
          </a:xfrm>
          <a:prstGeom prst="rect">
            <a:avLst/>
          </a:prstGeom>
          <a:solidFill>
            <a:schemeClr val="accent4">
              <a:alpha val="49803"/>
            </a:schemeClr>
          </a:solidFill>
          <a:ln w="9525" cap="flat" cmpd="sng">
            <a:solidFill>
              <a:srgbClr val="2F54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839788" y="1483112"/>
            <a:ext cx="3932237" cy="4385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2658"/>
              <a:buFont typeface="Arial"/>
              <a:buNone/>
            </a:pPr>
            <a:r>
              <a:rPr lang="en-US" sz="3368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PLS is a multivariate regression which for 2 set of data for correlating between both dataset unlike PCA is a one data matrix to look at the relation between variable.</a:t>
            </a:r>
            <a:endParaRPr sz="3368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658"/>
              <a:buFont typeface="Arial"/>
              <a:buNone/>
            </a:pPr>
            <a:r>
              <a:rPr lang="en-US" sz="3368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PLS will seek directions of maximum variation while simultaneously considering correlation with the response.</a:t>
            </a:r>
            <a:endParaRPr sz="1600"/>
          </a:p>
          <a:p>
            <a:pPr marL="342900" lvl="0" indent="-241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>
              <a:solidFill>
                <a:srgbClr val="7030A0"/>
              </a:solidFill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858644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1"/>
              <a:t>What is PLS (Partial Least Squares)?</a:t>
            </a:r>
            <a:endParaRPr sz="2000" b="1"/>
          </a:p>
        </p:txBody>
      </p:sp>
      <p:pic>
        <p:nvPicPr>
          <p:cNvPr id="101" name="Google Shape;10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450" y="1453625"/>
            <a:ext cx="6097000" cy="448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1750</Words>
  <Application>Microsoft Office PowerPoint</Application>
  <PresentationFormat>Widescreen</PresentationFormat>
  <Paragraphs>152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等线</vt:lpstr>
      <vt:lpstr>等线 Light</vt:lpstr>
      <vt:lpstr>Arial</vt:lpstr>
      <vt:lpstr>Calibri</vt:lpstr>
      <vt:lpstr>Consolas</vt:lpstr>
      <vt:lpstr>Georgia</vt:lpstr>
      <vt:lpstr>Helvetica</vt:lpstr>
      <vt:lpstr>inherit</vt:lpstr>
      <vt:lpstr>Nunito</vt:lpstr>
      <vt:lpstr>Times New Roman</vt:lpstr>
      <vt:lpstr>Wingdings</vt:lpstr>
      <vt:lpstr>Office 主题​​</vt:lpstr>
      <vt:lpstr>Linear Regression and its cousins</vt:lpstr>
      <vt:lpstr>What is Linear Regression?</vt:lpstr>
      <vt:lpstr>What are the assumptions?</vt:lpstr>
      <vt:lpstr>What to evaluate the performance of a fit model?</vt:lpstr>
      <vt:lpstr>What are the potential issues?</vt:lpstr>
      <vt:lpstr>Next</vt:lpstr>
      <vt:lpstr>Partial Least Squares</vt:lpstr>
      <vt:lpstr>What is PLS (Partial Least Squares)?</vt:lpstr>
      <vt:lpstr>What is PLS (Partial Least Squares)?</vt:lpstr>
      <vt:lpstr>When do we consider PLS</vt:lpstr>
      <vt:lpstr>Is PLS better than PCR for Solubility Data?</vt:lpstr>
      <vt:lpstr>Is PLS better than PCR for Solubility Data?</vt:lpstr>
      <vt:lpstr>How do we use it in R?</vt:lpstr>
      <vt:lpstr>Penalized Models</vt:lpstr>
      <vt:lpstr>Does OLS necessarily produce the lowest mean square error?</vt:lpstr>
      <vt:lpstr>Under what circumstances might a small reduction in bias lead to a large decrease in variance?</vt:lpstr>
      <vt:lpstr>How does regularization introduce bias and decrease variation?</vt:lpstr>
      <vt:lpstr>What are the advantages of Lasso Regression?</vt:lpstr>
      <vt:lpstr>What are the advantages of Ridge Regression?</vt:lpstr>
      <vt:lpstr>How do you choose the best model?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OLS necessarily produce the lowest mean square error?</dc:title>
  <dc:creator>Eric Hirsch</dc:creator>
  <cp:lastModifiedBy>Eric Hirsch</cp:lastModifiedBy>
  <cp:revision>9</cp:revision>
  <dcterms:created xsi:type="dcterms:W3CDTF">2023-03-19T14:14:35Z</dcterms:created>
  <dcterms:modified xsi:type="dcterms:W3CDTF">2023-03-28T22:37:05Z</dcterms:modified>
</cp:coreProperties>
</file>