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6942EDE-5938-49A5-BB71-2C9277730F38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F9196A0-6695-4AE7-8ED5-F73ADAE86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apidshare.com/files/181249828/calculoresistores.zi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Capacitação em robótica 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multímetro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Pedro Graças Alves Júnior – coordenador de conteúdo(TRON)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3">
            <a:extLst>
              <a:ext uri="{FF2B5EF4-FFF2-40B4-BE49-F238E27FC236}">
                <a16:creationId xmlns:a16="http://schemas.microsoft.com/office/drawing/2014/main" xmlns="" id="{466AF1ED-ED15-44BC-ACD3-B7D2E14B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8600" y="2993444"/>
            <a:ext cx="4512363" cy="244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60994BAE-36EC-484C-ABF1-BBC839F5756C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Retângulo 3">
            <a:extLst>
              <a:ext uri="{FF2B5EF4-FFF2-40B4-BE49-F238E27FC236}">
                <a16:creationId xmlns:a16="http://schemas.microsoft.com/office/drawing/2014/main" xmlns="" id="{AE6B65E9-EB1F-4FCF-B1F8-1A15BB4F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73" y="1341439"/>
            <a:ext cx="95508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/>
              <a:t> Os valores de resistência não podem ser quaisquer, sendo padronizados, e na maioria das vezes não são escritos , mas sim codificados na forma de anéis coloridos colocados ao redor do corpo do resistor. No caso mais comum são 4 faixas coloridas , as três primeiras se referem ao valor nominal e a quarta à tolerância.</a:t>
            </a:r>
          </a:p>
        </p:txBody>
      </p:sp>
    </p:spTree>
    <p:extLst>
      <p:ext uri="{BB962C8B-B14F-4D97-AF65-F5344CB8AC3E}">
        <p14:creationId xmlns:p14="http://schemas.microsoft.com/office/powerpoint/2010/main" xmlns="" val="104951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3">
            <a:extLst>
              <a:ext uri="{FF2B5EF4-FFF2-40B4-BE49-F238E27FC236}">
                <a16:creationId xmlns:a16="http://schemas.microsoft.com/office/drawing/2014/main" xmlns="" id="{5B881135-6B80-46D5-9023-68CA7E85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2042" y="2987898"/>
            <a:ext cx="4615821" cy="250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80D69967-FB53-4F54-96AA-FC750C759F92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Retângulo 3">
            <a:extLst>
              <a:ext uri="{FF2B5EF4-FFF2-40B4-BE49-F238E27FC236}">
                <a16:creationId xmlns:a16="http://schemas.microsoft.com/office/drawing/2014/main" xmlns="" id="{DEDB3E1E-8CA9-4B60-884C-4AECCB5AE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83" y="813405"/>
            <a:ext cx="967968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/>
              <a:t> De acordo com a figura, temos 4 anéis coloridos (no caso de resistores de filme metálico são 5 faixas):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algn="just" eaLnBrk="1" hangingPunct="1"/>
            <a:r>
              <a:rPr lang="pt-BR" altLang="pt-BR" sz="2400" dirty="0"/>
              <a:t/>
            </a:r>
            <a:br>
              <a:rPr lang="pt-BR" altLang="pt-BR" sz="2400" dirty="0"/>
            </a:br>
            <a:r>
              <a:rPr lang="pt-BR" altLang="pt-BR" sz="2400" dirty="0"/>
              <a:t> A primeira faixa representará o 1º algarismo significativo, a segunda faixa o 2º algarismo significativo, a terceira o fator de multiplicação e a quarta faixa a tolerância .</a:t>
            </a:r>
          </a:p>
        </p:txBody>
      </p:sp>
    </p:spTree>
    <p:extLst>
      <p:ext uri="{BB962C8B-B14F-4D97-AF65-F5344CB8AC3E}">
        <p14:creationId xmlns:p14="http://schemas.microsoft.com/office/powerpoint/2010/main" xmlns="" val="131830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3">
            <a:extLst>
              <a:ext uri="{FF2B5EF4-FFF2-40B4-BE49-F238E27FC236}">
                <a16:creationId xmlns:a16="http://schemas.microsoft.com/office/drawing/2014/main" xmlns="" id="{41780A58-65E2-4723-A8FE-A12F768D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3389" y="1300766"/>
            <a:ext cx="4710793" cy="2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7DF32BBD-4F6F-4441-9CB7-55EE0FD68E2C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Retângulo 3">
            <a:extLst>
              <a:ext uri="{FF2B5EF4-FFF2-40B4-BE49-F238E27FC236}">
                <a16:creationId xmlns:a16="http://schemas.microsoft.com/office/drawing/2014/main" xmlns="" id="{87A27724-3E43-4CC4-BB51-43E47393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82" y="639946"/>
            <a:ext cx="101614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/>
              <a:t> </a:t>
            </a:r>
            <a:r>
              <a:rPr lang="pt-BR" altLang="pt-BR" sz="2400" b="1" i="1" dirty="0"/>
              <a:t>Exemplo: </a:t>
            </a:r>
            <a:r>
              <a:rPr lang="pt-BR" altLang="pt-BR" sz="2400" dirty="0"/>
              <a:t>Um resistor que tem as três primeiras faixas vermelhas e a quarta prata. Qual o seu valor nominal ? </a:t>
            </a:r>
          </a:p>
        </p:txBody>
      </p:sp>
      <p:sp>
        <p:nvSpPr>
          <p:cNvPr id="18438" name="CaixaDeTexto 5">
            <a:extLst>
              <a:ext uri="{FF2B5EF4-FFF2-40B4-BE49-F238E27FC236}">
                <a16:creationId xmlns:a16="http://schemas.microsoft.com/office/drawing/2014/main" xmlns="" id="{BEDF27E6-DCE7-4861-AF31-01EBC072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281" y="4022089"/>
            <a:ext cx="95997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/>
              <a:t> O valor nominal é 2K2  ou 2200 ohm com uma  tolerância  de 10%,  sendo possível encontrar resistores com valor efetivo de 1980 a 2420 ohm.</a:t>
            </a:r>
          </a:p>
        </p:txBody>
      </p:sp>
      <p:pic>
        <p:nvPicPr>
          <p:cNvPr id="18439" name="Picture 5">
            <a:extLst>
              <a:ext uri="{FF2B5EF4-FFF2-40B4-BE49-F238E27FC236}">
                <a16:creationId xmlns:a16="http://schemas.microsoft.com/office/drawing/2014/main" xmlns="" id="{75DED3A6-7126-41AA-A5C3-187E853B9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6750" y="2731927"/>
            <a:ext cx="3806639" cy="83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5">
            <a:extLst>
              <a:ext uri="{FF2B5EF4-FFF2-40B4-BE49-F238E27FC236}">
                <a16:creationId xmlns:a16="http://schemas.microsoft.com/office/drawing/2014/main" xmlns="" id="{842C06DF-6A8B-45B7-9CDD-118A9D485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281" y="1531598"/>
            <a:ext cx="55572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 b="1" i="1" dirty="0">
                <a:solidFill>
                  <a:srgbClr val="FF0000"/>
                </a:solidFill>
              </a:rPr>
              <a:t>Solução:</a:t>
            </a:r>
            <a:r>
              <a:rPr lang="pt-BR" altLang="pt-BR" sz="2400" dirty="0">
                <a:solidFill>
                  <a:srgbClr val="FF0000"/>
                </a:solidFill>
              </a:rPr>
              <a:t> </a:t>
            </a:r>
            <a:r>
              <a:rPr lang="pt-BR" altLang="pt-BR" sz="2400" dirty="0">
                <a:solidFill>
                  <a:srgbClr val="00B050"/>
                </a:solidFill>
              </a:rPr>
              <a:t>de acordo com o código de cores vermelho = 2 e prata quando é a quarta faixa (tolerância é 10% ), logo:</a:t>
            </a:r>
          </a:p>
        </p:txBody>
      </p:sp>
    </p:spTree>
    <p:extLst>
      <p:ext uri="{BB962C8B-B14F-4D97-AF65-F5344CB8AC3E}">
        <p14:creationId xmlns:p14="http://schemas.microsoft.com/office/powerpoint/2010/main" xmlns="" val="4648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7B814DE8-C472-45C7-90EA-B10910EECB3A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0" name="Picture 4">
            <a:extLst>
              <a:ext uri="{FF2B5EF4-FFF2-40B4-BE49-F238E27FC236}">
                <a16:creationId xmlns:a16="http://schemas.microsoft.com/office/drawing/2014/main" xmlns="" id="{B1362330-C67D-43AA-A738-AA929179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9737" y="665900"/>
            <a:ext cx="49149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1228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64BCFF3-F1D8-42B8-B547-260F9EEB07EB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4" name="Picture 2">
            <a:extLst>
              <a:ext uri="{FF2B5EF4-FFF2-40B4-BE49-F238E27FC236}">
                <a16:creationId xmlns:a16="http://schemas.microsoft.com/office/drawing/2014/main" xmlns="" id="{815A6018-5E4C-4E24-AC12-7AAA5D94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3271" y="1229197"/>
            <a:ext cx="52197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908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7CCE28B1-CBD6-4E41-8A64-50DC4519E619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CaixaDeTexto 3">
            <a:extLst>
              <a:ext uri="{FF2B5EF4-FFF2-40B4-BE49-F238E27FC236}">
                <a16:creationId xmlns:a16="http://schemas.microsoft.com/office/drawing/2014/main" xmlns="" id="{5CA03E08-059B-4897-A7D9-015EAA686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843" y="2300842"/>
            <a:ext cx="46130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dist" eaLnBrk="1" hangingPunct="1">
              <a:buFont typeface="Wingdings" panose="05000000000000000000" pitchFamily="2" charset="2"/>
              <a:buChar char="§"/>
            </a:pPr>
            <a:r>
              <a:rPr lang="pt-BR" altLang="pt-BR" sz="2400" b="1" dirty="0"/>
              <a:t> Para facilitar o cálculo existe um pequeno programa que auxilia muito, tanto para calcular as cores quanto para chegar ao valor do resistor.</a:t>
            </a: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xmlns="" id="{0279F51C-8AD1-4F5D-8478-331093A82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88" t="498" r="4186" b="46646"/>
          <a:stretch/>
        </p:blipFill>
        <p:spPr bwMode="auto">
          <a:xfrm>
            <a:off x="888116" y="1727093"/>
            <a:ext cx="5622727" cy="36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tângulo 5">
            <a:extLst>
              <a:ext uri="{FF2B5EF4-FFF2-40B4-BE49-F238E27FC236}">
                <a16:creationId xmlns:a16="http://schemas.microsoft.com/office/drawing/2014/main" xmlns="" id="{00490E04-A5E5-4BC5-8214-9BF7486F4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211889"/>
            <a:ext cx="8532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hlinkClick r:id="rId3"/>
              </a:rPr>
              <a:t>http://rapidshare.com/files/181249828/calculoresistores.zip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260606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7471B909-BF32-4FEC-8D2D-0AB7BC0D1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133" y="849453"/>
            <a:ext cx="87334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charset="0"/>
                <a:cs typeface="Arial" charset="0"/>
              </a:rPr>
              <a:t>Medindo a tensão elétrica contínua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CE6D1620-4E42-4DF7-9C48-407AD1EF7881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CaixaDeTexto 7">
            <a:extLst>
              <a:ext uri="{FF2B5EF4-FFF2-40B4-BE49-F238E27FC236}">
                <a16:creationId xmlns:a16="http://schemas.microsoft.com/office/drawing/2014/main" xmlns="" id="{57B43A7B-74A5-4760-A55E-1D4A27D94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133" y="1718469"/>
            <a:ext cx="6626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>
                <a:solidFill>
                  <a:srgbClr val="FF0000"/>
                </a:solidFill>
              </a:rPr>
              <a:t>Medidor: Voltímetro</a:t>
            </a:r>
          </a:p>
        </p:txBody>
      </p:sp>
      <p:pic>
        <p:nvPicPr>
          <p:cNvPr id="23557" name="Picture 3">
            <a:extLst>
              <a:ext uri="{FF2B5EF4-FFF2-40B4-BE49-F238E27FC236}">
                <a16:creationId xmlns:a16="http://schemas.microsoft.com/office/drawing/2014/main" xmlns="" id="{3920A2B2-51A6-4566-BCEB-932E91A3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511399"/>
            <a:ext cx="2952750" cy="289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tângulo 10">
            <a:extLst>
              <a:ext uri="{FF2B5EF4-FFF2-40B4-BE49-F238E27FC236}">
                <a16:creationId xmlns:a16="http://schemas.microsoft.com/office/drawing/2014/main" xmlns="" id="{B7E9317A-4225-499C-9778-1B37C0047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2924175"/>
            <a:ext cx="5616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dirty="0"/>
              <a:t>Fundos de escalas ( em </a:t>
            </a:r>
            <a:r>
              <a:rPr lang="pt-BR" altLang="pt-BR" sz="2800" dirty="0" err="1"/>
              <a:t>mV</a:t>
            </a:r>
            <a:r>
              <a:rPr lang="pt-BR" altLang="pt-BR" sz="2800" dirty="0"/>
              <a:t> ou V)</a:t>
            </a:r>
          </a:p>
          <a:p>
            <a:pPr eaLnBrk="1" hangingPunct="1"/>
            <a:endParaRPr lang="pt-BR" altLang="pt-BR" sz="2800" dirty="0"/>
          </a:p>
        </p:txBody>
      </p:sp>
      <p:pic>
        <p:nvPicPr>
          <p:cNvPr id="23559" name="Picture 4">
            <a:extLst>
              <a:ext uri="{FF2B5EF4-FFF2-40B4-BE49-F238E27FC236}">
                <a16:creationId xmlns:a16="http://schemas.microsoft.com/office/drawing/2014/main" xmlns="" id="{90039529-59B0-4F7F-AB2E-161D64EBB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9891" y="3628365"/>
            <a:ext cx="4800870" cy="107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182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664E87E-01FC-424D-BE9C-37308586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563" y="469260"/>
            <a:ext cx="3904762" cy="6228571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AB261566-54A8-43AD-BB88-0717E5B7EBF3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Retângulo 8">
            <a:extLst>
              <a:ext uri="{FF2B5EF4-FFF2-40B4-BE49-F238E27FC236}">
                <a16:creationId xmlns:a16="http://schemas.microsoft.com/office/drawing/2014/main" xmlns="" id="{78AA6F2F-0650-463D-9899-6C2CE51D5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692151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Leitura da tensão : 9,82 V 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1D66A4DC-CB54-4771-8EA0-B67A66E12F74}"/>
              </a:ext>
            </a:extLst>
          </p:cNvPr>
          <p:cNvCxnSpPr>
            <a:cxnSpLocks/>
            <a:stCxn id="24580" idx="1"/>
          </p:cNvCxnSpPr>
          <p:nvPr/>
        </p:nvCxnSpPr>
        <p:spPr>
          <a:xfrm flipH="1">
            <a:off x="2998789" y="923133"/>
            <a:ext cx="2665411" cy="2309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Retângulo 12">
            <a:extLst>
              <a:ext uri="{FF2B5EF4-FFF2-40B4-BE49-F238E27FC236}">
                <a16:creationId xmlns:a16="http://schemas.microsoft.com/office/drawing/2014/main" xmlns="" id="{AC63BD6F-DED3-4221-B47A-26B640A7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1844675"/>
            <a:ext cx="5076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Chave seletora em 20 V</a:t>
            </a:r>
          </a:p>
          <a:p>
            <a:pPr eaLnBrk="1" hangingPunct="1"/>
            <a:r>
              <a:rPr lang="pt-BR" altLang="pt-BR" sz="2400" dirty="0"/>
              <a:t>( para valores de tensão até 20 V)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xmlns="" id="{EA7F5380-D76C-48EF-AF67-A7361112993A}"/>
              </a:ext>
            </a:extLst>
          </p:cNvPr>
          <p:cNvCxnSpPr>
            <a:cxnSpLocks/>
          </p:cNvCxnSpPr>
          <p:nvPr/>
        </p:nvCxnSpPr>
        <p:spPr>
          <a:xfrm flipH="1">
            <a:off x="2444999" y="2349500"/>
            <a:ext cx="3002764" cy="327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Retângulo 15">
            <a:extLst>
              <a:ext uri="{FF2B5EF4-FFF2-40B4-BE49-F238E27FC236}">
                <a16:creationId xmlns:a16="http://schemas.microsoft.com/office/drawing/2014/main" xmlns="" id="{EDF8CACE-2B51-4576-B8F4-18760631F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4556765"/>
            <a:ext cx="4787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Bateria de tensão nominal de 9 V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4ABA48ED-85DE-4317-A838-D887C321AA93}"/>
              </a:ext>
            </a:extLst>
          </p:cNvPr>
          <p:cNvCxnSpPr>
            <a:cxnSpLocks/>
            <a:stCxn id="24584" idx="1"/>
          </p:cNvCxnSpPr>
          <p:nvPr/>
        </p:nvCxnSpPr>
        <p:spPr>
          <a:xfrm flipH="1">
            <a:off x="2781837" y="4787746"/>
            <a:ext cx="2882363" cy="85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581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D4CFE9CA-B3D8-49E9-BF23-9967856F0774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C19F80BF-4253-4A1F-BD29-F38DF19E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15" y="661205"/>
            <a:ext cx="1095992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pt-B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charset="0"/>
                <a:cs typeface="Arial" charset="0"/>
              </a:rPr>
              <a:t>Medida da intensidade </a:t>
            </a:r>
          </a:p>
          <a:p>
            <a:pPr algn="ctr">
              <a:defRPr/>
            </a:pPr>
            <a:r>
              <a:rPr lang="pt-B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charset="0"/>
                <a:cs typeface="Arial" charset="0"/>
              </a:rPr>
              <a:t>de corrente elétrica contínua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7CAB5BE5-5E45-424B-AAE9-A3397D861CB9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CaixaDeTexto 13">
            <a:extLst>
              <a:ext uri="{FF2B5EF4-FFF2-40B4-BE49-F238E27FC236}">
                <a16:creationId xmlns:a16="http://schemas.microsoft.com/office/drawing/2014/main" xmlns="" id="{F668B826-04E5-4CCA-A864-91FC6A101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2" y="2125931"/>
            <a:ext cx="662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>
                <a:solidFill>
                  <a:srgbClr val="FF0000"/>
                </a:solidFill>
              </a:rPr>
              <a:t>Medidor: Amperímetro</a:t>
            </a:r>
          </a:p>
        </p:txBody>
      </p:sp>
      <p:pic>
        <p:nvPicPr>
          <p:cNvPr id="25606" name="Picture 2">
            <a:extLst>
              <a:ext uri="{FF2B5EF4-FFF2-40B4-BE49-F238E27FC236}">
                <a16:creationId xmlns:a16="http://schemas.microsoft.com/office/drawing/2014/main" xmlns="" id="{72BD2F1C-DCE3-4EA3-B632-3A01B732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8508" y="2688432"/>
            <a:ext cx="1187450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tângulo 20">
            <a:extLst>
              <a:ext uri="{FF2B5EF4-FFF2-40B4-BE49-F238E27FC236}">
                <a16:creationId xmlns:a16="http://schemas.microsoft.com/office/drawing/2014/main" xmlns="" id="{D42B6EE2-DA7B-4E98-A1D3-94783A1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2924176"/>
            <a:ext cx="507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Fundos de escalas ( em </a:t>
            </a:r>
            <a:r>
              <a:rPr lang="pt-BR" altLang="pt-BR" sz="2400" dirty="0" err="1"/>
              <a:t>mA</a:t>
            </a:r>
            <a:r>
              <a:rPr lang="pt-BR" altLang="pt-BR" sz="2400" dirty="0"/>
              <a:t> ou </a:t>
            </a:r>
            <a:r>
              <a:rPr lang="pt-BR" altLang="pt-BR" sz="2400" dirty="0" err="1"/>
              <a:t>μA</a:t>
            </a:r>
            <a:r>
              <a:rPr lang="pt-BR" altLang="pt-BR" sz="2400" dirty="0"/>
              <a:t>) </a:t>
            </a:r>
          </a:p>
        </p:txBody>
      </p:sp>
      <p:pic>
        <p:nvPicPr>
          <p:cNvPr id="25608" name="Picture 4">
            <a:extLst>
              <a:ext uri="{FF2B5EF4-FFF2-40B4-BE49-F238E27FC236}">
                <a16:creationId xmlns:a16="http://schemas.microsoft.com/office/drawing/2014/main" xmlns="" id="{298D8678-493E-4D9C-9EE4-83235AE6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5776" y="4249739"/>
            <a:ext cx="4456691" cy="67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5">
            <a:extLst>
              <a:ext uri="{FF2B5EF4-FFF2-40B4-BE49-F238E27FC236}">
                <a16:creationId xmlns:a16="http://schemas.microsoft.com/office/drawing/2014/main" xmlns="" id="{6603FD5D-CD93-41D6-95EC-197E295A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8573" y="3386139"/>
            <a:ext cx="4533894" cy="86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390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7DEE86E-A073-4033-AAAB-4E083A31F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546" y="356595"/>
            <a:ext cx="3171429" cy="5552381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9127D1D5-7004-4928-A086-1E71446AC8BE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49167519-2F85-4BD8-AF72-01059E02FEF7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CaixaDeTexto 11">
            <a:extLst>
              <a:ext uri="{FF2B5EF4-FFF2-40B4-BE49-F238E27FC236}">
                <a16:creationId xmlns:a16="http://schemas.microsoft.com/office/drawing/2014/main" xmlns="" id="{4B9C9CE2-5DD5-41C8-96DF-B37FE49D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7" y="836613"/>
            <a:ext cx="57523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Medida da intensidade de corrente do circuito: </a:t>
            </a:r>
          </a:p>
          <a:p>
            <a:pPr eaLnBrk="1" hangingPunct="1"/>
            <a:r>
              <a:rPr lang="pt-BR" altLang="pt-BR" sz="2400" dirty="0"/>
              <a:t>4,3 </a:t>
            </a:r>
            <a:r>
              <a:rPr lang="pt-BR" altLang="pt-BR" sz="2400" dirty="0" err="1"/>
              <a:t>mA</a:t>
            </a:r>
            <a:r>
              <a:rPr lang="pt-BR" altLang="pt-BR" sz="2400" dirty="0"/>
              <a:t> (ou 0,0043 A)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xmlns="" id="{BB5C3506-3434-4A4C-B635-CC018CF3E8C0}"/>
              </a:ext>
            </a:extLst>
          </p:cNvPr>
          <p:cNvCxnSpPr>
            <a:cxnSpLocks/>
            <a:stCxn id="26629" idx="1"/>
          </p:cNvCxnSpPr>
          <p:nvPr/>
        </p:nvCxnSpPr>
        <p:spPr>
          <a:xfrm rot="10800000">
            <a:off x="3039415" y="1210614"/>
            <a:ext cx="2048522" cy="2261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1" name="Retângulo 15">
            <a:extLst>
              <a:ext uri="{FF2B5EF4-FFF2-40B4-BE49-F238E27FC236}">
                <a16:creationId xmlns:a16="http://schemas.microsoft.com/office/drawing/2014/main" xmlns="" id="{1875A7C3-5757-415B-A420-1E61EFB4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155" y="2129108"/>
            <a:ext cx="5940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Fundo de escala: 200 </a:t>
            </a:r>
            <a:r>
              <a:rPr lang="pt-BR" altLang="pt-BR" sz="2400" dirty="0" err="1"/>
              <a:t>mA</a:t>
            </a:r>
            <a:r>
              <a:rPr lang="pt-BR" altLang="pt-BR" sz="2400" dirty="0"/>
              <a:t> </a:t>
            </a:r>
          </a:p>
          <a:p>
            <a:pPr eaLnBrk="1" hangingPunct="1"/>
            <a:r>
              <a:rPr lang="pt-BR" altLang="pt-BR" sz="2400" dirty="0"/>
              <a:t>(para valores de intensidade de corrente até 0,200 A)</a:t>
            </a:r>
          </a:p>
          <a:p>
            <a:pPr eaLnBrk="1" hangingPunct="1"/>
            <a:r>
              <a:rPr lang="pt-BR" altLang="pt-BR" sz="2400" dirty="0"/>
              <a:t>(</a:t>
            </a:r>
            <a:r>
              <a:rPr lang="pt-BR" altLang="pt-BR" sz="2400" dirty="0">
                <a:solidFill>
                  <a:srgbClr val="FF0000"/>
                </a:solidFill>
              </a:rPr>
              <a:t>é  o maior fundo de escala disponível</a:t>
            </a:r>
            <a:r>
              <a:rPr lang="pt-BR" altLang="pt-BR" sz="2400" dirty="0"/>
              <a:t>)</a:t>
            </a:r>
          </a:p>
        </p:txBody>
      </p:sp>
      <p:sp>
        <p:nvSpPr>
          <p:cNvPr id="26632" name="Retângulo 19">
            <a:extLst>
              <a:ext uri="{FF2B5EF4-FFF2-40B4-BE49-F238E27FC236}">
                <a16:creationId xmlns:a16="http://schemas.microsoft.com/office/drawing/2014/main" xmlns="" id="{90329C6C-28EB-46E5-9EB9-33FFBFACC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7" y="3895997"/>
            <a:ext cx="57788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 dirty="0"/>
              <a:t>O amperímetro está em série com o resistor de 2200Ωe com a bateria de 9V.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92761841-79F2-49BA-B13B-77F2F7289844}"/>
              </a:ext>
            </a:extLst>
          </p:cNvPr>
          <p:cNvCxnSpPr>
            <a:cxnSpLocks/>
          </p:cNvCxnSpPr>
          <p:nvPr/>
        </p:nvCxnSpPr>
        <p:spPr>
          <a:xfrm flipH="1">
            <a:off x="2927351" y="4430332"/>
            <a:ext cx="2160586" cy="2966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xmlns="" id="{A35F403E-0063-44DA-979D-9310A125E105}"/>
              </a:ext>
            </a:extLst>
          </p:cNvPr>
          <p:cNvCxnSpPr>
            <a:cxnSpLocks/>
          </p:cNvCxnSpPr>
          <p:nvPr/>
        </p:nvCxnSpPr>
        <p:spPr>
          <a:xfrm flipH="1">
            <a:off x="3144839" y="2558256"/>
            <a:ext cx="194309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30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7D1E08-8F8F-43AE-A637-4BE8DA4CD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123" y="555056"/>
            <a:ext cx="46875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charset="0"/>
                <a:cs typeface="Arial" charset="0"/>
              </a:rPr>
              <a:t>Uso do Multímetro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0B42890-76E2-44D8-A3F3-41DE4A009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1238" y="1514714"/>
            <a:ext cx="5409524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609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E3C9301-EB9E-4C23-B9AF-27B8E6867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3389" y="837296"/>
            <a:ext cx="3285714" cy="5466667"/>
          </a:xfrm>
          <a:prstGeom prst="rect">
            <a:avLst/>
          </a:prstGeom>
        </p:spPr>
      </p:pic>
      <p:sp>
        <p:nvSpPr>
          <p:cNvPr id="28677" name="CaixaDeTexto 7">
            <a:extLst>
              <a:ext uri="{FF2B5EF4-FFF2-40B4-BE49-F238E27FC236}">
                <a16:creationId xmlns:a16="http://schemas.microsoft.com/office/drawing/2014/main" xmlns="" id="{A6D76B44-9D6F-4BB4-8E62-AC2E460E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1" y="836613"/>
            <a:ext cx="482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Leitura : 4,31 mA</a:t>
            </a:r>
          </a:p>
          <a:p>
            <a:pPr eaLnBrk="1" hangingPunct="1"/>
            <a:r>
              <a:rPr lang="pt-BR" altLang="pt-BR" sz="2400"/>
              <a:t>(</a:t>
            </a:r>
            <a:r>
              <a:rPr lang="pt-BR" altLang="pt-BR" sz="2400">
                <a:solidFill>
                  <a:srgbClr val="FF0000"/>
                </a:solidFill>
              </a:rPr>
              <a:t>aumento na precisão</a:t>
            </a:r>
            <a:r>
              <a:rPr lang="pt-BR" altLang="pt-BR" sz="2400"/>
              <a:t>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xmlns="" id="{8A12A800-D3CE-4C03-92E6-9CE05F65DC42}"/>
              </a:ext>
            </a:extLst>
          </p:cNvPr>
          <p:cNvCxnSpPr>
            <a:stCxn id="28677" idx="1"/>
          </p:cNvCxnSpPr>
          <p:nvPr/>
        </p:nvCxnSpPr>
        <p:spPr>
          <a:xfrm flipH="1">
            <a:off x="3863976" y="1252539"/>
            <a:ext cx="1584325" cy="447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CaixaDeTexto 11">
            <a:extLst>
              <a:ext uri="{FF2B5EF4-FFF2-40B4-BE49-F238E27FC236}">
                <a16:creationId xmlns:a16="http://schemas.microsoft.com/office/drawing/2014/main" xmlns="" id="{B17DFED4-384D-46DD-91A4-AA84F8FE3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2565400"/>
            <a:ext cx="49688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Fundo de escala: 20 mA .</a:t>
            </a:r>
          </a:p>
          <a:p>
            <a:pPr eaLnBrk="1" hangingPunct="1"/>
            <a:endParaRPr lang="pt-BR" alt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xmlns="" id="{6E4E783F-D32B-41E2-B384-A972F8AD3731}"/>
              </a:ext>
            </a:extLst>
          </p:cNvPr>
          <p:cNvCxnSpPr>
            <a:cxnSpLocks/>
          </p:cNvCxnSpPr>
          <p:nvPr/>
        </p:nvCxnSpPr>
        <p:spPr>
          <a:xfrm flipH="1" flipV="1">
            <a:off x="3935415" y="2636838"/>
            <a:ext cx="1368424" cy="132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Retângulo 14">
            <a:extLst>
              <a:ext uri="{FF2B5EF4-FFF2-40B4-BE49-F238E27FC236}">
                <a16:creationId xmlns:a16="http://schemas.microsoft.com/office/drawing/2014/main" xmlns="" id="{885D7A24-1ADA-404E-88FB-513A99E7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3464719"/>
            <a:ext cx="554196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 dirty="0">
                <a:solidFill>
                  <a:srgbClr val="FF0000"/>
                </a:solidFill>
              </a:rPr>
              <a:t>Este é o fundo de escala mais apropriado para a medida de intensidade de corrente da ordem de 4 </a:t>
            </a:r>
            <a:r>
              <a:rPr lang="pt-BR" altLang="pt-BR" sz="2400" dirty="0" err="1">
                <a:solidFill>
                  <a:srgbClr val="FF0000"/>
                </a:solidFill>
              </a:rPr>
              <a:t>mA.</a:t>
            </a:r>
            <a:r>
              <a:rPr lang="pt-BR" altLang="pt-BR" sz="2400" dirty="0">
                <a:solidFill>
                  <a:srgbClr val="FF0000"/>
                </a:solidFill>
              </a:rPr>
              <a:t> O fundo de escala 2000 </a:t>
            </a:r>
            <a:r>
              <a:rPr lang="pt-BR" altLang="pt-BR" sz="2400" dirty="0" err="1">
                <a:solidFill>
                  <a:srgbClr val="FF0000"/>
                </a:solidFill>
              </a:rPr>
              <a:t>μA</a:t>
            </a:r>
            <a:r>
              <a:rPr lang="pt-BR" altLang="pt-BR" sz="2400" dirty="0">
                <a:solidFill>
                  <a:srgbClr val="FF0000"/>
                </a:solidFill>
              </a:rPr>
              <a:t> só é apropriado para medidas até 2 </a:t>
            </a:r>
            <a:r>
              <a:rPr lang="pt-BR" altLang="pt-BR" sz="2400" dirty="0" err="1">
                <a:solidFill>
                  <a:srgbClr val="FF0000"/>
                </a:solidFill>
              </a:rPr>
              <a:t>mA.</a:t>
            </a:r>
            <a:endParaRPr lang="pt-BR" alt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09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6329704-750C-416C-928B-D5FEF093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3487" y="765870"/>
            <a:ext cx="3257143" cy="5552381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6CEBCBE4-B7F4-47AD-B546-51F653DEF514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BBF069ED-90F1-4FF6-B2E7-10359482C178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CaixaDeTexto 7">
            <a:extLst>
              <a:ext uri="{FF2B5EF4-FFF2-40B4-BE49-F238E27FC236}">
                <a16:creationId xmlns:a16="http://schemas.microsoft.com/office/drawing/2014/main" xmlns="" id="{23DC8106-D56B-44B9-B7F5-D769E300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1" y="836613"/>
            <a:ext cx="4824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Leitura: 68,3 mA</a:t>
            </a:r>
          </a:p>
        </p:txBody>
      </p:sp>
      <p:sp>
        <p:nvSpPr>
          <p:cNvPr id="29701" name="CaixaDeTexto 11">
            <a:extLst>
              <a:ext uri="{FF2B5EF4-FFF2-40B4-BE49-F238E27FC236}">
                <a16:creationId xmlns:a16="http://schemas.microsoft.com/office/drawing/2014/main" xmlns="" id="{88C44127-D8AD-4346-A33F-5F2AB647A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2565400"/>
            <a:ext cx="53376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 dirty="0"/>
              <a:t>Fundo de escala:  200 </a:t>
            </a:r>
            <a:r>
              <a:rPr lang="pt-BR" altLang="pt-BR" sz="2400" dirty="0" err="1"/>
              <a:t>mA</a:t>
            </a:r>
            <a:endParaRPr lang="pt-BR" altLang="pt-BR" sz="2400" dirty="0"/>
          </a:p>
          <a:p>
            <a:pPr algn="just" eaLnBrk="1" hangingPunct="1"/>
            <a:r>
              <a:rPr lang="pt-BR" altLang="pt-BR" sz="2400" dirty="0">
                <a:solidFill>
                  <a:srgbClr val="FF0000"/>
                </a:solidFill>
              </a:rPr>
              <a:t>(é o mais apropriado pois o fundo de escala 20 </a:t>
            </a:r>
            <a:r>
              <a:rPr lang="pt-BR" altLang="pt-BR" sz="2400" dirty="0" err="1">
                <a:solidFill>
                  <a:srgbClr val="FF0000"/>
                </a:solidFill>
              </a:rPr>
              <a:t>mA</a:t>
            </a:r>
            <a:r>
              <a:rPr lang="pt-BR" altLang="pt-BR" sz="2400" dirty="0">
                <a:solidFill>
                  <a:srgbClr val="FF0000"/>
                </a:solidFill>
              </a:rPr>
              <a:t> é insuficiente.)</a:t>
            </a:r>
          </a:p>
        </p:txBody>
      </p:sp>
      <p:sp>
        <p:nvSpPr>
          <p:cNvPr id="29702" name="Retângulo 14">
            <a:extLst>
              <a:ext uri="{FF2B5EF4-FFF2-40B4-BE49-F238E27FC236}">
                <a16:creationId xmlns:a16="http://schemas.microsoft.com/office/drawing/2014/main" xmlns="" id="{D2B7361A-BEBE-4675-8204-1426AC25F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4508501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Bateria de 9 V</a:t>
            </a:r>
            <a:endParaRPr lang="pt-BR" altLang="pt-BR" sz="2400">
              <a:solidFill>
                <a:srgbClr val="FF0000"/>
              </a:solidFill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xmlns="" id="{47A07AC8-5A2A-48BB-904B-E7F5A9A15CAD}"/>
              </a:ext>
            </a:extLst>
          </p:cNvPr>
          <p:cNvCxnSpPr>
            <a:stCxn id="29700" idx="1"/>
          </p:cNvCxnSpPr>
          <p:nvPr/>
        </p:nvCxnSpPr>
        <p:spPr>
          <a:xfrm flipH="1">
            <a:off x="3935414" y="1066801"/>
            <a:ext cx="1512887" cy="417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097DF092-7DF3-4FAB-A23F-B2E34EBA3D22}"/>
              </a:ext>
            </a:extLst>
          </p:cNvPr>
          <p:cNvCxnSpPr>
            <a:cxnSpLocks/>
            <a:stCxn id="29701" idx="1"/>
          </p:cNvCxnSpPr>
          <p:nvPr/>
        </p:nvCxnSpPr>
        <p:spPr>
          <a:xfrm rot="10800000">
            <a:off x="4008438" y="2924175"/>
            <a:ext cx="1295400" cy="2413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45941C84-ED22-45B3-B29F-0DFF66BE37F4}"/>
              </a:ext>
            </a:extLst>
          </p:cNvPr>
          <p:cNvCxnSpPr>
            <a:stCxn id="29702" idx="1"/>
          </p:cNvCxnSpPr>
          <p:nvPr/>
        </p:nvCxnSpPr>
        <p:spPr>
          <a:xfrm flipH="1">
            <a:off x="3719513" y="4740275"/>
            <a:ext cx="1871662" cy="488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7" name="CaixaDeTexto 21">
            <a:extLst>
              <a:ext uri="{FF2B5EF4-FFF2-40B4-BE49-F238E27FC236}">
                <a16:creationId xmlns:a16="http://schemas.microsoft.com/office/drawing/2014/main" xmlns="" id="{964AD25A-394E-4037-905C-50890E347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445126"/>
            <a:ext cx="4608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Resistor de 120 </a:t>
            </a:r>
            <a:r>
              <a:rPr lang="el-GR" altLang="pt-BR" sz="2400"/>
              <a:t>Ω</a:t>
            </a:r>
            <a:endParaRPr lang="pt-BR" altLang="pt-BR" sz="240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1DD9956D-E997-46FD-A060-6095E020860E}"/>
              </a:ext>
            </a:extLst>
          </p:cNvPr>
          <p:cNvCxnSpPr>
            <a:stCxn id="29707" idx="1"/>
          </p:cNvCxnSpPr>
          <p:nvPr/>
        </p:nvCxnSpPr>
        <p:spPr>
          <a:xfrm flipH="1" flipV="1">
            <a:off x="2855914" y="5661026"/>
            <a:ext cx="2879725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2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FF4EB093-C116-427F-9D02-99282900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9514" y="314251"/>
            <a:ext cx="4571429" cy="5561905"/>
          </a:xfrm>
          <a:prstGeom prst="rect">
            <a:avLst/>
          </a:prstGeom>
        </p:spPr>
      </p:pic>
      <p:cxnSp>
        <p:nvCxnSpPr>
          <p:cNvPr id="3" name="Conector de seta reta 10">
            <a:extLst>
              <a:ext uri="{FF2B5EF4-FFF2-40B4-BE49-F238E27FC236}">
                <a16:creationId xmlns:a16="http://schemas.microsoft.com/office/drawing/2014/main" xmlns="" id="{679854CE-992D-4361-8531-A551351732D1}"/>
              </a:ext>
            </a:extLst>
          </p:cNvPr>
          <p:cNvCxnSpPr/>
          <p:nvPr/>
        </p:nvCxnSpPr>
        <p:spPr>
          <a:xfrm flipH="1" flipV="1">
            <a:off x="4823024" y="1390874"/>
            <a:ext cx="1944687" cy="1174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12">
            <a:extLst>
              <a:ext uri="{FF2B5EF4-FFF2-40B4-BE49-F238E27FC236}">
                <a16:creationId xmlns:a16="http://schemas.microsoft.com/office/drawing/2014/main" xmlns="" id="{9B4182C5-FE20-48A9-8D21-BE51B98010B3}"/>
              </a:ext>
            </a:extLst>
          </p:cNvPr>
          <p:cNvCxnSpPr/>
          <p:nvPr/>
        </p:nvCxnSpPr>
        <p:spPr>
          <a:xfrm flipH="1">
            <a:off x="4246761" y="2798987"/>
            <a:ext cx="2520950" cy="17621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14">
            <a:extLst>
              <a:ext uri="{FF2B5EF4-FFF2-40B4-BE49-F238E27FC236}">
                <a16:creationId xmlns:a16="http://schemas.microsoft.com/office/drawing/2014/main" xmlns="" id="{FD9E4B5A-D31F-47B2-99C3-9449D55BB42A}"/>
              </a:ext>
            </a:extLst>
          </p:cNvPr>
          <p:cNvCxnSpPr/>
          <p:nvPr/>
        </p:nvCxnSpPr>
        <p:spPr>
          <a:xfrm flipH="1">
            <a:off x="6120011" y="4676999"/>
            <a:ext cx="719138" cy="269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4">
            <a:extLst>
              <a:ext uri="{FF2B5EF4-FFF2-40B4-BE49-F238E27FC236}">
                <a16:creationId xmlns:a16="http://schemas.microsoft.com/office/drawing/2014/main" xmlns="" id="{35555843-B017-424B-8FD0-DE78967E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711" y="1246412"/>
            <a:ext cx="3960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dirty="0"/>
              <a:t>Painel de leitura </a:t>
            </a:r>
          </a:p>
        </p:txBody>
      </p:sp>
      <p:sp>
        <p:nvSpPr>
          <p:cNvPr id="7" name="Retângulo 5">
            <a:extLst>
              <a:ext uri="{FF2B5EF4-FFF2-40B4-BE49-F238E27FC236}">
                <a16:creationId xmlns:a16="http://schemas.microsoft.com/office/drawing/2014/main" xmlns="" id="{49F09941-85D9-440F-A489-8A03ADAE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149" y="4415062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/>
              <a:t>Pontas de Prova </a:t>
            </a: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xmlns="" id="{42B2DD1A-857F-4206-AA42-5E9D3114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711" y="2398937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  <a:p>
            <a:pPr eaLnBrk="1" hangingPunct="1"/>
            <a:r>
              <a:rPr lang="pt-BR" altLang="pt-BR" sz="2800"/>
              <a:t>Chave seletora </a:t>
            </a:r>
          </a:p>
        </p:txBody>
      </p:sp>
    </p:spTree>
    <p:extLst>
      <p:ext uri="{BB962C8B-B14F-4D97-AF65-F5344CB8AC3E}">
        <p14:creationId xmlns:p14="http://schemas.microsoft.com/office/powerpoint/2010/main" xmlns="" val="252412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59BA413-7F29-4FB3-AB02-4BE5B941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371" y="846138"/>
            <a:ext cx="76274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charset="0"/>
                <a:cs typeface="Arial" charset="0"/>
              </a:rPr>
              <a:t>Medida de Resistência elétrica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</a:endParaRPr>
          </a:p>
        </p:txBody>
      </p:sp>
      <p:sp>
        <p:nvSpPr>
          <p:cNvPr id="3" name="Retângulo 9">
            <a:extLst>
              <a:ext uri="{FF2B5EF4-FFF2-40B4-BE49-F238E27FC236}">
                <a16:creationId xmlns:a16="http://schemas.microsoft.com/office/drawing/2014/main" xmlns="" id="{B09A491A-3045-4A71-B3AD-DC8C43D46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60" y="1554024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b="1" dirty="0">
              <a:solidFill>
                <a:srgbClr val="FF0000"/>
              </a:solidFill>
            </a:endParaRPr>
          </a:p>
          <a:p>
            <a:pPr eaLnBrk="1" hangingPunct="1"/>
            <a:r>
              <a:rPr lang="pt-BR" altLang="pt-BR" sz="2800" b="1" dirty="0">
                <a:solidFill>
                  <a:srgbClr val="FF0000"/>
                </a:solidFill>
              </a:rPr>
              <a:t>Medidor: Ohmímetro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BED167F-FC6A-461F-BCC6-D7308A52A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7560" y="2492375"/>
            <a:ext cx="2209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11">
            <a:extLst>
              <a:ext uri="{FF2B5EF4-FFF2-40B4-BE49-F238E27FC236}">
                <a16:creationId xmlns:a16="http://schemas.microsoft.com/office/drawing/2014/main" xmlns="" id="{B04C1601-1DF3-439D-8B3D-BFFF279B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747" y="2779712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/>
              <a:t>Fundos de escala (</a:t>
            </a:r>
            <a:r>
              <a:rPr lang="el-GR" altLang="pt-BR" sz="2800"/>
              <a:t>Ω</a:t>
            </a:r>
            <a:r>
              <a:rPr lang="pt-BR" altLang="pt-BR" sz="2800"/>
              <a:t> ou K</a:t>
            </a:r>
            <a:r>
              <a:rPr lang="el-GR" altLang="pt-BR" sz="2800"/>
              <a:t>Ω)</a:t>
            </a:r>
          </a:p>
          <a:p>
            <a:pPr eaLnBrk="1" hangingPunct="1"/>
            <a:r>
              <a:rPr lang="pt-BR" altLang="pt-BR" sz="2800"/>
              <a:t>1 k</a:t>
            </a:r>
            <a:r>
              <a:rPr lang="el-GR" altLang="pt-BR" sz="2800"/>
              <a:t>Ω= 10</a:t>
            </a:r>
            <a:r>
              <a:rPr lang="pt-BR" altLang="pt-BR" sz="2800"/>
              <a:t>00</a:t>
            </a:r>
            <a:r>
              <a:rPr lang="el-GR" altLang="pt-BR" sz="2800"/>
              <a:t> Ω</a:t>
            </a:r>
            <a:endParaRPr lang="pt-BR" altLang="pt-BR" sz="2800"/>
          </a:p>
        </p:txBody>
      </p:sp>
    </p:spTree>
    <p:extLst>
      <p:ext uri="{BB962C8B-B14F-4D97-AF65-F5344CB8AC3E}">
        <p14:creationId xmlns:p14="http://schemas.microsoft.com/office/powerpoint/2010/main" xmlns="" val="408134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347B6D5-F56B-4862-A40F-D9F1EEA2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270" y="514358"/>
            <a:ext cx="2885714" cy="5000000"/>
          </a:xfrm>
          <a:prstGeom prst="rect">
            <a:avLst/>
          </a:prstGeom>
        </p:spPr>
      </p:pic>
      <p:sp>
        <p:nvSpPr>
          <p:cNvPr id="4" name="Retângulo 7">
            <a:extLst>
              <a:ext uri="{FF2B5EF4-FFF2-40B4-BE49-F238E27FC236}">
                <a16:creationId xmlns:a16="http://schemas.microsoft.com/office/drawing/2014/main" xmlns="" id="{813ECBB7-D368-42C1-B522-D3AAEF5B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910" y="3284626"/>
            <a:ext cx="69979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 dirty="0">
                <a:solidFill>
                  <a:srgbClr val="FF0000"/>
                </a:solidFill>
              </a:rPr>
              <a:t>Resistor de 120 Ω (faixas marrom, vermelha e marrom)</a:t>
            </a:r>
          </a:p>
        </p:txBody>
      </p:sp>
      <p:sp>
        <p:nvSpPr>
          <p:cNvPr id="5" name="Retângulo 8">
            <a:extLst>
              <a:ext uri="{FF2B5EF4-FFF2-40B4-BE49-F238E27FC236}">
                <a16:creationId xmlns:a16="http://schemas.microsoft.com/office/drawing/2014/main" xmlns="" id="{5AA95F27-6767-487F-9D66-8198FD4A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724" y="923347"/>
            <a:ext cx="493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Leitura da resistência : R= 119,8 Ω </a:t>
            </a:r>
          </a:p>
        </p:txBody>
      </p:sp>
      <p:cxnSp>
        <p:nvCxnSpPr>
          <p:cNvPr id="6" name="Conector de seta reta 12">
            <a:extLst>
              <a:ext uri="{FF2B5EF4-FFF2-40B4-BE49-F238E27FC236}">
                <a16:creationId xmlns:a16="http://schemas.microsoft.com/office/drawing/2014/main" xmlns="" id="{4F732020-22B7-42D0-B8FD-70527A4DF76C}"/>
              </a:ext>
            </a:extLst>
          </p:cNvPr>
          <p:cNvCxnSpPr>
            <a:cxnSpLocks/>
          </p:cNvCxnSpPr>
          <p:nvPr/>
        </p:nvCxnSpPr>
        <p:spPr>
          <a:xfrm flipH="1">
            <a:off x="2280265" y="1196975"/>
            <a:ext cx="1789459" cy="376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14">
            <a:extLst>
              <a:ext uri="{FF2B5EF4-FFF2-40B4-BE49-F238E27FC236}">
                <a16:creationId xmlns:a16="http://schemas.microsoft.com/office/drawing/2014/main" xmlns="" id="{38D59C8A-4471-44C0-9002-0CFFB660B201}"/>
              </a:ext>
            </a:extLst>
          </p:cNvPr>
          <p:cNvCxnSpPr>
            <a:cxnSpLocks/>
          </p:cNvCxnSpPr>
          <p:nvPr/>
        </p:nvCxnSpPr>
        <p:spPr>
          <a:xfrm flipH="1">
            <a:off x="6714556" y="3746291"/>
            <a:ext cx="188520" cy="9811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8">
            <a:extLst>
              <a:ext uri="{FF2B5EF4-FFF2-40B4-BE49-F238E27FC236}">
                <a16:creationId xmlns:a16="http://schemas.microsoft.com/office/drawing/2014/main" xmlns="" id="{EA85B30F-E5BA-4F1A-A110-59B6B0638882}"/>
              </a:ext>
            </a:extLst>
          </p:cNvPr>
          <p:cNvCxnSpPr>
            <a:cxnSpLocks/>
          </p:cNvCxnSpPr>
          <p:nvPr/>
        </p:nvCxnSpPr>
        <p:spPr>
          <a:xfrm flipH="1">
            <a:off x="1989652" y="2239105"/>
            <a:ext cx="2080072" cy="2965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7">
            <a:extLst>
              <a:ext uri="{FF2B5EF4-FFF2-40B4-BE49-F238E27FC236}">
                <a16:creationId xmlns:a16="http://schemas.microsoft.com/office/drawing/2014/main" xmlns="" id="{8966332E-C665-40A2-9B28-69D32A4B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777440"/>
            <a:ext cx="7350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Chave seletora em 200 Ω ( para valores de  R  até 200 Ω)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412125EC-4AF2-4132-B09F-2D168C8DB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121" y="4495232"/>
            <a:ext cx="4685714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997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6335ECC8-FD5F-4F8B-9B0F-0519F7BA0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30" y="492200"/>
            <a:ext cx="3333333" cy="5152381"/>
          </a:xfrm>
          <a:prstGeom prst="rect">
            <a:avLst/>
          </a:prstGeom>
        </p:spPr>
      </p:pic>
      <p:sp>
        <p:nvSpPr>
          <p:cNvPr id="2" name="Retângulo 7">
            <a:extLst>
              <a:ext uri="{FF2B5EF4-FFF2-40B4-BE49-F238E27FC236}">
                <a16:creationId xmlns:a16="http://schemas.microsoft.com/office/drawing/2014/main" xmlns="" id="{E120F94B-8CF2-4B95-A264-1E9688E3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2060575"/>
            <a:ext cx="70151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Chave seletora em 2000 Ω( para valores de R até 2000 Ω).</a:t>
            </a:r>
            <a:r>
              <a:rPr lang="pt-BR" altLang="pt-BR" dirty="0"/>
              <a:t>     </a:t>
            </a:r>
            <a:endParaRPr lang="pt-BR" altLang="pt-BR" sz="2400" dirty="0"/>
          </a:p>
        </p:txBody>
      </p:sp>
      <p:sp>
        <p:nvSpPr>
          <p:cNvPr id="3" name="Retângulo 8">
            <a:extLst>
              <a:ext uri="{FF2B5EF4-FFF2-40B4-BE49-F238E27FC236}">
                <a16:creationId xmlns:a16="http://schemas.microsoft.com/office/drawing/2014/main" xmlns="" id="{C4D64541-85FE-4BCB-AB37-A1BBDD5D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063" y="861218"/>
            <a:ext cx="493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Leitura da resistência : R= 120 Ω </a:t>
            </a:r>
          </a:p>
        </p:txBody>
      </p:sp>
      <p:sp>
        <p:nvSpPr>
          <p:cNvPr id="5" name="CaixaDeTexto 15">
            <a:extLst>
              <a:ext uri="{FF2B5EF4-FFF2-40B4-BE49-F238E27FC236}">
                <a16:creationId xmlns:a16="http://schemas.microsoft.com/office/drawing/2014/main" xmlns="" id="{D40F72DE-C58F-4FD0-ACCD-F95DCF2B0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064" y="3136518"/>
            <a:ext cx="701333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342900" algn="just" eaLnBrk="1" hangingPunct="1"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FF0000"/>
                </a:solidFill>
              </a:rPr>
              <a:t>A medida apresentada é menos precisa do que a anterior, não há avaliação de décimos.</a:t>
            </a:r>
          </a:p>
          <a:p>
            <a:pPr algn="just" eaLnBrk="1" hangingPunct="1"/>
            <a:endParaRPr lang="pt-BR" altLang="pt-BR" sz="2000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rgbClr val="FF0000"/>
                </a:solidFill>
              </a:rPr>
              <a:t> A medida mais precisa é sempre obtida com o menor fundo de escala possível.</a:t>
            </a:r>
          </a:p>
        </p:txBody>
      </p:sp>
      <p:cxnSp>
        <p:nvCxnSpPr>
          <p:cNvPr id="6" name="Conector de seta reta 19">
            <a:extLst>
              <a:ext uri="{FF2B5EF4-FFF2-40B4-BE49-F238E27FC236}">
                <a16:creationId xmlns:a16="http://schemas.microsoft.com/office/drawing/2014/main" xmlns="" id="{5E748DF7-3568-4E66-8016-753EDCA41AC1}"/>
              </a:ext>
            </a:extLst>
          </p:cNvPr>
          <p:cNvCxnSpPr>
            <a:cxnSpLocks/>
          </p:cNvCxnSpPr>
          <p:nvPr/>
        </p:nvCxnSpPr>
        <p:spPr>
          <a:xfrm flipH="1">
            <a:off x="2375694" y="1092200"/>
            <a:ext cx="1304369" cy="894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1">
            <a:extLst>
              <a:ext uri="{FF2B5EF4-FFF2-40B4-BE49-F238E27FC236}">
                <a16:creationId xmlns:a16="http://schemas.microsoft.com/office/drawing/2014/main" xmlns="" id="{67C91C9F-1AD6-408F-80A6-D6B43DA45491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1906075" y="2476074"/>
            <a:ext cx="1657862" cy="1383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169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6AFFD588-518B-43CC-BA82-4E4D1EEC3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801" y="444040"/>
            <a:ext cx="3409524" cy="5171429"/>
          </a:xfrm>
          <a:prstGeom prst="rect">
            <a:avLst/>
          </a:prstGeom>
        </p:spPr>
      </p:pic>
      <p:sp>
        <p:nvSpPr>
          <p:cNvPr id="2" name="Retângulo 8">
            <a:extLst>
              <a:ext uri="{FF2B5EF4-FFF2-40B4-BE49-F238E27FC236}">
                <a16:creationId xmlns:a16="http://schemas.microsoft.com/office/drawing/2014/main" xmlns="" id="{49106E22-5AE4-4768-BE79-C62C43024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939481"/>
            <a:ext cx="6950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 dirty="0"/>
              <a:t>Leitura da resistência : R= ???? Ω</a:t>
            </a:r>
          </a:p>
          <a:p>
            <a:pPr algn="just" eaLnBrk="1" hangingPunct="1"/>
            <a:r>
              <a:rPr lang="pt-BR" altLang="pt-BR" sz="2400" dirty="0"/>
              <a:t>(o algarismo 1 quando situado à esquerda no visor não deve ser interpretado como leitura) </a:t>
            </a:r>
          </a:p>
        </p:txBody>
      </p:sp>
      <p:sp>
        <p:nvSpPr>
          <p:cNvPr id="3" name="CaixaDeTexto 15">
            <a:extLst>
              <a:ext uri="{FF2B5EF4-FFF2-40B4-BE49-F238E27FC236}">
                <a16:creationId xmlns:a16="http://schemas.microsoft.com/office/drawing/2014/main" xmlns="" id="{CA53C0AB-4871-4996-80D2-1552C203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2321729"/>
            <a:ext cx="6861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Chave seletora em 2000</a:t>
            </a:r>
            <a:r>
              <a:rPr lang="el-GR" altLang="pt-BR" sz="2400" dirty="0"/>
              <a:t>Ω</a:t>
            </a:r>
            <a:r>
              <a:rPr lang="pt-BR" altLang="pt-BR" sz="2400" dirty="0"/>
              <a:t> ( para valores de R até  2000 Ω)</a:t>
            </a:r>
            <a:endParaRPr lang="pt-BR" altLang="pt-BR" sz="24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11">
            <a:extLst>
              <a:ext uri="{FF2B5EF4-FFF2-40B4-BE49-F238E27FC236}">
                <a16:creationId xmlns:a16="http://schemas.microsoft.com/office/drawing/2014/main" xmlns="" id="{FC97E89A-FCBB-4DA0-9F2F-FF17D5A16C72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1970469" y="1133342"/>
            <a:ext cx="1772856" cy="4063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13">
            <a:extLst>
              <a:ext uri="{FF2B5EF4-FFF2-40B4-BE49-F238E27FC236}">
                <a16:creationId xmlns:a16="http://schemas.microsoft.com/office/drawing/2014/main" xmlns="" id="{CC2A53A5-C017-48FE-A714-B8DD306D7632}"/>
              </a:ext>
            </a:extLst>
          </p:cNvPr>
          <p:cNvCxnSpPr>
            <a:cxnSpLocks/>
          </p:cNvCxnSpPr>
          <p:nvPr/>
        </p:nvCxnSpPr>
        <p:spPr>
          <a:xfrm flipH="1" flipV="1">
            <a:off x="1741242" y="2586083"/>
            <a:ext cx="2002083" cy="49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17">
            <a:extLst>
              <a:ext uri="{FF2B5EF4-FFF2-40B4-BE49-F238E27FC236}">
                <a16:creationId xmlns:a16="http://schemas.microsoft.com/office/drawing/2014/main" xmlns="" id="{4E687ABB-D56D-419C-8D5A-98ED0415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3186247"/>
            <a:ext cx="810523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000" dirty="0">
                <a:solidFill>
                  <a:srgbClr val="FF0000"/>
                </a:solidFill>
              </a:rPr>
              <a:t>Resistor de 2200 Ω ( faixas vermelha, vermelha e vermelha)</a:t>
            </a:r>
          </a:p>
          <a:p>
            <a:pPr algn="just" eaLnBrk="1" hangingPunct="1"/>
            <a:endParaRPr lang="pt-BR" altLang="pt-BR" dirty="0"/>
          </a:p>
          <a:p>
            <a:pPr algn="just" eaLnBrk="1" hangingPunct="1"/>
            <a:r>
              <a:rPr lang="pt-BR" altLang="pt-BR" sz="2000" dirty="0">
                <a:solidFill>
                  <a:srgbClr val="FF0000"/>
                </a:solidFill>
              </a:rPr>
              <a:t>O fundo de escala é insuficiente para realizar essa medida. </a:t>
            </a:r>
          </a:p>
          <a:p>
            <a:pPr algn="just" eaLnBrk="1" hangingPunct="1"/>
            <a:r>
              <a:rPr lang="pt-BR" altLang="pt-BR" sz="2000" dirty="0">
                <a:solidFill>
                  <a:srgbClr val="FF0000"/>
                </a:solidFill>
              </a:rPr>
              <a:t>É necessário selecionar um fundo de escala maior.</a:t>
            </a:r>
          </a:p>
        </p:txBody>
      </p:sp>
    </p:spTree>
    <p:extLst>
      <p:ext uri="{BB962C8B-B14F-4D97-AF65-F5344CB8AC3E}">
        <p14:creationId xmlns:p14="http://schemas.microsoft.com/office/powerpoint/2010/main" xmlns="" val="37829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4CFF34E0-13D6-4C83-9339-D18345976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889" y="461493"/>
            <a:ext cx="3514286" cy="5180952"/>
          </a:xfrm>
          <a:prstGeom prst="rect">
            <a:avLst/>
          </a:prstGeom>
        </p:spPr>
      </p:pic>
      <p:sp>
        <p:nvSpPr>
          <p:cNvPr id="2" name="Retângulo 8">
            <a:extLst>
              <a:ext uri="{FF2B5EF4-FFF2-40B4-BE49-F238E27FC236}">
                <a16:creationId xmlns:a16="http://schemas.microsoft.com/office/drawing/2014/main" xmlns="" id="{1F9337B7-6655-4876-90AC-4FC377AD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878949"/>
            <a:ext cx="6931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Leitura da resistência : R= 2.16 </a:t>
            </a:r>
            <a:r>
              <a:rPr lang="pt-BR" altLang="pt-BR" sz="2400" dirty="0" err="1"/>
              <a:t>kΩ</a:t>
            </a:r>
            <a:r>
              <a:rPr lang="pt-BR" altLang="pt-BR" sz="2400" dirty="0"/>
              <a:t>  (2160 Ω )</a:t>
            </a:r>
          </a:p>
        </p:txBody>
      </p:sp>
      <p:sp>
        <p:nvSpPr>
          <p:cNvPr id="3" name="CaixaDeTexto 15">
            <a:extLst>
              <a:ext uri="{FF2B5EF4-FFF2-40B4-BE49-F238E27FC236}">
                <a16:creationId xmlns:a16="http://schemas.microsoft.com/office/drawing/2014/main" xmlns="" id="{734E10DE-FBCE-4A7C-BAAB-1B558592B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170407"/>
            <a:ext cx="471621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Chave seletora em 20 </a:t>
            </a:r>
            <a:r>
              <a:rPr lang="pt-BR" altLang="pt-BR" sz="2400" dirty="0" err="1"/>
              <a:t>kΩ</a:t>
            </a:r>
            <a:endParaRPr lang="pt-BR" altLang="pt-BR" sz="2400" dirty="0"/>
          </a:p>
          <a:p>
            <a:pPr eaLnBrk="1" hangingPunct="1"/>
            <a:r>
              <a:rPr lang="pt-BR" altLang="pt-BR" sz="2400" dirty="0"/>
              <a:t>( para valores de R até20000 Ω)</a:t>
            </a:r>
            <a:endParaRPr lang="pt-BR" altLang="pt-BR" sz="2400" dirty="0">
              <a:solidFill>
                <a:srgbClr val="FF0000"/>
              </a:solidFill>
            </a:endParaRPr>
          </a:p>
        </p:txBody>
      </p:sp>
      <p:sp>
        <p:nvSpPr>
          <p:cNvPr id="4" name="Retângulo 17">
            <a:extLst>
              <a:ext uri="{FF2B5EF4-FFF2-40B4-BE49-F238E27FC236}">
                <a16:creationId xmlns:a16="http://schemas.microsoft.com/office/drawing/2014/main" xmlns="" id="{79FBA9F3-33FA-4635-ACD2-7E757889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284918"/>
            <a:ext cx="66770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 dirty="0">
                <a:solidFill>
                  <a:srgbClr val="FF0000"/>
                </a:solidFill>
              </a:rPr>
              <a:t>Esse é o menor fundo de escala possível para fazer essa medida portanto essa é a medida mais precisa.</a:t>
            </a:r>
          </a:p>
        </p:txBody>
      </p:sp>
      <p:cxnSp>
        <p:nvCxnSpPr>
          <p:cNvPr id="6" name="Conector de seta reta 12">
            <a:extLst>
              <a:ext uri="{FF2B5EF4-FFF2-40B4-BE49-F238E27FC236}">
                <a16:creationId xmlns:a16="http://schemas.microsoft.com/office/drawing/2014/main" xmlns="" id="{BB2860E7-13C7-4C16-985A-1532D5C1546A}"/>
              </a:ext>
            </a:extLst>
          </p:cNvPr>
          <p:cNvCxnSpPr>
            <a:cxnSpLocks/>
          </p:cNvCxnSpPr>
          <p:nvPr/>
        </p:nvCxnSpPr>
        <p:spPr>
          <a:xfrm flipH="1">
            <a:off x="2555875" y="1162049"/>
            <a:ext cx="1511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18">
            <a:extLst>
              <a:ext uri="{FF2B5EF4-FFF2-40B4-BE49-F238E27FC236}">
                <a16:creationId xmlns:a16="http://schemas.microsoft.com/office/drawing/2014/main" xmlns="" id="{13B2FEDC-7C21-48E7-9596-B97DD20F2C8D}"/>
              </a:ext>
            </a:extLst>
          </p:cNvPr>
          <p:cNvCxnSpPr>
            <a:cxnSpLocks/>
          </p:cNvCxnSpPr>
          <p:nvPr/>
        </p:nvCxnSpPr>
        <p:spPr>
          <a:xfrm flipH="1">
            <a:off x="1883156" y="2609291"/>
            <a:ext cx="2184019" cy="962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261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CDB63957-2071-4F19-88DF-9A76460F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203" y="725698"/>
            <a:ext cx="42851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charset="0"/>
                <a:cs typeface="Arial" charset="0"/>
              </a:rPr>
              <a:t>Código de Cores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44EB21B-D55A-465F-A1A7-76897B4C0729}"/>
              </a:ext>
            </a:extLst>
          </p:cNvPr>
          <p:cNvCxnSpPr/>
          <p:nvPr/>
        </p:nvCxnSpPr>
        <p:spPr>
          <a:xfrm>
            <a:off x="13092113" y="23495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CaixaDeTexto 4">
            <a:extLst>
              <a:ext uri="{FF2B5EF4-FFF2-40B4-BE49-F238E27FC236}">
                <a16:creationId xmlns:a16="http://schemas.microsoft.com/office/drawing/2014/main" xmlns="" id="{2F1242CA-D5C9-4AE2-B7DD-B71337D64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710" y="2119312"/>
            <a:ext cx="44042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1" dirty="0">
                <a:solidFill>
                  <a:srgbClr val="FF0000"/>
                </a:solidFill>
              </a:rPr>
              <a:t>Exemplo de Potenciômetro:</a:t>
            </a:r>
            <a:endParaRPr lang="pt-BR" altLang="pt-BR" sz="24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A9FBEBD-31E6-4B8F-8832-D0211816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8379" y="2017714"/>
            <a:ext cx="4828571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369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76</TotalTime>
  <Words>657</Words>
  <Application>Microsoft Office PowerPoint</Application>
  <PresentationFormat>Personalizar</PresentationFormat>
  <Paragraphs>76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Opulento</vt:lpstr>
      <vt:lpstr>Capacitação em robótica ativa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Darlan Alves Cardoso</dc:creator>
  <cp:lastModifiedBy>Pedro Alves</cp:lastModifiedBy>
  <cp:revision>17</cp:revision>
  <dcterms:created xsi:type="dcterms:W3CDTF">2017-11-02T09:15:27Z</dcterms:created>
  <dcterms:modified xsi:type="dcterms:W3CDTF">2018-11-12T13:32:45Z</dcterms:modified>
</cp:coreProperties>
</file>